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420" r:id="rId2"/>
    <p:sldId id="421" r:id="rId3"/>
    <p:sldId id="423" r:id="rId4"/>
    <p:sldId id="425" r:id="rId5"/>
    <p:sldId id="422" r:id="rId6"/>
    <p:sldId id="424" r:id="rId7"/>
    <p:sldId id="435" r:id="rId8"/>
    <p:sldId id="436" r:id="rId9"/>
    <p:sldId id="437" r:id="rId10"/>
    <p:sldId id="438" r:id="rId11"/>
    <p:sldId id="439" r:id="rId12"/>
    <p:sldId id="440" r:id="rId13"/>
    <p:sldId id="401" r:id="rId14"/>
    <p:sldId id="441" r:id="rId15"/>
    <p:sldId id="442" r:id="rId16"/>
    <p:sldId id="443" r:id="rId17"/>
    <p:sldId id="434" r:id="rId18"/>
    <p:sldId id="431" r:id="rId19"/>
    <p:sldId id="432" r:id="rId20"/>
    <p:sldId id="433" r:id="rId21"/>
    <p:sldId id="298" r:id="rId22"/>
    <p:sldId id="275" r:id="rId23"/>
    <p:sldId id="276" r:id="rId24"/>
    <p:sldId id="304" r:id="rId25"/>
    <p:sldId id="283" r:id="rId26"/>
    <p:sldId id="284" r:id="rId27"/>
    <p:sldId id="286" r:id="rId28"/>
    <p:sldId id="287" r:id="rId29"/>
    <p:sldId id="288" r:id="rId30"/>
    <p:sldId id="430" r:id="rId31"/>
    <p:sldId id="290" r:id="rId32"/>
    <p:sldId id="291" r:id="rId33"/>
    <p:sldId id="293" r:id="rId34"/>
    <p:sldId id="303" r:id="rId35"/>
    <p:sldId id="305" r:id="rId36"/>
    <p:sldId id="306" r:id="rId37"/>
    <p:sldId id="426" r:id="rId38"/>
    <p:sldId id="429" r:id="rId39"/>
    <p:sldId id="42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9869"/>
  </p:normalViewPr>
  <p:slideViewPr>
    <p:cSldViewPr snapToGrid="0" snapToObjects="1">
      <p:cViewPr varScale="1">
        <p:scale>
          <a:sx n="94" d="100"/>
          <a:sy n="94" d="100"/>
        </p:scale>
        <p:origin x="736" y="192"/>
      </p:cViewPr>
      <p:guideLst/>
    </p:cSldViewPr>
  </p:slideViewPr>
  <p:notesTextViewPr>
    <p:cViewPr>
      <p:scale>
        <a:sx n="80" d="100"/>
        <a:sy n="8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E276B-4DD4-4DF5-B686-E9C536CC3C40}"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3AAA1726-3AD3-4E2D-83B7-5A3CE3E243F5}">
      <dgm:prSet/>
      <dgm:spPr/>
      <dgm:t>
        <a:bodyPr/>
        <a:lstStyle/>
        <a:p>
          <a:r>
            <a:rPr lang="en-US"/>
            <a:t>Edit, improve and redraft work as appropriate </a:t>
          </a:r>
        </a:p>
      </dgm:t>
    </dgm:pt>
    <dgm:pt modelId="{935D61C4-10D6-4335-9343-2805ABF18A9E}" type="parTrans" cxnId="{21045005-0A83-497A-9718-12A34DD21114}">
      <dgm:prSet/>
      <dgm:spPr/>
      <dgm:t>
        <a:bodyPr/>
        <a:lstStyle/>
        <a:p>
          <a:endParaRPr lang="en-US"/>
        </a:p>
      </dgm:t>
    </dgm:pt>
    <dgm:pt modelId="{763070AF-2EB8-462B-A2CE-EF1DA7D8AC13}" type="sibTrans" cxnId="{21045005-0A83-497A-9718-12A34DD21114}">
      <dgm:prSet/>
      <dgm:spPr/>
      <dgm:t>
        <a:bodyPr/>
        <a:lstStyle/>
        <a:p>
          <a:endParaRPr lang="en-US"/>
        </a:p>
      </dgm:t>
    </dgm:pt>
    <dgm:pt modelId="{EF2866F5-477C-4BBF-904A-A87026C6DDAE}">
      <dgm:prSet/>
      <dgm:spPr/>
      <dgm:t>
        <a:bodyPr/>
        <a:lstStyle/>
        <a:p>
          <a:r>
            <a:rPr lang="en-US"/>
            <a:t>Take particular care over cohesive devices: pronouns, paragraphs, tense, adverbials of time and structure.</a:t>
          </a:r>
        </a:p>
      </dgm:t>
    </dgm:pt>
    <dgm:pt modelId="{37FF8630-F81D-4D78-AAC1-985B57BF1A88}" type="parTrans" cxnId="{8CFE4014-BBBA-4715-9A09-C1289BBD99E6}">
      <dgm:prSet/>
      <dgm:spPr/>
      <dgm:t>
        <a:bodyPr/>
        <a:lstStyle/>
        <a:p>
          <a:endParaRPr lang="en-US"/>
        </a:p>
      </dgm:t>
    </dgm:pt>
    <dgm:pt modelId="{6CFE4AD6-F1C5-48EE-AA43-4D9FE89B764E}" type="sibTrans" cxnId="{8CFE4014-BBBA-4715-9A09-C1289BBD99E6}">
      <dgm:prSet/>
      <dgm:spPr/>
      <dgm:t>
        <a:bodyPr/>
        <a:lstStyle/>
        <a:p>
          <a:endParaRPr lang="en-US"/>
        </a:p>
      </dgm:t>
    </dgm:pt>
    <dgm:pt modelId="{9CFA158C-8F0F-C747-A13A-02BB67740FC8}" type="pres">
      <dgm:prSet presAssocID="{5AEE276B-4DD4-4DF5-B686-E9C536CC3C40}" presName="vert0" presStyleCnt="0">
        <dgm:presLayoutVars>
          <dgm:dir/>
          <dgm:animOne val="branch"/>
          <dgm:animLvl val="lvl"/>
        </dgm:presLayoutVars>
      </dgm:prSet>
      <dgm:spPr/>
    </dgm:pt>
    <dgm:pt modelId="{FD0F5BD4-1768-6A4F-877F-0C913BDBD678}" type="pres">
      <dgm:prSet presAssocID="{3AAA1726-3AD3-4E2D-83B7-5A3CE3E243F5}" presName="thickLine" presStyleLbl="alignNode1" presStyleIdx="0" presStyleCnt="2"/>
      <dgm:spPr/>
    </dgm:pt>
    <dgm:pt modelId="{F1F2DD8A-0767-0B4E-B24A-AA9FB2683EC6}" type="pres">
      <dgm:prSet presAssocID="{3AAA1726-3AD3-4E2D-83B7-5A3CE3E243F5}" presName="horz1" presStyleCnt="0"/>
      <dgm:spPr/>
    </dgm:pt>
    <dgm:pt modelId="{3B3114FF-1F9B-A94B-87BE-7CDEB281531E}" type="pres">
      <dgm:prSet presAssocID="{3AAA1726-3AD3-4E2D-83B7-5A3CE3E243F5}" presName="tx1" presStyleLbl="revTx" presStyleIdx="0" presStyleCnt="2"/>
      <dgm:spPr/>
    </dgm:pt>
    <dgm:pt modelId="{DFDCD1C5-AB0A-334B-861A-3AC99376C0E2}" type="pres">
      <dgm:prSet presAssocID="{3AAA1726-3AD3-4E2D-83B7-5A3CE3E243F5}" presName="vert1" presStyleCnt="0"/>
      <dgm:spPr/>
    </dgm:pt>
    <dgm:pt modelId="{CDD0FF36-BE5B-CB48-A61E-53ABAED30A2E}" type="pres">
      <dgm:prSet presAssocID="{EF2866F5-477C-4BBF-904A-A87026C6DDAE}" presName="thickLine" presStyleLbl="alignNode1" presStyleIdx="1" presStyleCnt="2"/>
      <dgm:spPr/>
    </dgm:pt>
    <dgm:pt modelId="{25773E1F-45BC-2240-AEBA-9CD0BD718B61}" type="pres">
      <dgm:prSet presAssocID="{EF2866F5-477C-4BBF-904A-A87026C6DDAE}" presName="horz1" presStyleCnt="0"/>
      <dgm:spPr/>
    </dgm:pt>
    <dgm:pt modelId="{60A45B43-C0BB-1945-826F-F3EE0FA90D03}" type="pres">
      <dgm:prSet presAssocID="{EF2866F5-477C-4BBF-904A-A87026C6DDAE}" presName="tx1" presStyleLbl="revTx" presStyleIdx="1" presStyleCnt="2"/>
      <dgm:spPr/>
    </dgm:pt>
    <dgm:pt modelId="{4ECBFF10-B74C-894D-8CCE-9755785C1C48}" type="pres">
      <dgm:prSet presAssocID="{EF2866F5-477C-4BBF-904A-A87026C6DDAE}" presName="vert1" presStyleCnt="0"/>
      <dgm:spPr/>
    </dgm:pt>
  </dgm:ptLst>
  <dgm:cxnLst>
    <dgm:cxn modelId="{21045005-0A83-497A-9718-12A34DD21114}" srcId="{5AEE276B-4DD4-4DF5-B686-E9C536CC3C40}" destId="{3AAA1726-3AD3-4E2D-83B7-5A3CE3E243F5}" srcOrd="0" destOrd="0" parTransId="{935D61C4-10D6-4335-9343-2805ABF18A9E}" sibTransId="{763070AF-2EB8-462B-A2CE-EF1DA7D8AC13}"/>
    <dgm:cxn modelId="{8CFE4014-BBBA-4715-9A09-C1289BBD99E6}" srcId="{5AEE276B-4DD4-4DF5-B686-E9C536CC3C40}" destId="{EF2866F5-477C-4BBF-904A-A87026C6DDAE}" srcOrd="1" destOrd="0" parTransId="{37FF8630-F81D-4D78-AAC1-985B57BF1A88}" sibTransId="{6CFE4AD6-F1C5-48EE-AA43-4D9FE89B764E}"/>
    <dgm:cxn modelId="{42A7468D-CE6A-3E40-AA3B-3543DE4C4237}" type="presOf" srcId="{3AAA1726-3AD3-4E2D-83B7-5A3CE3E243F5}" destId="{3B3114FF-1F9B-A94B-87BE-7CDEB281531E}" srcOrd="0" destOrd="0" presId="urn:microsoft.com/office/officeart/2008/layout/LinedList"/>
    <dgm:cxn modelId="{1C91A6B4-49DD-C049-9C57-9B938B330746}" type="presOf" srcId="{5AEE276B-4DD4-4DF5-B686-E9C536CC3C40}" destId="{9CFA158C-8F0F-C747-A13A-02BB67740FC8}" srcOrd="0" destOrd="0" presId="urn:microsoft.com/office/officeart/2008/layout/LinedList"/>
    <dgm:cxn modelId="{5382FEDA-086E-4B49-995F-58A48ABFBCF8}" type="presOf" srcId="{EF2866F5-477C-4BBF-904A-A87026C6DDAE}" destId="{60A45B43-C0BB-1945-826F-F3EE0FA90D03}" srcOrd="0" destOrd="0" presId="urn:microsoft.com/office/officeart/2008/layout/LinedList"/>
    <dgm:cxn modelId="{7E65A323-DA77-3649-8C8D-3549E1FAC54A}" type="presParOf" srcId="{9CFA158C-8F0F-C747-A13A-02BB67740FC8}" destId="{FD0F5BD4-1768-6A4F-877F-0C913BDBD678}" srcOrd="0" destOrd="0" presId="urn:microsoft.com/office/officeart/2008/layout/LinedList"/>
    <dgm:cxn modelId="{72A214AD-C885-8A41-B394-07CBC56E9EA3}" type="presParOf" srcId="{9CFA158C-8F0F-C747-A13A-02BB67740FC8}" destId="{F1F2DD8A-0767-0B4E-B24A-AA9FB2683EC6}" srcOrd="1" destOrd="0" presId="urn:microsoft.com/office/officeart/2008/layout/LinedList"/>
    <dgm:cxn modelId="{E2D87024-1250-1B42-9C7A-69D4DE6BA598}" type="presParOf" srcId="{F1F2DD8A-0767-0B4E-B24A-AA9FB2683EC6}" destId="{3B3114FF-1F9B-A94B-87BE-7CDEB281531E}" srcOrd="0" destOrd="0" presId="urn:microsoft.com/office/officeart/2008/layout/LinedList"/>
    <dgm:cxn modelId="{9C882C6D-4AB1-3343-9134-080F639E5E38}" type="presParOf" srcId="{F1F2DD8A-0767-0B4E-B24A-AA9FB2683EC6}" destId="{DFDCD1C5-AB0A-334B-861A-3AC99376C0E2}" srcOrd="1" destOrd="0" presId="urn:microsoft.com/office/officeart/2008/layout/LinedList"/>
    <dgm:cxn modelId="{7DEEFFA2-27D0-454B-8C9E-AE8BBCD962CB}" type="presParOf" srcId="{9CFA158C-8F0F-C747-A13A-02BB67740FC8}" destId="{CDD0FF36-BE5B-CB48-A61E-53ABAED30A2E}" srcOrd="2" destOrd="0" presId="urn:microsoft.com/office/officeart/2008/layout/LinedList"/>
    <dgm:cxn modelId="{70A31FA0-ACB7-274A-8E20-0DAD065A0EA0}" type="presParOf" srcId="{9CFA158C-8F0F-C747-A13A-02BB67740FC8}" destId="{25773E1F-45BC-2240-AEBA-9CD0BD718B61}" srcOrd="3" destOrd="0" presId="urn:microsoft.com/office/officeart/2008/layout/LinedList"/>
    <dgm:cxn modelId="{5460E858-8BE9-1A4E-8AB6-AA704CC868EF}" type="presParOf" srcId="{25773E1F-45BC-2240-AEBA-9CD0BD718B61}" destId="{60A45B43-C0BB-1945-826F-F3EE0FA90D03}" srcOrd="0" destOrd="0" presId="urn:microsoft.com/office/officeart/2008/layout/LinedList"/>
    <dgm:cxn modelId="{608EAE0A-F674-3C4E-90B4-8214E4F54827}" type="presParOf" srcId="{25773E1F-45BC-2240-AEBA-9CD0BD718B61}" destId="{4ECBFF10-B74C-894D-8CCE-9755785C1C4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F5BD4-1768-6A4F-877F-0C913BDBD678}">
      <dsp:nvSpPr>
        <dsp:cNvPr id="0" name=""/>
        <dsp:cNvSpPr/>
      </dsp:nvSpPr>
      <dsp:spPr>
        <a:xfrm>
          <a:off x="0" y="0"/>
          <a:ext cx="673544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114FF-1F9B-A94B-87BE-7CDEB281531E}">
      <dsp:nvSpPr>
        <dsp:cNvPr id="0" name=""/>
        <dsp:cNvSpPr/>
      </dsp:nvSpPr>
      <dsp:spPr>
        <a:xfrm>
          <a:off x="0" y="0"/>
          <a:ext cx="6735443" cy="278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Edit, improve and redraft work as appropriate </a:t>
          </a:r>
        </a:p>
      </dsp:txBody>
      <dsp:txXfrm>
        <a:off x="0" y="0"/>
        <a:ext cx="6735443" cy="2782301"/>
      </dsp:txXfrm>
    </dsp:sp>
    <dsp:sp modelId="{CDD0FF36-BE5B-CB48-A61E-53ABAED30A2E}">
      <dsp:nvSpPr>
        <dsp:cNvPr id="0" name=""/>
        <dsp:cNvSpPr/>
      </dsp:nvSpPr>
      <dsp:spPr>
        <a:xfrm>
          <a:off x="0" y="2782301"/>
          <a:ext cx="673544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A45B43-C0BB-1945-826F-F3EE0FA90D03}">
      <dsp:nvSpPr>
        <dsp:cNvPr id="0" name=""/>
        <dsp:cNvSpPr/>
      </dsp:nvSpPr>
      <dsp:spPr>
        <a:xfrm>
          <a:off x="0" y="2782301"/>
          <a:ext cx="6735443" cy="278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Take particular care over cohesive devices: pronouns, paragraphs, tense, adverbials of time and structure.</a:t>
          </a:r>
        </a:p>
      </dsp:txBody>
      <dsp:txXfrm>
        <a:off x="0" y="2782301"/>
        <a:ext cx="6735443" cy="27823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E2D03-570C-A446-B29A-1C740C996412}" type="datetimeFigureOut">
              <a:rPr lang="en-GB" smtClean="0"/>
              <a:t>29/09/2020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A603F-EC23-5A46-9B0C-307D21E92F0B}" type="slidenum">
              <a:rPr lang="en-GB" smtClean="0"/>
              <a:t>‹#›</a:t>
            </a:fld>
            <a:endParaRPr lang="en-GB"/>
          </a:p>
        </p:txBody>
      </p:sp>
    </p:spTree>
    <p:extLst>
      <p:ext uri="{BB962C8B-B14F-4D97-AF65-F5344CB8AC3E}">
        <p14:creationId xmlns:p14="http://schemas.microsoft.com/office/powerpoint/2010/main" val="1784845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9D13-D48D-A44A-9AE4-03505E0793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9B53307-313B-3E4E-9AF1-118B8D7E4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EDECD41-27E8-134E-9739-187500C4EED9}"/>
              </a:ext>
            </a:extLst>
          </p:cNvPr>
          <p:cNvSpPr>
            <a:spLocks noGrp="1"/>
          </p:cNvSpPr>
          <p:nvPr>
            <p:ph type="dt" sz="half" idx="10"/>
          </p:nvPr>
        </p:nvSpPr>
        <p:spPr/>
        <p:txBody>
          <a:bodyPr/>
          <a:lstStyle/>
          <a:p>
            <a:fld id="{FAC52ADE-255F-9E4D-B76D-FB109F7B87D9}" type="datetimeFigureOut">
              <a:rPr lang="en-GB" smtClean="0"/>
              <a:t>29/09/2020</a:t>
            </a:fld>
            <a:endParaRPr lang="en-GB"/>
          </a:p>
        </p:txBody>
      </p:sp>
      <p:sp>
        <p:nvSpPr>
          <p:cNvPr id="5" name="Footer Placeholder 4">
            <a:extLst>
              <a:ext uri="{FF2B5EF4-FFF2-40B4-BE49-F238E27FC236}">
                <a16:creationId xmlns:a16="http://schemas.microsoft.com/office/drawing/2014/main" id="{D56F8E92-43F0-5945-996F-75BAF7A75B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05218E-3A18-CC42-B2DD-C1BCB66DA5E5}"/>
              </a:ext>
            </a:extLst>
          </p:cNvPr>
          <p:cNvSpPr>
            <a:spLocks noGrp="1"/>
          </p:cNvSpPr>
          <p:nvPr>
            <p:ph type="sldNum" sz="quarter" idx="12"/>
          </p:nvPr>
        </p:nvSpPr>
        <p:spPr/>
        <p:txBody>
          <a:bodyPr/>
          <a:lstStyle/>
          <a:p>
            <a:fld id="{9605C197-C2E8-6A4C-8618-7D6650D5ECFB}" type="slidenum">
              <a:rPr lang="en-GB" smtClean="0"/>
              <a:t>‹#›</a:t>
            </a:fld>
            <a:endParaRPr lang="en-GB"/>
          </a:p>
        </p:txBody>
      </p:sp>
    </p:spTree>
    <p:extLst>
      <p:ext uri="{BB962C8B-B14F-4D97-AF65-F5344CB8AC3E}">
        <p14:creationId xmlns:p14="http://schemas.microsoft.com/office/powerpoint/2010/main" val="279848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AF8E-6D69-6849-89EF-FBC5CD6338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6E3316F-F52D-E242-84A3-7045735F74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60A20AC-CE51-7C49-9A12-F2F5743EF1B4}"/>
              </a:ext>
            </a:extLst>
          </p:cNvPr>
          <p:cNvSpPr>
            <a:spLocks noGrp="1"/>
          </p:cNvSpPr>
          <p:nvPr>
            <p:ph type="dt" sz="half" idx="10"/>
          </p:nvPr>
        </p:nvSpPr>
        <p:spPr/>
        <p:txBody>
          <a:bodyPr/>
          <a:lstStyle/>
          <a:p>
            <a:fld id="{FAC52ADE-255F-9E4D-B76D-FB109F7B87D9}" type="datetimeFigureOut">
              <a:rPr lang="en-GB" smtClean="0"/>
              <a:t>29/09/2020</a:t>
            </a:fld>
            <a:endParaRPr lang="en-GB"/>
          </a:p>
        </p:txBody>
      </p:sp>
      <p:sp>
        <p:nvSpPr>
          <p:cNvPr id="5" name="Footer Placeholder 4">
            <a:extLst>
              <a:ext uri="{FF2B5EF4-FFF2-40B4-BE49-F238E27FC236}">
                <a16:creationId xmlns:a16="http://schemas.microsoft.com/office/drawing/2014/main" id="{CD4EE344-4915-F64D-947D-3AAA75A2A8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6206E-568D-1F46-A4EB-245DC5160F0E}"/>
              </a:ext>
            </a:extLst>
          </p:cNvPr>
          <p:cNvSpPr>
            <a:spLocks noGrp="1"/>
          </p:cNvSpPr>
          <p:nvPr>
            <p:ph type="sldNum" sz="quarter" idx="12"/>
          </p:nvPr>
        </p:nvSpPr>
        <p:spPr/>
        <p:txBody>
          <a:bodyPr/>
          <a:lstStyle/>
          <a:p>
            <a:fld id="{9605C197-C2E8-6A4C-8618-7D6650D5ECFB}" type="slidenum">
              <a:rPr lang="en-GB" smtClean="0"/>
              <a:t>‹#›</a:t>
            </a:fld>
            <a:endParaRPr lang="en-GB"/>
          </a:p>
        </p:txBody>
      </p:sp>
    </p:spTree>
    <p:extLst>
      <p:ext uri="{BB962C8B-B14F-4D97-AF65-F5344CB8AC3E}">
        <p14:creationId xmlns:p14="http://schemas.microsoft.com/office/powerpoint/2010/main" val="355782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0D6B9A-4E42-8A4C-B61C-F5B81B4E9FF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615E40B-9E5B-3347-84F3-9CDAF05A83E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A07B0A0-9907-6D4A-9A9B-083CCDF2BAF5}"/>
              </a:ext>
            </a:extLst>
          </p:cNvPr>
          <p:cNvSpPr>
            <a:spLocks noGrp="1"/>
          </p:cNvSpPr>
          <p:nvPr>
            <p:ph type="dt" sz="half" idx="10"/>
          </p:nvPr>
        </p:nvSpPr>
        <p:spPr/>
        <p:txBody>
          <a:bodyPr/>
          <a:lstStyle/>
          <a:p>
            <a:fld id="{FAC52ADE-255F-9E4D-B76D-FB109F7B87D9}" type="datetimeFigureOut">
              <a:rPr lang="en-GB" smtClean="0"/>
              <a:t>29/09/2020</a:t>
            </a:fld>
            <a:endParaRPr lang="en-GB"/>
          </a:p>
        </p:txBody>
      </p:sp>
      <p:sp>
        <p:nvSpPr>
          <p:cNvPr id="5" name="Footer Placeholder 4">
            <a:extLst>
              <a:ext uri="{FF2B5EF4-FFF2-40B4-BE49-F238E27FC236}">
                <a16:creationId xmlns:a16="http://schemas.microsoft.com/office/drawing/2014/main" id="{2376C7EA-B278-5743-B28B-BB0EC2621C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91260F-81F6-F541-8BBD-56DCDE915988}"/>
              </a:ext>
            </a:extLst>
          </p:cNvPr>
          <p:cNvSpPr>
            <a:spLocks noGrp="1"/>
          </p:cNvSpPr>
          <p:nvPr>
            <p:ph type="sldNum" sz="quarter" idx="12"/>
          </p:nvPr>
        </p:nvSpPr>
        <p:spPr/>
        <p:txBody>
          <a:bodyPr/>
          <a:lstStyle/>
          <a:p>
            <a:fld id="{9605C197-C2E8-6A4C-8618-7D6650D5ECFB}" type="slidenum">
              <a:rPr lang="en-GB" smtClean="0"/>
              <a:t>‹#›</a:t>
            </a:fld>
            <a:endParaRPr lang="en-GB"/>
          </a:p>
        </p:txBody>
      </p:sp>
    </p:spTree>
    <p:extLst>
      <p:ext uri="{BB962C8B-B14F-4D97-AF65-F5344CB8AC3E}">
        <p14:creationId xmlns:p14="http://schemas.microsoft.com/office/powerpoint/2010/main" val="49658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740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6263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117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422121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480596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41012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06627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7496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3367-DD8C-6E4C-9D96-68388E7AAC8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ECB62EF-5D83-FB4F-8302-BBE406C492E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06A15C-1CA6-554D-B423-DB384475BD60}"/>
              </a:ext>
            </a:extLst>
          </p:cNvPr>
          <p:cNvSpPr>
            <a:spLocks noGrp="1"/>
          </p:cNvSpPr>
          <p:nvPr>
            <p:ph type="dt" sz="half" idx="10"/>
          </p:nvPr>
        </p:nvSpPr>
        <p:spPr/>
        <p:txBody>
          <a:bodyPr/>
          <a:lstStyle/>
          <a:p>
            <a:fld id="{FAC52ADE-255F-9E4D-B76D-FB109F7B87D9}" type="datetimeFigureOut">
              <a:rPr lang="en-GB" smtClean="0"/>
              <a:t>29/09/2020</a:t>
            </a:fld>
            <a:endParaRPr lang="en-GB"/>
          </a:p>
        </p:txBody>
      </p:sp>
      <p:sp>
        <p:nvSpPr>
          <p:cNvPr id="5" name="Footer Placeholder 4">
            <a:extLst>
              <a:ext uri="{FF2B5EF4-FFF2-40B4-BE49-F238E27FC236}">
                <a16:creationId xmlns:a16="http://schemas.microsoft.com/office/drawing/2014/main" id="{3204BA9F-8EA1-D946-97B7-EADBE82637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1ED09-71F9-014F-B74B-A5CE321B7D0C}"/>
              </a:ext>
            </a:extLst>
          </p:cNvPr>
          <p:cNvSpPr>
            <a:spLocks noGrp="1"/>
          </p:cNvSpPr>
          <p:nvPr>
            <p:ph type="sldNum" sz="quarter" idx="12"/>
          </p:nvPr>
        </p:nvSpPr>
        <p:spPr/>
        <p:txBody>
          <a:bodyPr/>
          <a:lstStyle/>
          <a:p>
            <a:fld id="{9605C197-C2E8-6A4C-8618-7D6650D5ECFB}" type="slidenum">
              <a:rPr lang="en-GB" smtClean="0"/>
              <a:t>‹#›</a:t>
            </a:fld>
            <a:endParaRPr lang="en-GB"/>
          </a:p>
        </p:txBody>
      </p:sp>
    </p:spTree>
    <p:extLst>
      <p:ext uri="{BB962C8B-B14F-4D97-AF65-F5344CB8AC3E}">
        <p14:creationId xmlns:p14="http://schemas.microsoft.com/office/powerpoint/2010/main" val="2444538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56865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30953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624395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94808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62739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22566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6013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9298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AF35-A65D-754E-9B05-1DB0C3603C7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74B632B-B2D9-EE45-8C73-83EF9FE99E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E1A864A-1FA6-EC49-8F53-D3FEB9D167CF}"/>
              </a:ext>
            </a:extLst>
          </p:cNvPr>
          <p:cNvSpPr>
            <a:spLocks noGrp="1"/>
          </p:cNvSpPr>
          <p:nvPr>
            <p:ph type="dt" sz="half" idx="10"/>
          </p:nvPr>
        </p:nvSpPr>
        <p:spPr/>
        <p:txBody>
          <a:bodyPr/>
          <a:lstStyle/>
          <a:p>
            <a:fld id="{FAC52ADE-255F-9E4D-B76D-FB109F7B87D9}" type="datetimeFigureOut">
              <a:rPr lang="en-GB" smtClean="0"/>
              <a:t>29/09/2020</a:t>
            </a:fld>
            <a:endParaRPr lang="en-GB"/>
          </a:p>
        </p:txBody>
      </p:sp>
      <p:sp>
        <p:nvSpPr>
          <p:cNvPr id="5" name="Footer Placeholder 4">
            <a:extLst>
              <a:ext uri="{FF2B5EF4-FFF2-40B4-BE49-F238E27FC236}">
                <a16:creationId xmlns:a16="http://schemas.microsoft.com/office/drawing/2014/main" id="{56021DEB-C1D5-0B49-8991-B76BA99537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BEE46B-2DD3-BF49-B562-136710CA9E1E}"/>
              </a:ext>
            </a:extLst>
          </p:cNvPr>
          <p:cNvSpPr>
            <a:spLocks noGrp="1"/>
          </p:cNvSpPr>
          <p:nvPr>
            <p:ph type="sldNum" sz="quarter" idx="12"/>
          </p:nvPr>
        </p:nvSpPr>
        <p:spPr/>
        <p:txBody>
          <a:bodyPr/>
          <a:lstStyle/>
          <a:p>
            <a:fld id="{9605C197-C2E8-6A4C-8618-7D6650D5ECFB}" type="slidenum">
              <a:rPr lang="en-GB" smtClean="0"/>
              <a:t>‹#›</a:t>
            </a:fld>
            <a:endParaRPr lang="en-GB"/>
          </a:p>
        </p:txBody>
      </p:sp>
    </p:spTree>
    <p:extLst>
      <p:ext uri="{BB962C8B-B14F-4D97-AF65-F5344CB8AC3E}">
        <p14:creationId xmlns:p14="http://schemas.microsoft.com/office/powerpoint/2010/main" val="1904664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0F41-FEB8-5C4B-B47D-C5DD751BE95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6849BB4-2E1C-5E47-8B0C-07E9F120EC8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DC98D0B-271B-824D-B708-1BA53513A5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8B85812-8D12-1045-8BF0-A4EEFA68F804}"/>
              </a:ext>
            </a:extLst>
          </p:cNvPr>
          <p:cNvSpPr>
            <a:spLocks noGrp="1"/>
          </p:cNvSpPr>
          <p:nvPr>
            <p:ph type="dt" sz="half" idx="10"/>
          </p:nvPr>
        </p:nvSpPr>
        <p:spPr/>
        <p:txBody>
          <a:bodyPr/>
          <a:lstStyle/>
          <a:p>
            <a:fld id="{FAC52ADE-255F-9E4D-B76D-FB109F7B87D9}" type="datetimeFigureOut">
              <a:rPr lang="en-GB" smtClean="0"/>
              <a:t>29/09/2020</a:t>
            </a:fld>
            <a:endParaRPr lang="en-GB"/>
          </a:p>
        </p:txBody>
      </p:sp>
      <p:sp>
        <p:nvSpPr>
          <p:cNvPr id="6" name="Footer Placeholder 5">
            <a:extLst>
              <a:ext uri="{FF2B5EF4-FFF2-40B4-BE49-F238E27FC236}">
                <a16:creationId xmlns:a16="http://schemas.microsoft.com/office/drawing/2014/main" id="{E9231EFD-446D-3044-A580-103368EF86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8ACFA9-1D45-3644-BECA-EFA41CAE9DF1}"/>
              </a:ext>
            </a:extLst>
          </p:cNvPr>
          <p:cNvSpPr>
            <a:spLocks noGrp="1"/>
          </p:cNvSpPr>
          <p:nvPr>
            <p:ph type="sldNum" sz="quarter" idx="12"/>
          </p:nvPr>
        </p:nvSpPr>
        <p:spPr/>
        <p:txBody>
          <a:bodyPr/>
          <a:lstStyle/>
          <a:p>
            <a:fld id="{9605C197-C2E8-6A4C-8618-7D6650D5ECFB}" type="slidenum">
              <a:rPr lang="en-GB" smtClean="0"/>
              <a:t>‹#›</a:t>
            </a:fld>
            <a:endParaRPr lang="en-GB"/>
          </a:p>
        </p:txBody>
      </p:sp>
    </p:spTree>
    <p:extLst>
      <p:ext uri="{BB962C8B-B14F-4D97-AF65-F5344CB8AC3E}">
        <p14:creationId xmlns:p14="http://schemas.microsoft.com/office/powerpoint/2010/main" val="363211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74B6D-AC4E-9B41-91C2-41514265B0C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FEB155B-4E7F-7946-A774-A33DF4276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847AF6A-18CF-824D-A20E-EC295D919DC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74D159D-1E17-7249-910D-F59B587939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248643-CF0E-F846-ABAF-3C8C4F6AE78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E374A29-3E1C-F842-A6D0-4FE87AC5DE56}"/>
              </a:ext>
            </a:extLst>
          </p:cNvPr>
          <p:cNvSpPr>
            <a:spLocks noGrp="1"/>
          </p:cNvSpPr>
          <p:nvPr>
            <p:ph type="dt" sz="half" idx="10"/>
          </p:nvPr>
        </p:nvSpPr>
        <p:spPr/>
        <p:txBody>
          <a:bodyPr/>
          <a:lstStyle/>
          <a:p>
            <a:fld id="{FAC52ADE-255F-9E4D-B76D-FB109F7B87D9}" type="datetimeFigureOut">
              <a:rPr lang="en-GB" smtClean="0"/>
              <a:t>29/09/2020</a:t>
            </a:fld>
            <a:endParaRPr lang="en-GB"/>
          </a:p>
        </p:txBody>
      </p:sp>
      <p:sp>
        <p:nvSpPr>
          <p:cNvPr id="8" name="Footer Placeholder 7">
            <a:extLst>
              <a:ext uri="{FF2B5EF4-FFF2-40B4-BE49-F238E27FC236}">
                <a16:creationId xmlns:a16="http://schemas.microsoft.com/office/drawing/2014/main" id="{6E37399D-FE36-1C43-B9A5-406CFE2E91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501B21-B1CE-A74A-8801-DD80F108F83A}"/>
              </a:ext>
            </a:extLst>
          </p:cNvPr>
          <p:cNvSpPr>
            <a:spLocks noGrp="1"/>
          </p:cNvSpPr>
          <p:nvPr>
            <p:ph type="sldNum" sz="quarter" idx="12"/>
          </p:nvPr>
        </p:nvSpPr>
        <p:spPr/>
        <p:txBody>
          <a:bodyPr/>
          <a:lstStyle/>
          <a:p>
            <a:fld id="{9605C197-C2E8-6A4C-8618-7D6650D5ECFB}" type="slidenum">
              <a:rPr lang="en-GB" smtClean="0"/>
              <a:t>‹#›</a:t>
            </a:fld>
            <a:endParaRPr lang="en-GB"/>
          </a:p>
        </p:txBody>
      </p:sp>
    </p:spTree>
    <p:extLst>
      <p:ext uri="{BB962C8B-B14F-4D97-AF65-F5344CB8AC3E}">
        <p14:creationId xmlns:p14="http://schemas.microsoft.com/office/powerpoint/2010/main" val="66479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FC38-BCCD-CB45-A99C-D9D8C74367F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9E65489-D960-6B4E-8B31-72B30DE0AC12}"/>
              </a:ext>
            </a:extLst>
          </p:cNvPr>
          <p:cNvSpPr>
            <a:spLocks noGrp="1"/>
          </p:cNvSpPr>
          <p:nvPr>
            <p:ph type="dt" sz="half" idx="10"/>
          </p:nvPr>
        </p:nvSpPr>
        <p:spPr/>
        <p:txBody>
          <a:bodyPr/>
          <a:lstStyle/>
          <a:p>
            <a:fld id="{FAC52ADE-255F-9E4D-B76D-FB109F7B87D9}" type="datetimeFigureOut">
              <a:rPr lang="en-GB" smtClean="0"/>
              <a:t>29/09/2020</a:t>
            </a:fld>
            <a:endParaRPr lang="en-GB"/>
          </a:p>
        </p:txBody>
      </p:sp>
      <p:sp>
        <p:nvSpPr>
          <p:cNvPr id="4" name="Footer Placeholder 3">
            <a:extLst>
              <a:ext uri="{FF2B5EF4-FFF2-40B4-BE49-F238E27FC236}">
                <a16:creationId xmlns:a16="http://schemas.microsoft.com/office/drawing/2014/main" id="{75CBFCF0-AECB-A94D-8B00-681EB5041B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9A37CD-92DE-AA4B-8204-8C486839BB1F}"/>
              </a:ext>
            </a:extLst>
          </p:cNvPr>
          <p:cNvSpPr>
            <a:spLocks noGrp="1"/>
          </p:cNvSpPr>
          <p:nvPr>
            <p:ph type="sldNum" sz="quarter" idx="12"/>
          </p:nvPr>
        </p:nvSpPr>
        <p:spPr/>
        <p:txBody>
          <a:bodyPr/>
          <a:lstStyle/>
          <a:p>
            <a:fld id="{9605C197-C2E8-6A4C-8618-7D6650D5ECFB}" type="slidenum">
              <a:rPr lang="en-GB" smtClean="0"/>
              <a:t>‹#›</a:t>
            </a:fld>
            <a:endParaRPr lang="en-GB"/>
          </a:p>
        </p:txBody>
      </p:sp>
    </p:spTree>
    <p:extLst>
      <p:ext uri="{BB962C8B-B14F-4D97-AF65-F5344CB8AC3E}">
        <p14:creationId xmlns:p14="http://schemas.microsoft.com/office/powerpoint/2010/main" val="2472082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8D023-09F0-0949-AE0C-FE514C3FB81E}"/>
              </a:ext>
            </a:extLst>
          </p:cNvPr>
          <p:cNvSpPr>
            <a:spLocks noGrp="1"/>
          </p:cNvSpPr>
          <p:nvPr>
            <p:ph type="dt" sz="half" idx="10"/>
          </p:nvPr>
        </p:nvSpPr>
        <p:spPr/>
        <p:txBody>
          <a:bodyPr/>
          <a:lstStyle/>
          <a:p>
            <a:fld id="{FAC52ADE-255F-9E4D-B76D-FB109F7B87D9}" type="datetimeFigureOut">
              <a:rPr lang="en-GB" smtClean="0"/>
              <a:t>29/09/2020</a:t>
            </a:fld>
            <a:endParaRPr lang="en-GB"/>
          </a:p>
        </p:txBody>
      </p:sp>
      <p:sp>
        <p:nvSpPr>
          <p:cNvPr id="3" name="Footer Placeholder 2">
            <a:extLst>
              <a:ext uri="{FF2B5EF4-FFF2-40B4-BE49-F238E27FC236}">
                <a16:creationId xmlns:a16="http://schemas.microsoft.com/office/drawing/2014/main" id="{FF7B5EF3-C042-5D4A-A9FC-E9A31A49EF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4CD325-36E3-0A44-9894-DCB8D6052A3C}"/>
              </a:ext>
            </a:extLst>
          </p:cNvPr>
          <p:cNvSpPr>
            <a:spLocks noGrp="1"/>
          </p:cNvSpPr>
          <p:nvPr>
            <p:ph type="sldNum" sz="quarter" idx="12"/>
          </p:nvPr>
        </p:nvSpPr>
        <p:spPr/>
        <p:txBody>
          <a:bodyPr/>
          <a:lstStyle/>
          <a:p>
            <a:fld id="{9605C197-C2E8-6A4C-8618-7D6650D5ECFB}" type="slidenum">
              <a:rPr lang="en-GB" smtClean="0"/>
              <a:t>‹#›</a:t>
            </a:fld>
            <a:endParaRPr lang="en-GB"/>
          </a:p>
        </p:txBody>
      </p:sp>
    </p:spTree>
    <p:extLst>
      <p:ext uri="{BB962C8B-B14F-4D97-AF65-F5344CB8AC3E}">
        <p14:creationId xmlns:p14="http://schemas.microsoft.com/office/powerpoint/2010/main" val="26689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F6CC-014E-E34C-8364-87B0909AF0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1BF0E61-0B15-2242-BB23-728BD9D669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56BEE50-9C6E-7E44-9B46-FA34F1F9E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76113E-1D00-8C47-B175-1134054A66CE}"/>
              </a:ext>
            </a:extLst>
          </p:cNvPr>
          <p:cNvSpPr>
            <a:spLocks noGrp="1"/>
          </p:cNvSpPr>
          <p:nvPr>
            <p:ph type="dt" sz="half" idx="10"/>
          </p:nvPr>
        </p:nvSpPr>
        <p:spPr/>
        <p:txBody>
          <a:bodyPr/>
          <a:lstStyle/>
          <a:p>
            <a:fld id="{FAC52ADE-255F-9E4D-B76D-FB109F7B87D9}" type="datetimeFigureOut">
              <a:rPr lang="en-GB" smtClean="0"/>
              <a:t>29/09/2020</a:t>
            </a:fld>
            <a:endParaRPr lang="en-GB"/>
          </a:p>
        </p:txBody>
      </p:sp>
      <p:sp>
        <p:nvSpPr>
          <p:cNvPr id="6" name="Footer Placeholder 5">
            <a:extLst>
              <a:ext uri="{FF2B5EF4-FFF2-40B4-BE49-F238E27FC236}">
                <a16:creationId xmlns:a16="http://schemas.microsoft.com/office/drawing/2014/main" id="{B06002C2-9D52-0848-AE49-12943381FB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07E05-E137-B941-B127-A63A5CB077EF}"/>
              </a:ext>
            </a:extLst>
          </p:cNvPr>
          <p:cNvSpPr>
            <a:spLocks noGrp="1"/>
          </p:cNvSpPr>
          <p:nvPr>
            <p:ph type="sldNum" sz="quarter" idx="12"/>
          </p:nvPr>
        </p:nvSpPr>
        <p:spPr/>
        <p:txBody>
          <a:bodyPr/>
          <a:lstStyle/>
          <a:p>
            <a:fld id="{9605C197-C2E8-6A4C-8618-7D6650D5ECFB}" type="slidenum">
              <a:rPr lang="en-GB" smtClean="0"/>
              <a:t>‹#›</a:t>
            </a:fld>
            <a:endParaRPr lang="en-GB"/>
          </a:p>
        </p:txBody>
      </p:sp>
    </p:spTree>
    <p:extLst>
      <p:ext uri="{BB962C8B-B14F-4D97-AF65-F5344CB8AC3E}">
        <p14:creationId xmlns:p14="http://schemas.microsoft.com/office/powerpoint/2010/main" val="276593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B70E-14FC-FF46-B2A0-10E5FAA0D5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B812555-6A83-5243-BF96-E49799CE85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5C77A2-B30E-BB40-B96A-BB6A4427A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63C8EE-77A8-FC41-81F2-1C7EB4B61E78}"/>
              </a:ext>
            </a:extLst>
          </p:cNvPr>
          <p:cNvSpPr>
            <a:spLocks noGrp="1"/>
          </p:cNvSpPr>
          <p:nvPr>
            <p:ph type="dt" sz="half" idx="10"/>
          </p:nvPr>
        </p:nvSpPr>
        <p:spPr/>
        <p:txBody>
          <a:bodyPr/>
          <a:lstStyle/>
          <a:p>
            <a:fld id="{FAC52ADE-255F-9E4D-B76D-FB109F7B87D9}" type="datetimeFigureOut">
              <a:rPr lang="en-GB" smtClean="0"/>
              <a:t>29/09/2020</a:t>
            </a:fld>
            <a:endParaRPr lang="en-GB"/>
          </a:p>
        </p:txBody>
      </p:sp>
      <p:sp>
        <p:nvSpPr>
          <p:cNvPr id="6" name="Footer Placeholder 5">
            <a:extLst>
              <a:ext uri="{FF2B5EF4-FFF2-40B4-BE49-F238E27FC236}">
                <a16:creationId xmlns:a16="http://schemas.microsoft.com/office/drawing/2014/main" id="{55D17ADD-F6FE-9040-B65A-5E31EBDBB3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042394-9BB0-A24B-8D05-8581035A9BC7}"/>
              </a:ext>
            </a:extLst>
          </p:cNvPr>
          <p:cNvSpPr>
            <a:spLocks noGrp="1"/>
          </p:cNvSpPr>
          <p:nvPr>
            <p:ph type="sldNum" sz="quarter" idx="12"/>
          </p:nvPr>
        </p:nvSpPr>
        <p:spPr/>
        <p:txBody>
          <a:bodyPr/>
          <a:lstStyle/>
          <a:p>
            <a:fld id="{9605C197-C2E8-6A4C-8618-7D6650D5ECFB}" type="slidenum">
              <a:rPr lang="en-GB" smtClean="0"/>
              <a:t>‹#›</a:t>
            </a:fld>
            <a:endParaRPr lang="en-GB"/>
          </a:p>
        </p:txBody>
      </p:sp>
    </p:spTree>
    <p:extLst>
      <p:ext uri="{BB962C8B-B14F-4D97-AF65-F5344CB8AC3E}">
        <p14:creationId xmlns:p14="http://schemas.microsoft.com/office/powerpoint/2010/main" val="44373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16376-5131-F843-9030-D3AEED041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BE9CFC0-68DA-1E42-8EC7-92C6B7E6F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78E3F6A-123B-F94A-969E-0AD7BC9A6E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52ADE-255F-9E4D-B76D-FB109F7B87D9}" type="datetimeFigureOut">
              <a:rPr lang="en-GB" smtClean="0"/>
              <a:t>29/09/2020</a:t>
            </a:fld>
            <a:endParaRPr lang="en-GB"/>
          </a:p>
        </p:txBody>
      </p:sp>
      <p:sp>
        <p:nvSpPr>
          <p:cNvPr id="5" name="Footer Placeholder 4">
            <a:extLst>
              <a:ext uri="{FF2B5EF4-FFF2-40B4-BE49-F238E27FC236}">
                <a16:creationId xmlns:a16="http://schemas.microsoft.com/office/drawing/2014/main" id="{2F2A917B-5387-DB4E-8599-71CD08F4BC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2F9E8A-E56F-E240-958E-3C3648BC2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5C197-C2E8-6A4C-8618-7D6650D5ECFB}" type="slidenum">
              <a:rPr lang="en-GB" smtClean="0"/>
              <a:t>‹#›</a:t>
            </a:fld>
            <a:endParaRPr lang="en-GB"/>
          </a:p>
        </p:txBody>
      </p:sp>
    </p:spTree>
    <p:extLst>
      <p:ext uri="{BB962C8B-B14F-4D97-AF65-F5344CB8AC3E}">
        <p14:creationId xmlns:p14="http://schemas.microsoft.com/office/powerpoint/2010/main" val="3378320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7" r:id="rId13"/>
    <p:sldLayoutId id="2147483668" r:id="rId14"/>
    <p:sldLayoutId id="2147483674" r:id="rId15"/>
    <p:sldLayoutId id="2147483675" r:id="rId16"/>
    <p:sldLayoutId id="2147483676" r:id="rId17"/>
    <p:sldLayoutId id="2147483678" r:id="rId18"/>
    <p:sldLayoutId id="2147483679" r:id="rId19"/>
    <p:sldLayoutId id="2147483680" r:id="rId20"/>
    <p:sldLayoutId id="2147483681" r:id="rId21"/>
    <p:sldLayoutId id="2147483682" r:id="rId22"/>
    <p:sldLayoutId id="2147483683" r:id="rId23"/>
    <p:sldLayoutId id="2147483685" r:id="rId24"/>
    <p:sldLayoutId id="2147483686" r:id="rId25"/>
    <p:sldLayoutId id="2147483687" r:id="rId26"/>
    <p:sldLayoutId id="214748368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6.xml"/><Relationship Id="rId4" Type="http://schemas.openxmlformats.org/officeDocument/2006/relationships/hyperlink" Target="https://www.twinkl.co.uk/resources/ks2-writing/ks2-non-fiction/ks2-newspaper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hyperlink" Target="https://www.twinkl.co.uk/resources/ks2-writing/ks2-non-fiction/ks2-newspaper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twinkl.co.uk/resources/ks2-writing/ks2-non-fiction/ks2-newspaper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4" Type="http://schemas.openxmlformats.org/officeDocument/2006/relationships/hyperlink" Target="https://www.twinkl.co.uk/resources/ks2-writing/ks2-non-fiction/ks2-newspaper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 Id="rId4" Type="http://schemas.openxmlformats.org/officeDocument/2006/relationships/hyperlink" Target="https://www.twinkl.co.uk/resources/ks2-writing/ks2-non-fiction/ks2-newspaper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24.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7.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hyperlink" Target="http://www.annefrank.org/en/anne-frank/secret-anne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3FCBC52-DA6D-4461-8969-7C7B00C96753}"/>
              </a:ext>
            </a:extLst>
          </p:cNvPr>
          <p:cNvPicPr>
            <a:picLocks noChangeAspect="1"/>
          </p:cNvPicPr>
          <p:nvPr/>
        </p:nvPicPr>
        <p:blipFill rotWithShape="1">
          <a:blip r:embed="rId2">
            <a:alphaModFix amt="40000"/>
          </a:blip>
          <a:srcRect l="13646" r="12022"/>
          <a:stretch/>
        </p:blipFill>
        <p:spPr>
          <a:xfrm>
            <a:off x="3132160" y="1021"/>
            <a:ext cx="9059839" cy="6855958"/>
          </a:xfrm>
          <a:prstGeom prst="rect">
            <a:avLst/>
          </a:prstGeom>
        </p:spPr>
      </p:pic>
      <p:sp>
        <p:nvSpPr>
          <p:cNvPr id="4" name="Title 3">
            <a:extLst>
              <a:ext uri="{FF2B5EF4-FFF2-40B4-BE49-F238E27FC236}">
                <a16:creationId xmlns:a16="http://schemas.microsoft.com/office/drawing/2014/main" id="{A9708B35-3C49-D742-A95D-2939DF9D8D64}"/>
              </a:ext>
            </a:extLst>
          </p:cNvPr>
          <p:cNvSpPr>
            <a:spLocks noGrp="1"/>
          </p:cNvSpPr>
          <p:nvPr>
            <p:ph type="ctrTitle"/>
          </p:nvPr>
        </p:nvSpPr>
        <p:spPr>
          <a:xfrm>
            <a:off x="6556100" y="1099671"/>
            <a:ext cx="4972511" cy="3367554"/>
          </a:xfrm>
        </p:spPr>
        <p:txBody>
          <a:bodyPr anchor="b">
            <a:normAutofit/>
          </a:bodyPr>
          <a:lstStyle/>
          <a:p>
            <a:pPr algn="l"/>
            <a:r>
              <a:rPr lang="en-GB" sz="6600"/>
              <a:t>Lesson 9</a:t>
            </a:r>
          </a:p>
        </p:txBody>
      </p:sp>
      <p:sp>
        <p:nvSpPr>
          <p:cNvPr id="5" name="Subtitle 4">
            <a:extLst>
              <a:ext uri="{FF2B5EF4-FFF2-40B4-BE49-F238E27FC236}">
                <a16:creationId xmlns:a16="http://schemas.microsoft.com/office/drawing/2014/main" id="{EB31AA71-8DC9-424A-BE93-925E86289558}"/>
              </a:ext>
            </a:extLst>
          </p:cNvPr>
          <p:cNvSpPr>
            <a:spLocks noGrp="1"/>
          </p:cNvSpPr>
          <p:nvPr>
            <p:ph type="subTitle" idx="1"/>
          </p:nvPr>
        </p:nvSpPr>
        <p:spPr>
          <a:xfrm>
            <a:off x="6556100" y="4687316"/>
            <a:ext cx="4972512" cy="1517088"/>
          </a:xfrm>
        </p:spPr>
        <p:txBody>
          <a:bodyPr>
            <a:normAutofit/>
          </a:bodyPr>
          <a:lstStyle/>
          <a:p>
            <a:pPr algn="l"/>
            <a:r>
              <a:rPr lang="en-GB"/>
              <a:t>Write a newspaper article</a:t>
            </a:r>
          </a:p>
        </p:txBody>
      </p:sp>
      <p:sp>
        <p:nvSpPr>
          <p:cNvPr id="73" name="Freeform: Shape 7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EA96C0D0-C145-4D4F-82BE-FBEE87E549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25" r="2591"/>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6979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1761EC-429F-1E44-B2F7-6A35F1CE2EBD}"/>
              </a:ext>
            </a:extLst>
          </p:cNvPr>
          <p:cNvSpPr/>
          <p:nvPr/>
        </p:nvSpPr>
        <p:spPr>
          <a:xfrm>
            <a:off x="2130426" y="620713"/>
            <a:ext cx="7997825" cy="574675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195" name="Picture 10" descr="Portrait with Footer.png">
            <a:extLst>
              <a:ext uri="{FF2B5EF4-FFF2-40B4-BE49-F238E27FC236}">
                <a16:creationId xmlns:a16="http://schemas.microsoft.com/office/drawing/2014/main" id="{20B666C1-3F40-AF40-B84E-9B15DDB398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6453189"/>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AD4D7DEC-52B3-C946-ADC9-51F0692B510A}"/>
              </a:ext>
            </a:extLst>
          </p:cNvPr>
          <p:cNvSpPr/>
          <p:nvPr/>
        </p:nvSpPr>
        <p:spPr>
          <a:xfrm>
            <a:off x="2424114" y="765176"/>
            <a:ext cx="7343775" cy="576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7" name="TextBox 6">
            <a:extLst>
              <a:ext uri="{FF2B5EF4-FFF2-40B4-BE49-F238E27FC236}">
                <a16:creationId xmlns:a16="http://schemas.microsoft.com/office/drawing/2014/main" id="{069BE600-A75C-9F4B-AE29-AD209BD6ED3A}"/>
              </a:ext>
            </a:extLst>
          </p:cNvPr>
          <p:cNvSpPr txBox="1">
            <a:spLocks noChangeArrowheads="1"/>
          </p:cNvSpPr>
          <p:nvPr/>
        </p:nvSpPr>
        <p:spPr bwMode="auto">
          <a:xfrm>
            <a:off x="2506664" y="842964"/>
            <a:ext cx="70564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latin typeface="Twinkl" pitchFamily="2" charset="77"/>
                <a:ea typeface="Sassoon Infant Rg" panose="02000803050000020003" pitchFamily="2" charset="0"/>
              </a:rPr>
              <a:t>Starter</a:t>
            </a: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r>
              <a:rPr lang="en-GB" altLang="en-US" sz="2000">
                <a:latin typeface="Twinkl" pitchFamily="2" charset="77"/>
                <a:ea typeface="Sassoon Infant Rg" panose="02000803050000020003" pitchFamily="2" charset="0"/>
              </a:rPr>
              <a:t>Adverbs can give us more information about other </a:t>
            </a:r>
            <a:r>
              <a:rPr lang="en-GB" altLang="en-US" sz="2000" b="1">
                <a:solidFill>
                  <a:srgbClr val="FF0000"/>
                </a:solidFill>
                <a:latin typeface="Twinkl" pitchFamily="2" charset="77"/>
                <a:ea typeface="Sassoon Infant Rg" panose="02000803050000020003" pitchFamily="2" charset="0"/>
              </a:rPr>
              <a:t>adverbs</a:t>
            </a:r>
            <a:r>
              <a:rPr lang="en-GB" altLang="en-US" sz="2000">
                <a:latin typeface="Twinkl" pitchFamily="2" charset="77"/>
                <a:ea typeface="Sassoon Infant Rg" panose="02000803050000020003" pitchFamily="2" charset="0"/>
              </a:rPr>
              <a:t>.</a:t>
            </a: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r>
              <a:rPr lang="en-GB" altLang="en-US" sz="2000">
                <a:latin typeface="Twinkl" pitchFamily="2" charset="77"/>
                <a:ea typeface="Sassoon Infant Rg" panose="02000803050000020003" pitchFamily="2" charset="0"/>
              </a:rPr>
              <a:t>The dog sat </a:t>
            </a:r>
            <a:r>
              <a:rPr lang="en-GB" altLang="en-US" sz="2000">
                <a:solidFill>
                  <a:srgbClr val="FF0000"/>
                </a:solidFill>
                <a:latin typeface="Twinkl" pitchFamily="2" charset="77"/>
                <a:ea typeface="Sassoon Infant Rg" panose="02000803050000020003" pitchFamily="2" charset="0"/>
              </a:rPr>
              <a:t>very</a:t>
            </a:r>
            <a:r>
              <a:rPr lang="en-GB" altLang="en-US" sz="2000">
                <a:latin typeface="Twinkl" pitchFamily="2" charset="77"/>
                <a:ea typeface="Sassoon Infant Rg" panose="02000803050000020003" pitchFamily="2" charset="0"/>
              </a:rPr>
              <a:t> </a:t>
            </a:r>
            <a:r>
              <a:rPr lang="en-GB" altLang="en-US" sz="2000">
                <a:solidFill>
                  <a:srgbClr val="FF0000"/>
                </a:solidFill>
                <a:latin typeface="Twinkl" pitchFamily="2" charset="77"/>
                <a:ea typeface="Sassoon Infant Rg" panose="02000803050000020003" pitchFamily="2" charset="0"/>
              </a:rPr>
              <a:t>quietly</a:t>
            </a:r>
            <a:r>
              <a:rPr lang="en-GB" altLang="en-US" sz="2000">
                <a:latin typeface="Twinkl" pitchFamily="2" charset="77"/>
                <a:ea typeface="Sassoon Infant Rg" panose="02000803050000020003" pitchFamily="2" charset="0"/>
              </a:rPr>
              <a:t>.</a:t>
            </a: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endParaRPr lang="en-GB" altLang="en-US" sz="2000" b="1">
              <a:latin typeface="Twinkl" pitchFamily="2" charset="77"/>
              <a:ea typeface="Sassoon Infant Rg" panose="02000803050000020003" pitchFamily="2" charset="0"/>
            </a:endParaRPr>
          </a:p>
          <a:p>
            <a:pPr algn="ctr" eaLnBrk="1" hangingPunct="1">
              <a:spcBef>
                <a:spcPct val="0"/>
              </a:spcBef>
              <a:buFontTx/>
              <a:buNone/>
            </a:pPr>
            <a:endParaRPr lang="en-GB" altLang="en-US" sz="2000" b="1">
              <a:latin typeface="Twinkl" pitchFamily="2" charset="77"/>
              <a:ea typeface="Sassoon Infant Rg" panose="02000803050000020003" pitchFamily="2" charset="0"/>
            </a:endParaRPr>
          </a:p>
        </p:txBody>
      </p:sp>
      <p:sp>
        <p:nvSpPr>
          <p:cNvPr id="8198" name="TextBox 1">
            <a:extLst>
              <a:ext uri="{FF2B5EF4-FFF2-40B4-BE49-F238E27FC236}">
                <a16:creationId xmlns:a16="http://schemas.microsoft.com/office/drawing/2014/main" id="{4D275777-A9A2-514B-B3EB-D15528AB9202}"/>
              </a:ext>
            </a:extLst>
          </p:cNvPr>
          <p:cNvSpPr txBox="1">
            <a:spLocks noChangeArrowheads="1"/>
          </p:cNvSpPr>
          <p:nvPr/>
        </p:nvSpPr>
        <p:spPr bwMode="auto">
          <a:xfrm>
            <a:off x="2111376" y="5634038"/>
            <a:ext cx="7847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Twinkl" pitchFamily="2" charset="77"/>
                <a:ea typeface="Sassoon Infant Rg" panose="02000803050000020003" pitchFamily="2" charset="0"/>
              </a:rPr>
              <a:t>Can you use ‘very’ to modify any other adverbs?</a:t>
            </a:r>
          </a:p>
        </p:txBody>
      </p:sp>
      <p:pic>
        <p:nvPicPr>
          <p:cNvPr id="8199" name="Picture 3" descr="\\resounddesign\Resources\#PNG BANK\dog (2).png">
            <a:extLst>
              <a:ext uri="{FF2B5EF4-FFF2-40B4-BE49-F238E27FC236}">
                <a16:creationId xmlns:a16="http://schemas.microsoft.com/office/drawing/2014/main" id="{EAD8C030-7F5E-874A-ACC8-DF32FC2F4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1" y="3036889"/>
            <a:ext cx="2017713"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89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55E5E1-93AB-2040-B3EA-ECC6C6B57C1F}"/>
              </a:ext>
            </a:extLst>
          </p:cNvPr>
          <p:cNvSpPr/>
          <p:nvPr/>
        </p:nvSpPr>
        <p:spPr>
          <a:xfrm>
            <a:off x="2130426" y="620713"/>
            <a:ext cx="7997825" cy="574675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219" name="Picture 10" descr="Portrait with Footer.png">
            <a:extLst>
              <a:ext uri="{FF2B5EF4-FFF2-40B4-BE49-F238E27FC236}">
                <a16:creationId xmlns:a16="http://schemas.microsoft.com/office/drawing/2014/main" id="{0E578DD4-5778-3A40-A909-C2D615EC69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6453189"/>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0C6AC983-8B63-6644-8984-B70C877B6640}"/>
              </a:ext>
            </a:extLst>
          </p:cNvPr>
          <p:cNvSpPr/>
          <p:nvPr/>
        </p:nvSpPr>
        <p:spPr>
          <a:xfrm>
            <a:off x="2424114" y="831851"/>
            <a:ext cx="7343775" cy="576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21" name="TextBox 6">
            <a:extLst>
              <a:ext uri="{FF2B5EF4-FFF2-40B4-BE49-F238E27FC236}">
                <a16:creationId xmlns:a16="http://schemas.microsoft.com/office/drawing/2014/main" id="{E2E7F959-0713-4540-8432-D6D281D4E766}"/>
              </a:ext>
            </a:extLst>
          </p:cNvPr>
          <p:cNvSpPr txBox="1">
            <a:spLocks noChangeArrowheads="1"/>
          </p:cNvSpPr>
          <p:nvPr/>
        </p:nvSpPr>
        <p:spPr bwMode="auto">
          <a:xfrm>
            <a:off x="2566989" y="911226"/>
            <a:ext cx="7056437"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latin typeface="Twinkl" pitchFamily="2" charset="77"/>
                <a:ea typeface="Sassoon Infant Rg" panose="02000803050000020003" pitchFamily="2" charset="0"/>
              </a:rPr>
              <a:t>Starter</a:t>
            </a: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r>
              <a:rPr lang="en-GB" altLang="en-US" sz="2000" b="1">
                <a:latin typeface="Twinkl" pitchFamily="2" charset="77"/>
                <a:ea typeface="Sassoon Infant Rg" panose="02000803050000020003" pitchFamily="2" charset="0"/>
              </a:rPr>
              <a:t>Adverbs can modify whole clauses.</a:t>
            </a:r>
          </a:p>
          <a:p>
            <a:pPr algn="ctr" eaLnBrk="1" hangingPunct="1">
              <a:spcBef>
                <a:spcPct val="0"/>
              </a:spcBef>
              <a:buFontTx/>
              <a:buNone/>
            </a:pPr>
            <a:endParaRPr lang="en-GB" altLang="en-US" sz="2000" b="1">
              <a:latin typeface="Twinkl" pitchFamily="2" charset="77"/>
              <a:ea typeface="Sassoon Infant Rg" panose="02000803050000020003" pitchFamily="2" charset="0"/>
            </a:endParaRPr>
          </a:p>
          <a:p>
            <a:pPr algn="ctr" eaLnBrk="1" hangingPunct="1">
              <a:spcBef>
                <a:spcPct val="0"/>
              </a:spcBef>
              <a:buFontTx/>
              <a:buNone/>
            </a:pPr>
            <a:r>
              <a:rPr lang="en-GB" altLang="en-US" sz="2000" b="1">
                <a:solidFill>
                  <a:srgbClr val="FF0000"/>
                </a:solidFill>
                <a:latin typeface="Twinkl" pitchFamily="2" charset="77"/>
                <a:ea typeface="Sassoon Infant Rg" panose="02000803050000020003" pitchFamily="2" charset="0"/>
              </a:rPr>
              <a:t>Unfortunately</a:t>
            </a:r>
            <a:r>
              <a:rPr lang="en-GB" altLang="en-US" sz="2000">
                <a:latin typeface="Twinkl" pitchFamily="2" charset="77"/>
                <a:ea typeface="Sassoon Infant Rg" panose="02000803050000020003" pitchFamily="2" charset="0"/>
              </a:rPr>
              <a:t>, the school was closed.</a:t>
            </a: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endParaRPr lang="en-GB" altLang="en-US" sz="2400">
              <a:latin typeface="Twinkl" pitchFamily="2" charset="77"/>
              <a:ea typeface="Sassoon Infant Rg" panose="02000803050000020003" pitchFamily="2" charset="0"/>
            </a:endParaRPr>
          </a:p>
          <a:p>
            <a:pPr algn="ctr" eaLnBrk="1" hangingPunct="1">
              <a:spcBef>
                <a:spcPct val="0"/>
              </a:spcBef>
              <a:buFontTx/>
              <a:buNone/>
            </a:pPr>
            <a:endParaRPr lang="en-GB" altLang="en-US" sz="2400">
              <a:latin typeface="Twinkl" pitchFamily="2" charset="77"/>
              <a:ea typeface="Sassoon Infant Rg" panose="02000803050000020003" pitchFamily="2" charset="0"/>
            </a:endParaRPr>
          </a:p>
          <a:p>
            <a:pPr algn="ctr" eaLnBrk="1" hangingPunct="1">
              <a:spcBef>
                <a:spcPct val="0"/>
              </a:spcBef>
              <a:buFontTx/>
              <a:buNone/>
            </a:pPr>
            <a:endParaRPr lang="en-GB" altLang="en-US" sz="2000" b="1">
              <a:latin typeface="Twinkl" pitchFamily="2" charset="77"/>
              <a:ea typeface="Sassoon Infant Rg" panose="02000803050000020003" pitchFamily="2" charset="0"/>
            </a:endParaRPr>
          </a:p>
          <a:p>
            <a:pPr algn="ctr" eaLnBrk="1" hangingPunct="1">
              <a:spcBef>
                <a:spcPct val="0"/>
              </a:spcBef>
              <a:buFontTx/>
              <a:buNone/>
            </a:pPr>
            <a:endParaRPr lang="en-GB" altLang="en-US" sz="2000" b="1">
              <a:latin typeface="Twinkl" pitchFamily="2" charset="77"/>
              <a:ea typeface="Sassoon Infant Rg" panose="02000803050000020003" pitchFamily="2" charset="0"/>
            </a:endParaRPr>
          </a:p>
        </p:txBody>
      </p:sp>
      <p:sp>
        <p:nvSpPr>
          <p:cNvPr id="9222" name="TextBox 1">
            <a:extLst>
              <a:ext uri="{FF2B5EF4-FFF2-40B4-BE49-F238E27FC236}">
                <a16:creationId xmlns:a16="http://schemas.microsoft.com/office/drawing/2014/main" id="{94F9A451-416C-2C46-AEA9-2905712D0343}"/>
              </a:ext>
            </a:extLst>
          </p:cNvPr>
          <p:cNvSpPr txBox="1">
            <a:spLocks noChangeArrowheads="1"/>
          </p:cNvSpPr>
          <p:nvPr/>
        </p:nvSpPr>
        <p:spPr bwMode="auto">
          <a:xfrm>
            <a:off x="2111376" y="5407026"/>
            <a:ext cx="8016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Twinkl" pitchFamily="2" charset="77"/>
                <a:ea typeface="Sassoon Infant Rg" panose="02000803050000020003" pitchFamily="2" charset="0"/>
              </a:rPr>
              <a:t>What other adverbs could you use to modify the clause </a:t>
            </a:r>
          </a:p>
          <a:p>
            <a:pPr algn="ctr">
              <a:spcBef>
                <a:spcPct val="0"/>
              </a:spcBef>
              <a:buFontTx/>
              <a:buNone/>
            </a:pPr>
            <a:r>
              <a:rPr lang="en-GB" altLang="en-US" sz="2000">
                <a:latin typeface="Twinkl" pitchFamily="2" charset="77"/>
                <a:ea typeface="Sassoon Infant Rg" panose="02000803050000020003" pitchFamily="2" charset="0"/>
              </a:rPr>
              <a:t>‘the school was closed’?</a:t>
            </a:r>
          </a:p>
        </p:txBody>
      </p:sp>
      <p:pic>
        <p:nvPicPr>
          <p:cNvPr id="9223" name="Picture 2" descr="http://farm8.staticflickr.com/7099/7175133946_26ef268d47_c.jpg">
            <a:extLst>
              <a:ext uri="{FF2B5EF4-FFF2-40B4-BE49-F238E27FC236}">
                <a16:creationId xmlns:a16="http://schemas.microsoft.com/office/drawing/2014/main" id="{17B3D5EE-3C0D-5F4A-9639-A629F06DA712}"/>
              </a:ext>
            </a:extLst>
          </p:cNvPr>
          <p:cNvPicPr>
            <a:picLocks noChangeAspect="1" noChangeArrowheads="1"/>
          </p:cNvPicPr>
          <p:nvPr/>
        </p:nvPicPr>
        <p:blipFill>
          <a:blip r:embed="rId3"/>
          <a:srcRect/>
          <a:stretch>
            <a:fillRect/>
          </a:stretch>
        </p:blipFill>
        <p:spPr bwMode="auto">
          <a:xfrm>
            <a:off x="4270376" y="2868613"/>
            <a:ext cx="3529013" cy="23558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F838655-27D2-E940-B902-B38C10E54C60}"/>
              </a:ext>
            </a:extLst>
          </p:cNvPr>
          <p:cNvSpPr txBox="1">
            <a:spLocks/>
          </p:cNvSpPr>
          <p:nvPr/>
        </p:nvSpPr>
        <p:spPr>
          <a:xfrm>
            <a:off x="2927350" y="6445251"/>
            <a:ext cx="6553200" cy="322263"/>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solidFill>
                  <a:schemeClr val="bg1"/>
                </a:solidFill>
                <a:latin typeface="Arial" pitchFamily="34" charset="0"/>
                <a:cs typeface="Arial" pitchFamily="34" charset="0"/>
              </a:rPr>
              <a:t>Photo courtesy of </a:t>
            </a:r>
            <a:r>
              <a:rPr lang="en-GB" sz="1000" dirty="0" err="1">
                <a:solidFill>
                  <a:schemeClr val="bg1"/>
                </a:solidFill>
                <a:latin typeface="Arial" pitchFamily="34" charset="0"/>
                <a:cs typeface="Arial" pitchFamily="34" charset="0"/>
              </a:rPr>
              <a:t>bmills</a:t>
            </a:r>
            <a:r>
              <a:rPr lang="en-GB" sz="1000" dirty="0">
                <a:solidFill>
                  <a:schemeClr val="bg1"/>
                </a:solidFill>
                <a:latin typeface="Arial" pitchFamily="34" charset="0"/>
                <a:cs typeface="Arial" pitchFamily="34" charset="0"/>
              </a:rPr>
              <a:t> (@flickr.com) - granted under creative commons licence - attribution</a:t>
            </a:r>
          </a:p>
        </p:txBody>
      </p:sp>
    </p:spTree>
    <p:extLst>
      <p:ext uri="{BB962C8B-B14F-4D97-AF65-F5344CB8AC3E}">
        <p14:creationId xmlns:p14="http://schemas.microsoft.com/office/powerpoint/2010/main" val="1423335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8ADEFE-3FA8-9B45-A93A-0CD34AE02660}"/>
              </a:ext>
            </a:extLst>
          </p:cNvPr>
          <p:cNvSpPr/>
          <p:nvPr/>
        </p:nvSpPr>
        <p:spPr>
          <a:xfrm>
            <a:off x="2130426" y="620713"/>
            <a:ext cx="7997825" cy="574675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243" name="Picture 10" descr="Portrait with Footer.png">
            <a:extLst>
              <a:ext uri="{FF2B5EF4-FFF2-40B4-BE49-F238E27FC236}">
                <a16:creationId xmlns:a16="http://schemas.microsoft.com/office/drawing/2014/main" id="{542A0567-D718-364C-9694-1480C097CB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6453189"/>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3504BF80-F8BD-BB4B-83FA-9300F3888B92}"/>
              </a:ext>
            </a:extLst>
          </p:cNvPr>
          <p:cNvSpPr/>
          <p:nvPr/>
        </p:nvSpPr>
        <p:spPr>
          <a:xfrm>
            <a:off x="2424114" y="765176"/>
            <a:ext cx="7343775" cy="576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5" name="TextBox 6">
            <a:extLst>
              <a:ext uri="{FF2B5EF4-FFF2-40B4-BE49-F238E27FC236}">
                <a16:creationId xmlns:a16="http://schemas.microsoft.com/office/drawing/2014/main" id="{55116582-6D83-3648-96EA-F443A1107B0C}"/>
              </a:ext>
            </a:extLst>
          </p:cNvPr>
          <p:cNvSpPr txBox="1">
            <a:spLocks noChangeArrowheads="1"/>
          </p:cNvSpPr>
          <p:nvPr/>
        </p:nvSpPr>
        <p:spPr bwMode="auto">
          <a:xfrm>
            <a:off x="2279650" y="862013"/>
            <a:ext cx="7704138"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latin typeface="Twinkl" pitchFamily="2" charset="77"/>
                <a:ea typeface="Sassoon Infant Rg" panose="02000803050000020003" pitchFamily="2" charset="0"/>
              </a:rPr>
              <a:t>Adverbial Phrases</a:t>
            </a: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r>
              <a:rPr lang="en-GB" altLang="en-US" sz="2000">
                <a:latin typeface="Twinkl" pitchFamily="2" charset="77"/>
                <a:ea typeface="Sassoon Infant Rg" panose="02000803050000020003" pitchFamily="2" charset="0"/>
              </a:rPr>
              <a:t>We can also use </a:t>
            </a:r>
            <a:r>
              <a:rPr lang="en-GB" altLang="en-US" sz="2000" b="1">
                <a:solidFill>
                  <a:srgbClr val="FF0000"/>
                </a:solidFill>
                <a:latin typeface="Twinkl" pitchFamily="2" charset="77"/>
                <a:ea typeface="Sassoon Infant Rg" panose="02000803050000020003" pitchFamily="2" charset="0"/>
              </a:rPr>
              <a:t>phrases</a:t>
            </a:r>
            <a:r>
              <a:rPr lang="en-GB" altLang="en-US" sz="2000">
                <a:latin typeface="Twinkl" pitchFamily="2" charset="77"/>
                <a:ea typeface="Sassoon Infant Rg" panose="02000803050000020003" pitchFamily="2" charset="0"/>
              </a:rPr>
              <a:t> rather than </a:t>
            </a:r>
            <a:r>
              <a:rPr lang="en-GB" altLang="en-US" sz="2000" b="1">
                <a:solidFill>
                  <a:srgbClr val="FF0000"/>
                </a:solidFill>
                <a:latin typeface="Twinkl" pitchFamily="2" charset="77"/>
                <a:ea typeface="Sassoon Infant Rg" panose="02000803050000020003" pitchFamily="2" charset="0"/>
              </a:rPr>
              <a:t>single adverbs</a:t>
            </a:r>
            <a:r>
              <a:rPr lang="en-GB" altLang="en-US" sz="2000" b="1">
                <a:latin typeface="Twinkl" pitchFamily="2" charset="77"/>
                <a:ea typeface="Sassoon Infant Rg" panose="02000803050000020003" pitchFamily="2" charset="0"/>
              </a:rPr>
              <a:t> </a:t>
            </a:r>
            <a:r>
              <a:rPr lang="en-GB" altLang="en-US" sz="2000">
                <a:latin typeface="Twinkl" pitchFamily="2" charset="77"/>
                <a:ea typeface="Sassoon Infant Rg" panose="02000803050000020003" pitchFamily="2" charset="0"/>
              </a:rPr>
              <a:t>to modify clauses. These are called </a:t>
            </a:r>
            <a:r>
              <a:rPr lang="en-GB" altLang="en-US" sz="2000" b="1">
                <a:solidFill>
                  <a:srgbClr val="FF0000"/>
                </a:solidFill>
                <a:latin typeface="Twinkl" pitchFamily="2" charset="77"/>
                <a:ea typeface="Sassoon Infant Rg" panose="02000803050000020003" pitchFamily="2" charset="0"/>
              </a:rPr>
              <a:t>adverbial phrases</a:t>
            </a:r>
            <a:r>
              <a:rPr lang="en-GB" altLang="en-US" sz="2000">
                <a:latin typeface="Twinkl" pitchFamily="2" charset="77"/>
                <a:ea typeface="Sassoon Infant Rg" panose="02000803050000020003" pitchFamily="2" charset="0"/>
              </a:rPr>
              <a:t>. Adverbial phrases do not usually contain a verb. </a:t>
            </a: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r>
              <a:rPr lang="en-GB" altLang="en-US" sz="2000">
                <a:latin typeface="Twinkl" pitchFamily="2" charset="77"/>
                <a:ea typeface="Sassoon Infant Rg" panose="02000803050000020003" pitchFamily="2" charset="0"/>
              </a:rPr>
              <a:t>For example:</a:t>
            </a: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r>
              <a:rPr lang="en-GB" altLang="en-US" sz="2000">
                <a:latin typeface="Twinkl" pitchFamily="2" charset="77"/>
                <a:ea typeface="Sassoon Infant Rg" panose="02000803050000020003" pitchFamily="2" charset="0"/>
              </a:rPr>
              <a:t>Zoe rode her bike </a:t>
            </a:r>
            <a:r>
              <a:rPr lang="en-GB" altLang="en-US" sz="2000" b="1">
                <a:solidFill>
                  <a:srgbClr val="FF0000"/>
                </a:solidFill>
                <a:latin typeface="Twinkl" pitchFamily="2" charset="77"/>
                <a:ea typeface="Sassoon Infant Rg" panose="02000803050000020003" pitchFamily="2" charset="0"/>
              </a:rPr>
              <a:t>with excitement</a:t>
            </a:r>
            <a:r>
              <a:rPr lang="en-GB" altLang="en-US" sz="2000">
                <a:solidFill>
                  <a:srgbClr val="FF0000"/>
                </a:solidFill>
                <a:latin typeface="Twinkl" pitchFamily="2" charset="77"/>
                <a:ea typeface="Sassoon Infant Rg" panose="02000803050000020003" pitchFamily="2" charset="0"/>
              </a:rPr>
              <a:t>.</a:t>
            </a: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r>
              <a:rPr lang="en-GB" altLang="en-US" sz="2000">
                <a:latin typeface="Twinkl" pitchFamily="2" charset="77"/>
                <a:ea typeface="Sassoon Infant Rg" panose="02000803050000020003" pitchFamily="2" charset="0"/>
              </a:rPr>
              <a:t>Zoe rode her bike </a:t>
            </a:r>
            <a:r>
              <a:rPr lang="en-GB" altLang="en-US" sz="2000" b="1">
                <a:solidFill>
                  <a:srgbClr val="FF0000"/>
                </a:solidFill>
                <a:latin typeface="Twinkl" pitchFamily="2" charset="77"/>
                <a:ea typeface="Sassoon Infant Rg" panose="02000803050000020003" pitchFamily="2" charset="0"/>
              </a:rPr>
              <a:t>down the road</a:t>
            </a:r>
            <a:r>
              <a:rPr lang="en-GB" altLang="en-US" sz="2000">
                <a:solidFill>
                  <a:srgbClr val="FF0000"/>
                </a:solidFill>
                <a:latin typeface="Twinkl" pitchFamily="2" charset="77"/>
                <a:ea typeface="Sassoon Infant Rg" panose="02000803050000020003" pitchFamily="2" charset="0"/>
              </a:rPr>
              <a:t>.</a:t>
            </a:r>
          </a:p>
          <a:p>
            <a:pPr algn="ctr" eaLnBrk="1" hangingPunct="1">
              <a:spcBef>
                <a:spcPct val="0"/>
              </a:spcBef>
              <a:buFontTx/>
              <a:buNone/>
            </a:pPr>
            <a:endParaRPr lang="en-GB" altLang="en-US" sz="2000" u="sng">
              <a:solidFill>
                <a:srgbClr val="FF0000"/>
              </a:solidFill>
              <a:latin typeface="Twinkl" pitchFamily="2" charset="77"/>
              <a:ea typeface="Sassoon Infant Rg" panose="02000803050000020003" pitchFamily="2" charset="0"/>
            </a:endParaRPr>
          </a:p>
          <a:p>
            <a:pPr algn="ctr" eaLnBrk="1" hangingPunct="1">
              <a:spcBef>
                <a:spcPct val="0"/>
              </a:spcBef>
              <a:buFontTx/>
              <a:buNone/>
            </a:pPr>
            <a:r>
              <a:rPr lang="en-GB" altLang="en-US" sz="2000">
                <a:latin typeface="Twinkl" pitchFamily="2" charset="77"/>
                <a:ea typeface="Sassoon Infant Rg" panose="02000803050000020003" pitchFamily="2" charset="0"/>
              </a:rPr>
              <a:t>Zoe rode her bike </a:t>
            </a:r>
            <a:r>
              <a:rPr lang="en-GB" altLang="en-US" sz="2000" b="1">
                <a:solidFill>
                  <a:srgbClr val="FF0000"/>
                </a:solidFill>
                <a:latin typeface="Twinkl" pitchFamily="2" charset="77"/>
                <a:ea typeface="Sassoon Infant Rg" panose="02000803050000020003" pitchFamily="2" charset="0"/>
              </a:rPr>
              <a:t>like an expert</a:t>
            </a:r>
            <a:r>
              <a:rPr lang="en-GB" altLang="en-US" sz="2000">
                <a:solidFill>
                  <a:srgbClr val="FF0000"/>
                </a:solidFill>
                <a:latin typeface="Twinkl" pitchFamily="2" charset="77"/>
                <a:ea typeface="Sassoon Infant Rg" panose="02000803050000020003" pitchFamily="2" charset="0"/>
              </a:rPr>
              <a:t>.</a:t>
            </a:r>
            <a:endParaRPr lang="en-GB" altLang="en-US" sz="2000">
              <a:latin typeface="Twinkl" pitchFamily="2" charset="77"/>
              <a:ea typeface="Sassoon Infant Rg" panose="02000803050000020003" pitchFamily="2" charset="0"/>
            </a:endParaRPr>
          </a:p>
          <a:p>
            <a:pPr eaLnBrk="1" hangingPunct="1">
              <a:spcBef>
                <a:spcPct val="0"/>
              </a:spcBef>
              <a:buFontTx/>
              <a:buNone/>
            </a:pPr>
            <a:endParaRPr lang="en-GB" altLang="en-US" sz="2000">
              <a:latin typeface="Twinkl" pitchFamily="2" charset="77"/>
              <a:ea typeface="Sassoon Infant Rg" panose="02000803050000020003" pitchFamily="2" charset="0"/>
            </a:endParaRPr>
          </a:p>
          <a:p>
            <a:pPr eaLnBrk="1" hangingPunct="1">
              <a:spcBef>
                <a:spcPct val="0"/>
              </a:spcBef>
              <a:buFontTx/>
              <a:buNone/>
            </a:pPr>
            <a:r>
              <a:rPr lang="en-GB" altLang="en-US" sz="2000" b="1">
                <a:latin typeface="Twinkl" pitchFamily="2" charset="77"/>
                <a:ea typeface="Sassoon Infant Rg" panose="02000803050000020003" pitchFamily="2" charset="0"/>
              </a:rPr>
              <a:t>Can you make your own adverbial phrase to modify this clause?</a:t>
            </a:r>
          </a:p>
          <a:p>
            <a:pPr algn="ctr" eaLnBrk="1" hangingPunct="1">
              <a:spcBef>
                <a:spcPct val="0"/>
              </a:spcBef>
              <a:buFontTx/>
              <a:buNone/>
            </a:pPr>
            <a:endParaRPr lang="en-GB" altLang="en-US" sz="2000" u="sng">
              <a:solidFill>
                <a:srgbClr val="FF0000"/>
              </a:solidFill>
              <a:latin typeface="Twinkl" pitchFamily="2" charset="77"/>
              <a:ea typeface="Sassoon Infant Rg" panose="02000803050000020003" pitchFamily="2" charset="0"/>
            </a:endParaRPr>
          </a:p>
          <a:p>
            <a:pPr algn="ctr" eaLnBrk="1" hangingPunct="1">
              <a:spcBef>
                <a:spcPct val="0"/>
              </a:spcBef>
              <a:buFontTx/>
              <a:buNone/>
            </a:pPr>
            <a:r>
              <a:rPr lang="en-GB" altLang="en-US" sz="2000">
                <a:latin typeface="Twinkl" pitchFamily="2" charset="77"/>
                <a:ea typeface="Sassoon Infant Rg" panose="02000803050000020003" pitchFamily="2" charset="0"/>
              </a:rPr>
              <a:t>‘Tom ate his lunch ________________________ .’</a:t>
            </a:r>
          </a:p>
          <a:p>
            <a:pPr eaLnBrk="1" hangingPunct="1">
              <a:spcBef>
                <a:spcPct val="0"/>
              </a:spcBef>
              <a:buFontTx/>
              <a:buNone/>
            </a:pPr>
            <a:endParaRPr lang="en-GB" altLang="en-US" sz="2000" b="1">
              <a:latin typeface="Twinkl" pitchFamily="2" charset="77"/>
              <a:ea typeface="Sassoon Infant Rg" panose="02000803050000020003" pitchFamily="2" charset="0"/>
            </a:endParaRPr>
          </a:p>
        </p:txBody>
      </p:sp>
      <p:pic>
        <p:nvPicPr>
          <p:cNvPr id="10246" name="Picture 1">
            <a:extLst>
              <a:ext uri="{FF2B5EF4-FFF2-40B4-BE49-F238E27FC236}">
                <a16:creationId xmlns:a16="http://schemas.microsoft.com/office/drawing/2014/main" id="{7880E6E8-6130-3A40-AA29-04FBF8A2CC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3359150"/>
            <a:ext cx="1568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58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818D5B-EF4B-2F47-8B88-B2B6F8519C73}"/>
              </a:ext>
            </a:extLst>
          </p:cNvPr>
          <p:cNvSpPr/>
          <p:nvPr/>
        </p:nvSpPr>
        <p:spPr>
          <a:xfrm>
            <a:off x="2130426" y="620713"/>
            <a:ext cx="7997825" cy="574675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267" name="Picture 10" descr="Portrait with Footer.png">
            <a:extLst>
              <a:ext uri="{FF2B5EF4-FFF2-40B4-BE49-F238E27FC236}">
                <a16:creationId xmlns:a16="http://schemas.microsoft.com/office/drawing/2014/main" id="{51D88EC3-94D1-214E-8EFA-34E32248E2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6453189"/>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D8216DC2-17C5-BE41-946A-E7CF5A0F3764}"/>
              </a:ext>
            </a:extLst>
          </p:cNvPr>
          <p:cNvSpPr/>
          <p:nvPr/>
        </p:nvSpPr>
        <p:spPr>
          <a:xfrm>
            <a:off x="2457451" y="747713"/>
            <a:ext cx="7343775"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extBox 6">
            <a:extLst>
              <a:ext uri="{FF2B5EF4-FFF2-40B4-BE49-F238E27FC236}">
                <a16:creationId xmlns:a16="http://schemas.microsoft.com/office/drawing/2014/main" id="{007490BF-0CCA-4A4F-B6AA-0AE45B8B1E16}"/>
              </a:ext>
            </a:extLst>
          </p:cNvPr>
          <p:cNvSpPr txBox="1">
            <a:spLocks noChangeArrowheads="1"/>
          </p:cNvSpPr>
          <p:nvPr/>
        </p:nvSpPr>
        <p:spPr bwMode="auto">
          <a:xfrm>
            <a:off x="2384425" y="858838"/>
            <a:ext cx="7416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latin typeface="Twinkl" pitchFamily="2" charset="77"/>
                <a:ea typeface="Sassoon Infant Rg" panose="02000803050000020003" pitchFamily="2" charset="0"/>
              </a:rPr>
              <a:t>Fronted Adverbials</a:t>
            </a:r>
          </a:p>
          <a:p>
            <a:pPr algn="ctr" eaLnBrk="1" hangingPunct="1">
              <a:spcBef>
                <a:spcPct val="0"/>
              </a:spcBef>
              <a:buFontTx/>
              <a:buNone/>
            </a:pPr>
            <a:endParaRPr lang="en-GB" altLang="en-US" sz="2400" b="1">
              <a:latin typeface="Twinkl" pitchFamily="2" charset="77"/>
              <a:ea typeface="Sassoon Infant Rg" panose="02000803050000020003" pitchFamily="2" charset="0"/>
            </a:endParaRPr>
          </a:p>
          <a:p>
            <a:pPr algn="ctr" eaLnBrk="1" hangingPunct="1">
              <a:spcBef>
                <a:spcPct val="0"/>
              </a:spcBef>
              <a:buFontTx/>
              <a:buNone/>
            </a:pPr>
            <a:endParaRPr lang="en-GB" altLang="en-US" sz="1200">
              <a:latin typeface="Twinkl" pitchFamily="2" charset="77"/>
              <a:ea typeface="Sassoon Infant Rg" panose="02000803050000020003" pitchFamily="2" charset="0"/>
            </a:endParaRPr>
          </a:p>
          <a:p>
            <a:pPr algn="ctr" eaLnBrk="1" hangingPunct="1">
              <a:spcBef>
                <a:spcPct val="0"/>
              </a:spcBef>
              <a:buFontTx/>
              <a:buNone/>
            </a:pPr>
            <a:r>
              <a:rPr lang="en-GB" altLang="en-US" sz="1800">
                <a:latin typeface="Twinkl" pitchFamily="2" charset="77"/>
                <a:ea typeface="Sassoon Infant Rg" panose="02000803050000020003" pitchFamily="2" charset="0"/>
              </a:rPr>
              <a:t>This is a complicated name for something very simple!</a:t>
            </a:r>
          </a:p>
          <a:p>
            <a:pPr algn="ctr" eaLnBrk="1" hangingPunct="1">
              <a:spcBef>
                <a:spcPct val="0"/>
              </a:spcBef>
              <a:buFontTx/>
              <a:buNone/>
            </a:pPr>
            <a:endParaRPr lang="en-GB" altLang="en-US" sz="1800">
              <a:latin typeface="Twinkl" pitchFamily="2" charset="77"/>
              <a:ea typeface="Sassoon Infant Rg" panose="02000803050000020003" pitchFamily="2" charset="0"/>
            </a:endParaRPr>
          </a:p>
          <a:p>
            <a:pPr algn="ctr" eaLnBrk="1" hangingPunct="1">
              <a:spcBef>
                <a:spcPct val="0"/>
              </a:spcBef>
              <a:buFontTx/>
              <a:buNone/>
            </a:pPr>
            <a:r>
              <a:rPr lang="en-GB" altLang="en-US" sz="1800">
                <a:latin typeface="Twinkl" pitchFamily="2" charset="77"/>
                <a:ea typeface="Sassoon Infant Rg" panose="02000803050000020003" pitchFamily="2" charset="0"/>
              </a:rPr>
              <a:t>Sometimes an adverb or adverbial phrase can come before the verb instead of after. </a:t>
            </a:r>
          </a:p>
          <a:p>
            <a:pPr algn="ctr" eaLnBrk="1" hangingPunct="1">
              <a:spcBef>
                <a:spcPct val="0"/>
              </a:spcBef>
              <a:buFontTx/>
              <a:buNone/>
            </a:pPr>
            <a:endParaRPr lang="en-GB" altLang="en-US" sz="1800">
              <a:latin typeface="Twinkl" pitchFamily="2" charset="77"/>
              <a:ea typeface="Sassoon Infant Rg" panose="02000803050000020003" pitchFamily="2" charset="0"/>
            </a:endParaRPr>
          </a:p>
          <a:p>
            <a:pPr algn="ctr" eaLnBrk="1" hangingPunct="1">
              <a:spcBef>
                <a:spcPct val="0"/>
              </a:spcBef>
              <a:buFontTx/>
              <a:buNone/>
            </a:pPr>
            <a:r>
              <a:rPr lang="en-GB" altLang="en-US" sz="1800">
                <a:latin typeface="Twinkl" pitchFamily="2" charset="77"/>
                <a:ea typeface="Sassoon Infant Rg" panose="02000803050000020003" pitchFamily="2" charset="0"/>
              </a:rPr>
              <a:t>For example:</a:t>
            </a:r>
          </a:p>
          <a:p>
            <a:pPr algn="ctr" eaLnBrk="1" hangingPunct="1">
              <a:spcBef>
                <a:spcPct val="0"/>
              </a:spcBef>
              <a:buFontTx/>
              <a:buNone/>
            </a:pPr>
            <a:endParaRPr lang="en-GB" altLang="en-US" sz="1800">
              <a:latin typeface="Twinkl" pitchFamily="2" charset="77"/>
              <a:ea typeface="Sassoon Infant Rg" panose="02000803050000020003" pitchFamily="2" charset="0"/>
            </a:endParaRPr>
          </a:p>
          <a:p>
            <a:pPr algn="ctr" eaLnBrk="1" hangingPunct="1">
              <a:spcBef>
                <a:spcPct val="0"/>
              </a:spcBef>
              <a:buFontTx/>
              <a:buNone/>
            </a:pPr>
            <a:r>
              <a:rPr lang="en-GB" altLang="en-US" sz="1800" b="1">
                <a:latin typeface="Twinkl" pitchFamily="2" charset="77"/>
                <a:ea typeface="Sassoon Infant Rg" panose="02000803050000020003" pitchFamily="2" charset="0"/>
              </a:rPr>
              <a:t>Zoe rode her bike </a:t>
            </a:r>
            <a:r>
              <a:rPr lang="en-GB" altLang="en-US" sz="1800" b="1">
                <a:solidFill>
                  <a:srgbClr val="FF0000"/>
                </a:solidFill>
                <a:latin typeface="Twinkl" pitchFamily="2" charset="77"/>
                <a:ea typeface="Sassoon Infant Rg" panose="02000803050000020003" pitchFamily="2" charset="0"/>
              </a:rPr>
              <a:t>like an expert.</a:t>
            </a:r>
            <a:endParaRPr lang="en-GB" altLang="en-US" sz="1800" b="1">
              <a:latin typeface="Twinkl" pitchFamily="2" charset="77"/>
              <a:ea typeface="Sassoon Infant Rg" panose="02000803050000020003" pitchFamily="2" charset="0"/>
            </a:endParaRPr>
          </a:p>
          <a:p>
            <a:pPr algn="ctr" eaLnBrk="1" hangingPunct="1">
              <a:spcBef>
                <a:spcPct val="0"/>
              </a:spcBef>
              <a:buFontTx/>
              <a:buNone/>
            </a:pPr>
            <a:endParaRPr lang="en-GB" altLang="en-US" sz="1800">
              <a:latin typeface="Twinkl" pitchFamily="2" charset="77"/>
              <a:ea typeface="Sassoon Infant Rg" panose="02000803050000020003" pitchFamily="2" charset="0"/>
            </a:endParaRPr>
          </a:p>
          <a:p>
            <a:pPr algn="ctr" eaLnBrk="1" hangingPunct="1">
              <a:spcBef>
                <a:spcPct val="0"/>
              </a:spcBef>
              <a:buFontTx/>
              <a:buNone/>
            </a:pPr>
            <a:r>
              <a:rPr lang="en-GB" altLang="en-US" sz="1800">
                <a:latin typeface="Twinkl" pitchFamily="2" charset="77"/>
                <a:ea typeface="Sassoon Infant Rg" panose="02000803050000020003" pitchFamily="2" charset="0"/>
              </a:rPr>
              <a:t>Could be changed to:</a:t>
            </a:r>
          </a:p>
          <a:p>
            <a:pPr algn="ctr" eaLnBrk="1" hangingPunct="1">
              <a:spcBef>
                <a:spcPct val="0"/>
              </a:spcBef>
              <a:buFontTx/>
              <a:buNone/>
            </a:pPr>
            <a:endParaRPr lang="en-GB" altLang="en-US" sz="1800">
              <a:latin typeface="Twinkl" pitchFamily="2" charset="77"/>
              <a:ea typeface="Sassoon Infant Rg" panose="02000803050000020003" pitchFamily="2" charset="0"/>
            </a:endParaRPr>
          </a:p>
          <a:p>
            <a:pPr algn="ctr" eaLnBrk="1" hangingPunct="1">
              <a:spcBef>
                <a:spcPct val="0"/>
              </a:spcBef>
              <a:buFontTx/>
              <a:buNone/>
            </a:pPr>
            <a:r>
              <a:rPr lang="en-GB" altLang="en-US" sz="1800" b="1">
                <a:solidFill>
                  <a:srgbClr val="FF0000"/>
                </a:solidFill>
                <a:latin typeface="Twinkl" pitchFamily="2" charset="77"/>
                <a:ea typeface="Sassoon Infant Rg" panose="02000803050000020003" pitchFamily="2" charset="0"/>
              </a:rPr>
              <a:t>Like an expert, </a:t>
            </a:r>
            <a:r>
              <a:rPr lang="en-GB" altLang="en-US" sz="1800" b="1">
                <a:latin typeface="Twinkl" pitchFamily="2" charset="77"/>
                <a:ea typeface="Sassoon Infant Rg" panose="02000803050000020003" pitchFamily="2" charset="0"/>
              </a:rPr>
              <a:t>Zoe rode her bike.</a:t>
            </a:r>
          </a:p>
          <a:p>
            <a:pPr algn="ctr" eaLnBrk="1" hangingPunct="1">
              <a:spcBef>
                <a:spcPct val="0"/>
              </a:spcBef>
              <a:buFontTx/>
              <a:buNone/>
            </a:pPr>
            <a:endParaRPr lang="en-GB" altLang="en-US" sz="1800">
              <a:latin typeface="Twinkl" pitchFamily="2" charset="77"/>
              <a:ea typeface="Sassoon Infant Rg" panose="02000803050000020003" pitchFamily="2" charset="0"/>
            </a:endParaRPr>
          </a:p>
          <a:p>
            <a:pPr algn="ctr" eaLnBrk="1" hangingPunct="1">
              <a:spcBef>
                <a:spcPct val="0"/>
              </a:spcBef>
              <a:buFontTx/>
              <a:buNone/>
            </a:pPr>
            <a:r>
              <a:rPr lang="en-GB" altLang="en-US" sz="1800">
                <a:latin typeface="Twinkl" pitchFamily="2" charset="77"/>
                <a:ea typeface="Sassoon Infant Rg" panose="02000803050000020003" pitchFamily="2" charset="0"/>
              </a:rPr>
              <a:t>A </a:t>
            </a:r>
            <a:r>
              <a:rPr lang="en-GB" altLang="en-US" sz="1800" b="1">
                <a:solidFill>
                  <a:srgbClr val="FF0000"/>
                </a:solidFill>
                <a:latin typeface="Twinkl" pitchFamily="2" charset="77"/>
                <a:ea typeface="Sassoon Infant Rg" panose="02000803050000020003" pitchFamily="2" charset="0"/>
              </a:rPr>
              <a:t>comma</a:t>
            </a:r>
            <a:r>
              <a:rPr lang="en-GB" altLang="en-US" sz="1800">
                <a:latin typeface="Twinkl" pitchFamily="2" charset="77"/>
                <a:ea typeface="Sassoon Infant Rg" panose="02000803050000020003" pitchFamily="2" charset="0"/>
              </a:rPr>
              <a:t> always comes after a fronted adverbial.</a:t>
            </a:r>
          </a:p>
          <a:p>
            <a:pPr algn="ctr" eaLnBrk="1" hangingPunct="1">
              <a:spcBef>
                <a:spcPct val="0"/>
              </a:spcBef>
              <a:buFontTx/>
              <a:buNone/>
            </a:pPr>
            <a:endParaRPr lang="en-GB" altLang="en-US" sz="1400" u="sng">
              <a:solidFill>
                <a:srgbClr val="FF0000"/>
              </a:solidFill>
              <a:latin typeface="Twinkl" pitchFamily="2" charset="77"/>
              <a:ea typeface="Sassoon Infant Rg" panose="02000803050000020003" pitchFamily="2" charset="0"/>
            </a:endParaRPr>
          </a:p>
          <a:p>
            <a:pPr algn="ctr" eaLnBrk="1" hangingPunct="1">
              <a:spcBef>
                <a:spcPct val="0"/>
              </a:spcBef>
              <a:buFontTx/>
              <a:buNone/>
            </a:pPr>
            <a:endParaRPr lang="en-GB" altLang="en-US" sz="1400" u="sng">
              <a:solidFill>
                <a:srgbClr val="FF0000"/>
              </a:solidFill>
              <a:latin typeface="Twinkl" pitchFamily="2" charset="77"/>
              <a:ea typeface="Sassoon Infant Rg" panose="02000803050000020003" pitchFamily="2" charset="0"/>
            </a:endParaRPr>
          </a:p>
          <a:p>
            <a:pPr algn="ctr" eaLnBrk="1" hangingPunct="1">
              <a:spcBef>
                <a:spcPct val="0"/>
              </a:spcBef>
              <a:buFontTx/>
              <a:buNone/>
            </a:pPr>
            <a:endParaRPr lang="en-GB" altLang="en-US" sz="2000" b="1">
              <a:latin typeface="Twinkl" pitchFamily="2" charset="77"/>
              <a:ea typeface="Sassoon Infant Rg" panose="02000803050000020003" pitchFamily="2" charset="0"/>
            </a:endParaRPr>
          </a:p>
        </p:txBody>
      </p:sp>
    </p:spTree>
    <p:extLst>
      <p:ext uri="{BB962C8B-B14F-4D97-AF65-F5344CB8AC3E}">
        <p14:creationId xmlns:p14="http://schemas.microsoft.com/office/powerpoint/2010/main" val="2202128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C86BBB-A9D5-4C41-846C-5A8856A05E18}"/>
              </a:ext>
            </a:extLst>
          </p:cNvPr>
          <p:cNvSpPr/>
          <p:nvPr/>
        </p:nvSpPr>
        <p:spPr>
          <a:xfrm>
            <a:off x="2130426" y="620713"/>
            <a:ext cx="7997825" cy="574675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291" name="Picture 10" descr="Portrait with Footer.png">
            <a:extLst>
              <a:ext uri="{FF2B5EF4-FFF2-40B4-BE49-F238E27FC236}">
                <a16:creationId xmlns:a16="http://schemas.microsoft.com/office/drawing/2014/main" id="{CEA470BE-B830-C745-B687-158FEBA798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6453189"/>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6996E58B-E465-664C-B133-995CE377C94C}"/>
              </a:ext>
            </a:extLst>
          </p:cNvPr>
          <p:cNvSpPr/>
          <p:nvPr/>
        </p:nvSpPr>
        <p:spPr>
          <a:xfrm>
            <a:off x="2424114" y="836613"/>
            <a:ext cx="7343775"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3" name="TextBox 6">
            <a:extLst>
              <a:ext uri="{FF2B5EF4-FFF2-40B4-BE49-F238E27FC236}">
                <a16:creationId xmlns:a16="http://schemas.microsoft.com/office/drawing/2014/main" id="{FC366D01-6CB2-DE44-B6A4-3AC778476708}"/>
              </a:ext>
            </a:extLst>
          </p:cNvPr>
          <p:cNvSpPr txBox="1">
            <a:spLocks noChangeArrowheads="1"/>
          </p:cNvSpPr>
          <p:nvPr/>
        </p:nvSpPr>
        <p:spPr bwMode="auto">
          <a:xfrm>
            <a:off x="2457451" y="890589"/>
            <a:ext cx="7343775"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latin typeface="Twinkl" pitchFamily="2" charset="77"/>
                <a:ea typeface="Sassoon Infant Rg" panose="02000803050000020003" pitchFamily="2" charset="0"/>
              </a:rPr>
              <a:t>Activities</a:t>
            </a:r>
          </a:p>
          <a:p>
            <a:pPr algn="ctr" eaLnBrk="1" hangingPunct="1">
              <a:spcBef>
                <a:spcPct val="0"/>
              </a:spcBef>
              <a:buFontTx/>
              <a:buNone/>
            </a:pPr>
            <a:endParaRPr lang="en-GB" altLang="en-US" sz="2400" b="1">
              <a:latin typeface="Twinkl" pitchFamily="2" charset="77"/>
              <a:ea typeface="Sassoon Infant Rg" panose="02000803050000020003" pitchFamily="2" charset="0"/>
            </a:endParaRPr>
          </a:p>
          <a:p>
            <a:pPr algn="ctr" eaLnBrk="1" hangingPunct="1">
              <a:spcBef>
                <a:spcPct val="0"/>
              </a:spcBef>
              <a:buFontTx/>
              <a:buNone/>
            </a:pPr>
            <a:endParaRPr lang="en-GB" altLang="en-US" sz="1200">
              <a:latin typeface="Twinkl" pitchFamily="2" charset="77"/>
              <a:ea typeface="Sassoon Infant Rg" panose="02000803050000020003" pitchFamily="2" charset="0"/>
            </a:endParaRPr>
          </a:p>
          <a:p>
            <a:pPr algn="ctr" eaLnBrk="1" hangingPunct="1">
              <a:spcBef>
                <a:spcPct val="0"/>
              </a:spcBef>
              <a:buFontTx/>
              <a:buNone/>
            </a:pPr>
            <a:r>
              <a:rPr lang="en-GB" altLang="en-US" sz="2400" b="1">
                <a:solidFill>
                  <a:srgbClr val="FF0000"/>
                </a:solidFill>
                <a:latin typeface="Twinkl" pitchFamily="2" charset="77"/>
                <a:ea typeface="Sassoon Infant Rg" panose="02000803050000020003" pitchFamily="2" charset="0"/>
              </a:rPr>
              <a:t>1</a:t>
            </a:r>
            <a:r>
              <a:rPr lang="en-GB" altLang="en-US" sz="2400" b="1" baseline="30000">
                <a:solidFill>
                  <a:srgbClr val="FF0000"/>
                </a:solidFill>
                <a:latin typeface="Twinkl" pitchFamily="2" charset="77"/>
                <a:ea typeface="Sassoon Infant Rg" panose="02000803050000020003" pitchFamily="2" charset="0"/>
              </a:rPr>
              <a:t>st</a:t>
            </a:r>
            <a:r>
              <a:rPr lang="en-GB" altLang="en-US" sz="2400" b="1">
                <a:solidFill>
                  <a:srgbClr val="FF0000"/>
                </a:solidFill>
                <a:latin typeface="Twinkl" pitchFamily="2" charset="77"/>
                <a:ea typeface="Sassoon Infant Rg" panose="02000803050000020003" pitchFamily="2" charset="0"/>
              </a:rPr>
              <a:t>:</a:t>
            </a:r>
          </a:p>
          <a:p>
            <a:pPr algn="ctr" eaLnBrk="1" hangingPunct="1">
              <a:spcBef>
                <a:spcPct val="0"/>
              </a:spcBef>
              <a:buFontTx/>
              <a:buNone/>
            </a:pPr>
            <a:r>
              <a:rPr lang="en-GB" altLang="en-US" sz="1800">
                <a:latin typeface="Twinkl" pitchFamily="2" charset="77"/>
                <a:ea typeface="Sassoon Infant Rg" panose="02000803050000020003" pitchFamily="2" charset="0"/>
              </a:rPr>
              <a:t>Can you use </a:t>
            </a:r>
            <a:r>
              <a:rPr lang="en-GB" altLang="en-US" sz="1800">
                <a:solidFill>
                  <a:srgbClr val="FF0000"/>
                </a:solidFill>
                <a:latin typeface="Twinkl" pitchFamily="2" charset="77"/>
                <a:ea typeface="Sassoon Infant Rg" panose="02000803050000020003" pitchFamily="2" charset="0"/>
              </a:rPr>
              <a:t>adverbs, adverbial phrases</a:t>
            </a:r>
            <a:r>
              <a:rPr lang="en-GB" altLang="en-US" sz="1800">
                <a:latin typeface="Twinkl" pitchFamily="2" charset="77"/>
                <a:ea typeface="Sassoon Infant Rg" panose="02000803050000020003" pitchFamily="2" charset="0"/>
              </a:rPr>
              <a:t> and </a:t>
            </a:r>
            <a:r>
              <a:rPr lang="en-GB" altLang="en-US" sz="1800">
                <a:solidFill>
                  <a:srgbClr val="FF0000"/>
                </a:solidFill>
                <a:latin typeface="Twinkl" pitchFamily="2" charset="77"/>
                <a:ea typeface="Sassoon Infant Rg" panose="02000803050000020003" pitchFamily="2" charset="0"/>
              </a:rPr>
              <a:t>fronted adverbials </a:t>
            </a:r>
            <a:r>
              <a:rPr lang="en-GB" altLang="en-US" sz="1800">
                <a:latin typeface="Twinkl" pitchFamily="2" charset="77"/>
                <a:ea typeface="Sassoon Infant Rg" panose="02000803050000020003" pitchFamily="2" charset="0"/>
              </a:rPr>
              <a:t>to modify the clauses?</a:t>
            </a:r>
          </a:p>
          <a:p>
            <a:pPr algn="ctr" eaLnBrk="1" hangingPunct="1">
              <a:spcBef>
                <a:spcPct val="0"/>
              </a:spcBef>
              <a:buFontTx/>
              <a:buNone/>
            </a:pPr>
            <a:endParaRPr lang="en-GB" altLang="en-US" sz="1800">
              <a:latin typeface="Twinkl" pitchFamily="2" charset="77"/>
              <a:ea typeface="Sassoon Infant Rg" panose="02000803050000020003" pitchFamily="2" charset="0"/>
            </a:endParaRPr>
          </a:p>
          <a:p>
            <a:pPr algn="ctr" eaLnBrk="1" hangingPunct="1">
              <a:spcBef>
                <a:spcPct val="0"/>
              </a:spcBef>
              <a:buFontTx/>
              <a:buNone/>
            </a:pPr>
            <a:endParaRPr lang="en-GB" altLang="en-US" sz="1800">
              <a:latin typeface="Twinkl" pitchFamily="2" charset="77"/>
              <a:ea typeface="Sassoon Infant Rg" panose="02000803050000020003" pitchFamily="2" charset="0"/>
            </a:endParaRPr>
          </a:p>
          <a:p>
            <a:pPr algn="ctr" eaLnBrk="1" hangingPunct="1">
              <a:spcBef>
                <a:spcPct val="0"/>
              </a:spcBef>
              <a:buFontTx/>
              <a:buNone/>
            </a:pPr>
            <a:r>
              <a:rPr lang="en-GB" altLang="en-US" sz="2400" b="1">
                <a:solidFill>
                  <a:srgbClr val="FF0000"/>
                </a:solidFill>
                <a:latin typeface="Twinkl" pitchFamily="2" charset="77"/>
                <a:ea typeface="Sassoon Infant Rg" panose="02000803050000020003" pitchFamily="2" charset="0"/>
              </a:rPr>
              <a:t>2</a:t>
            </a:r>
            <a:r>
              <a:rPr lang="en-GB" altLang="en-US" sz="2400" b="1" baseline="30000">
                <a:solidFill>
                  <a:srgbClr val="FF0000"/>
                </a:solidFill>
                <a:latin typeface="Twinkl" pitchFamily="2" charset="77"/>
                <a:ea typeface="Sassoon Infant Rg" panose="02000803050000020003" pitchFamily="2" charset="0"/>
              </a:rPr>
              <a:t>nd</a:t>
            </a:r>
            <a:r>
              <a:rPr lang="en-GB" altLang="en-US" sz="2400" b="1">
                <a:solidFill>
                  <a:srgbClr val="FF0000"/>
                </a:solidFill>
                <a:latin typeface="Twinkl" pitchFamily="2" charset="77"/>
                <a:ea typeface="Sassoon Infant Rg" panose="02000803050000020003" pitchFamily="2" charset="0"/>
              </a:rPr>
              <a:t>: </a:t>
            </a:r>
          </a:p>
          <a:p>
            <a:pPr algn="ctr" eaLnBrk="1" hangingPunct="1">
              <a:spcBef>
                <a:spcPct val="0"/>
              </a:spcBef>
              <a:buFontTx/>
              <a:buNone/>
            </a:pPr>
            <a:r>
              <a:rPr lang="en-GB" altLang="en-US" sz="1800">
                <a:latin typeface="Twinkl" pitchFamily="2" charset="77"/>
                <a:ea typeface="Sassoon Infant Rg" panose="02000803050000020003" pitchFamily="2" charset="0"/>
              </a:rPr>
              <a:t>Using the ‘Fronted Adverbials Matching Game’, how many correct sentences can you make from matching the fronted adverbials (blue tiles) with the clauses (orange tiles)?</a:t>
            </a:r>
          </a:p>
          <a:p>
            <a:pPr algn="ctr" eaLnBrk="1" hangingPunct="1">
              <a:spcBef>
                <a:spcPct val="0"/>
              </a:spcBef>
              <a:buFontTx/>
              <a:buNone/>
            </a:pPr>
            <a:endParaRPr lang="en-GB" altLang="en-US" sz="1800">
              <a:latin typeface="Twinkl" pitchFamily="2" charset="77"/>
              <a:ea typeface="Sassoon Infant Rg" panose="02000803050000020003" pitchFamily="2" charset="0"/>
            </a:endParaRPr>
          </a:p>
          <a:p>
            <a:pPr algn="ctr" eaLnBrk="1" hangingPunct="1">
              <a:spcBef>
                <a:spcPct val="0"/>
              </a:spcBef>
              <a:buFontTx/>
              <a:buNone/>
            </a:pPr>
            <a:endParaRPr lang="en-GB" altLang="en-US" sz="1800">
              <a:latin typeface="Twinkl" pitchFamily="2" charset="77"/>
              <a:ea typeface="Sassoon Infant Rg" panose="02000803050000020003" pitchFamily="2" charset="0"/>
            </a:endParaRPr>
          </a:p>
          <a:p>
            <a:pPr algn="ctr" eaLnBrk="1" hangingPunct="1">
              <a:spcBef>
                <a:spcPct val="0"/>
              </a:spcBef>
              <a:buFontTx/>
              <a:buNone/>
            </a:pPr>
            <a:r>
              <a:rPr lang="en-GB" altLang="en-US" sz="1800" b="1">
                <a:solidFill>
                  <a:srgbClr val="FF0000"/>
                </a:solidFill>
                <a:latin typeface="Twinkl" pitchFamily="2" charset="77"/>
                <a:ea typeface="Sassoon Infant Rg" panose="02000803050000020003" pitchFamily="2" charset="0"/>
              </a:rPr>
              <a:t>Extension:</a:t>
            </a:r>
          </a:p>
          <a:p>
            <a:pPr algn="ctr" eaLnBrk="1" hangingPunct="1">
              <a:spcBef>
                <a:spcPct val="0"/>
              </a:spcBef>
              <a:buFontTx/>
              <a:buNone/>
            </a:pPr>
            <a:r>
              <a:rPr lang="en-GB" altLang="en-US" sz="1800">
                <a:latin typeface="Twinkl" pitchFamily="2" charset="77"/>
                <a:ea typeface="Sassoon Infant Rg" panose="02000803050000020003" pitchFamily="2" charset="0"/>
              </a:rPr>
              <a:t>Create your own clause (e.g. ‘The car roared’) and modify it using an </a:t>
            </a:r>
            <a:r>
              <a:rPr lang="en-GB" altLang="en-US" sz="1800">
                <a:solidFill>
                  <a:srgbClr val="FF0000"/>
                </a:solidFill>
                <a:latin typeface="Twinkl" pitchFamily="2" charset="77"/>
                <a:ea typeface="Sassoon Infant Rg" panose="02000803050000020003" pitchFamily="2" charset="0"/>
              </a:rPr>
              <a:t>adverb</a:t>
            </a:r>
            <a:r>
              <a:rPr lang="en-GB" altLang="en-US" sz="1800">
                <a:latin typeface="Twinkl" pitchFamily="2" charset="77"/>
                <a:ea typeface="Sassoon Infant Rg" panose="02000803050000020003" pitchFamily="2" charset="0"/>
              </a:rPr>
              <a:t>, an </a:t>
            </a:r>
            <a:r>
              <a:rPr lang="en-GB" altLang="en-US" sz="1800">
                <a:solidFill>
                  <a:srgbClr val="FF0000"/>
                </a:solidFill>
                <a:latin typeface="Twinkl" pitchFamily="2" charset="77"/>
                <a:ea typeface="Sassoon Infant Rg" panose="02000803050000020003" pitchFamily="2" charset="0"/>
              </a:rPr>
              <a:t>adverbial phrase</a:t>
            </a:r>
            <a:r>
              <a:rPr lang="en-GB" altLang="en-US" sz="1800">
                <a:latin typeface="Twinkl" pitchFamily="2" charset="77"/>
                <a:ea typeface="Sassoon Infant Rg" panose="02000803050000020003" pitchFamily="2" charset="0"/>
              </a:rPr>
              <a:t> and a </a:t>
            </a:r>
            <a:r>
              <a:rPr lang="en-GB" altLang="en-US" sz="1800">
                <a:solidFill>
                  <a:srgbClr val="FF0000"/>
                </a:solidFill>
                <a:latin typeface="Twinkl" pitchFamily="2" charset="77"/>
                <a:ea typeface="Sassoon Infant Rg" panose="02000803050000020003" pitchFamily="2" charset="0"/>
              </a:rPr>
              <a:t>fronted adverbial</a:t>
            </a:r>
            <a:r>
              <a:rPr lang="en-GB" altLang="en-US" sz="1800">
                <a:latin typeface="Twinkl" pitchFamily="2" charset="77"/>
                <a:ea typeface="Sassoon Infant Rg" panose="02000803050000020003" pitchFamily="2" charset="0"/>
              </a:rPr>
              <a:t>.</a:t>
            </a:r>
          </a:p>
          <a:p>
            <a:pPr algn="ctr" eaLnBrk="1" hangingPunct="1">
              <a:spcBef>
                <a:spcPct val="0"/>
              </a:spcBef>
              <a:buFontTx/>
              <a:buNone/>
            </a:pPr>
            <a:endParaRPr lang="en-GB" altLang="en-US" sz="2000">
              <a:latin typeface="Twinkl" pitchFamily="2" charset="77"/>
              <a:ea typeface="Sassoon Infant Rg" panose="02000803050000020003" pitchFamily="2" charset="0"/>
            </a:endParaRPr>
          </a:p>
        </p:txBody>
      </p:sp>
    </p:spTree>
    <p:extLst>
      <p:ext uri="{BB962C8B-B14F-4D97-AF65-F5344CB8AC3E}">
        <p14:creationId xmlns:p14="http://schemas.microsoft.com/office/powerpoint/2010/main" val="368796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508D8D-730A-5342-8BFF-C32A1CAAACB9}"/>
              </a:ext>
            </a:extLst>
          </p:cNvPr>
          <p:cNvSpPr/>
          <p:nvPr/>
        </p:nvSpPr>
        <p:spPr>
          <a:xfrm>
            <a:off x="2130426" y="620713"/>
            <a:ext cx="7997825" cy="574675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3315" name="Picture 10" descr="Portrait with Footer.png">
            <a:extLst>
              <a:ext uri="{FF2B5EF4-FFF2-40B4-BE49-F238E27FC236}">
                <a16:creationId xmlns:a16="http://schemas.microsoft.com/office/drawing/2014/main" id="{450B865F-046E-1943-940F-2C290F4CB9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6453189"/>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4198FBFB-1846-8B45-AAD7-4CC6C473B504}"/>
              </a:ext>
            </a:extLst>
          </p:cNvPr>
          <p:cNvSpPr/>
          <p:nvPr/>
        </p:nvSpPr>
        <p:spPr>
          <a:xfrm>
            <a:off x="2424114" y="860426"/>
            <a:ext cx="7343775" cy="576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ounded Rectangle 6">
            <a:extLst>
              <a:ext uri="{FF2B5EF4-FFF2-40B4-BE49-F238E27FC236}">
                <a16:creationId xmlns:a16="http://schemas.microsoft.com/office/drawing/2014/main" id="{82B2ACD5-FCFE-9A48-9FC3-D1E907CA0DF6}"/>
              </a:ext>
            </a:extLst>
          </p:cNvPr>
          <p:cNvSpPr/>
          <p:nvPr/>
        </p:nvSpPr>
        <p:spPr>
          <a:xfrm>
            <a:off x="2351088" y="3068638"/>
            <a:ext cx="7561262" cy="2387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8" name="TextBox 6">
            <a:extLst>
              <a:ext uri="{FF2B5EF4-FFF2-40B4-BE49-F238E27FC236}">
                <a16:creationId xmlns:a16="http://schemas.microsoft.com/office/drawing/2014/main" id="{F9D2A275-01BC-A845-8EDD-936A7220E6AB}"/>
              </a:ext>
            </a:extLst>
          </p:cNvPr>
          <p:cNvSpPr txBox="1">
            <a:spLocks noChangeArrowheads="1"/>
          </p:cNvSpPr>
          <p:nvPr/>
        </p:nvSpPr>
        <p:spPr bwMode="auto">
          <a:xfrm>
            <a:off x="2312988" y="908050"/>
            <a:ext cx="7561262"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solidFill>
                  <a:srgbClr val="FF0000"/>
                </a:solidFill>
                <a:latin typeface="Twinkl" pitchFamily="2" charset="77"/>
                <a:ea typeface="Sassoon Infant Rg" panose="02000803050000020003" pitchFamily="2" charset="0"/>
              </a:rPr>
              <a:t>Plenary</a:t>
            </a:r>
          </a:p>
          <a:p>
            <a:pPr algn="ctr" eaLnBrk="1" hangingPunct="1">
              <a:spcBef>
                <a:spcPct val="0"/>
              </a:spcBef>
              <a:buFontTx/>
              <a:buNone/>
            </a:pPr>
            <a:endParaRPr lang="en-GB" altLang="en-US" sz="1200">
              <a:latin typeface="Twinkl" pitchFamily="2" charset="77"/>
              <a:ea typeface="Sassoon Infant Rg" panose="02000803050000020003" pitchFamily="2" charset="0"/>
            </a:endParaRPr>
          </a:p>
          <a:p>
            <a:pPr algn="ctr" eaLnBrk="1" hangingPunct="1">
              <a:spcBef>
                <a:spcPct val="0"/>
              </a:spcBef>
              <a:buFontTx/>
              <a:buNone/>
            </a:pPr>
            <a:endParaRPr lang="en-GB" altLang="en-US" sz="1200">
              <a:latin typeface="Twinkl" pitchFamily="2" charset="77"/>
              <a:ea typeface="Sassoon Infant Rg" panose="02000803050000020003" pitchFamily="2" charset="0"/>
            </a:endParaRPr>
          </a:p>
          <a:p>
            <a:pPr algn="ctr" eaLnBrk="1" hangingPunct="1">
              <a:spcBef>
                <a:spcPct val="0"/>
              </a:spcBef>
              <a:buFontTx/>
              <a:buNone/>
            </a:pPr>
            <a:r>
              <a:rPr lang="en-GB" altLang="en-US" sz="2200">
                <a:latin typeface="Twinkl" pitchFamily="2" charset="77"/>
                <a:ea typeface="Sassoon Infant Rg" panose="02000803050000020003" pitchFamily="2" charset="0"/>
              </a:rPr>
              <a:t>Can you </a:t>
            </a:r>
            <a:r>
              <a:rPr lang="en-GB" altLang="en-US" sz="2200" b="1">
                <a:solidFill>
                  <a:srgbClr val="FF0000"/>
                </a:solidFill>
                <a:latin typeface="Twinkl" pitchFamily="2" charset="77"/>
                <a:ea typeface="Sassoon Infant Rg" panose="02000803050000020003" pitchFamily="2" charset="0"/>
              </a:rPr>
              <a:t>identify</a:t>
            </a:r>
            <a:r>
              <a:rPr lang="en-GB" altLang="en-US" sz="2200">
                <a:latin typeface="Twinkl" pitchFamily="2" charset="77"/>
                <a:ea typeface="Sassoon Infant Rg" panose="02000803050000020003" pitchFamily="2" charset="0"/>
              </a:rPr>
              <a:t> an </a:t>
            </a:r>
            <a:r>
              <a:rPr lang="en-GB" altLang="en-US" sz="2200" b="1">
                <a:solidFill>
                  <a:srgbClr val="FF0000"/>
                </a:solidFill>
                <a:latin typeface="Twinkl" pitchFamily="2" charset="77"/>
                <a:ea typeface="Sassoon Infant Rg" panose="02000803050000020003" pitchFamily="2" charset="0"/>
              </a:rPr>
              <a:t>adverb</a:t>
            </a:r>
            <a:r>
              <a:rPr lang="en-GB" altLang="en-US" sz="2200">
                <a:latin typeface="Twinkl" pitchFamily="2" charset="77"/>
                <a:ea typeface="Sassoon Infant Rg" panose="02000803050000020003" pitchFamily="2" charset="0"/>
              </a:rPr>
              <a:t>, an </a:t>
            </a:r>
            <a:r>
              <a:rPr lang="en-GB" altLang="en-US" sz="2200" b="1">
                <a:solidFill>
                  <a:srgbClr val="FF0000"/>
                </a:solidFill>
                <a:latin typeface="Twinkl" pitchFamily="2" charset="77"/>
                <a:ea typeface="Sassoon Infant Rg" panose="02000803050000020003" pitchFamily="2" charset="0"/>
              </a:rPr>
              <a:t>adverbial phrase</a:t>
            </a:r>
            <a:r>
              <a:rPr lang="en-GB" altLang="en-US" sz="2200">
                <a:solidFill>
                  <a:srgbClr val="FF0000"/>
                </a:solidFill>
                <a:latin typeface="Twinkl" pitchFamily="2" charset="77"/>
                <a:ea typeface="Sassoon Infant Rg" panose="02000803050000020003" pitchFamily="2" charset="0"/>
              </a:rPr>
              <a:t> </a:t>
            </a:r>
            <a:r>
              <a:rPr lang="en-GB" altLang="en-US" sz="2200">
                <a:latin typeface="Twinkl" pitchFamily="2" charset="77"/>
                <a:ea typeface="Sassoon Infant Rg" panose="02000803050000020003" pitchFamily="2" charset="0"/>
              </a:rPr>
              <a:t>and a </a:t>
            </a:r>
            <a:r>
              <a:rPr lang="en-GB" altLang="en-US" sz="2200" b="1">
                <a:solidFill>
                  <a:srgbClr val="FF0000"/>
                </a:solidFill>
                <a:latin typeface="Twinkl" pitchFamily="2" charset="77"/>
                <a:ea typeface="Sassoon Infant Rg" panose="02000803050000020003" pitchFamily="2" charset="0"/>
              </a:rPr>
              <a:t>fronted adverbial</a:t>
            </a:r>
            <a:r>
              <a:rPr lang="en-GB" altLang="en-US" sz="2200">
                <a:solidFill>
                  <a:srgbClr val="FF0000"/>
                </a:solidFill>
                <a:latin typeface="Twinkl" pitchFamily="2" charset="77"/>
                <a:ea typeface="Sassoon Infant Rg" panose="02000803050000020003" pitchFamily="2" charset="0"/>
              </a:rPr>
              <a:t> </a:t>
            </a:r>
            <a:r>
              <a:rPr lang="en-GB" altLang="en-US" sz="2200">
                <a:latin typeface="Twinkl" pitchFamily="2" charset="77"/>
                <a:ea typeface="Sassoon Infant Rg" panose="02000803050000020003" pitchFamily="2" charset="0"/>
              </a:rPr>
              <a:t>in this short story?</a:t>
            </a:r>
          </a:p>
          <a:p>
            <a:pPr algn="ctr" eaLnBrk="1" hangingPunct="1">
              <a:spcBef>
                <a:spcPct val="0"/>
              </a:spcBef>
              <a:buFontTx/>
              <a:buNone/>
            </a:pPr>
            <a:endParaRPr lang="en-GB" altLang="en-US" sz="2200">
              <a:latin typeface="Twinkl" pitchFamily="2" charset="77"/>
              <a:ea typeface="Sassoon Infant Rg" panose="02000803050000020003" pitchFamily="2" charset="0"/>
            </a:endParaRPr>
          </a:p>
          <a:p>
            <a:pPr algn="ctr" eaLnBrk="1" hangingPunct="1">
              <a:spcBef>
                <a:spcPct val="0"/>
              </a:spcBef>
              <a:buFontTx/>
              <a:buNone/>
            </a:pPr>
            <a:endParaRPr lang="en-GB" altLang="en-US" sz="2200">
              <a:latin typeface="Twinkl" pitchFamily="2" charset="77"/>
              <a:ea typeface="Sassoon Infant Rg" panose="02000803050000020003" pitchFamily="2" charset="0"/>
            </a:endParaRPr>
          </a:p>
          <a:p>
            <a:pPr algn="ctr" eaLnBrk="1" hangingPunct="1">
              <a:spcBef>
                <a:spcPct val="0"/>
              </a:spcBef>
              <a:buFontTx/>
              <a:buNone/>
            </a:pPr>
            <a:endParaRPr lang="en-GB" altLang="en-US" sz="2200">
              <a:latin typeface="Twinkl" pitchFamily="2" charset="77"/>
              <a:ea typeface="Sassoon Infant Rg" panose="02000803050000020003" pitchFamily="2" charset="0"/>
            </a:endParaRPr>
          </a:p>
          <a:p>
            <a:pPr algn="ctr" eaLnBrk="1" hangingPunct="1">
              <a:spcBef>
                <a:spcPct val="0"/>
              </a:spcBef>
              <a:buFontTx/>
              <a:buNone/>
            </a:pPr>
            <a:r>
              <a:rPr lang="en-GB" altLang="en-US" sz="2000">
                <a:latin typeface="Twinkl" pitchFamily="2" charset="77"/>
                <a:ea typeface="Sassoon Infant Rg" panose="02000803050000020003" pitchFamily="2" charset="0"/>
              </a:rPr>
              <a:t>On Saturday, I woke up and went straight to tennis. My opponent played brilliantly, but I managed to win the match. Unfortunately, the café at the sports centre was closed, so we went home for hot chocolate. During the afternoon, I played in the garden with my sister. We built a den and hid quietly inside until tea time. That night, I drowsily ate my dinner. I was worn out.</a:t>
            </a:r>
            <a:endParaRPr lang="en-GB" altLang="en-US" sz="2400">
              <a:latin typeface="Twinkl" pitchFamily="2" charset="77"/>
              <a:ea typeface="Sassoon Infant Rg" panose="02000803050000020003" pitchFamily="2" charset="0"/>
            </a:endParaRPr>
          </a:p>
          <a:p>
            <a:pPr algn="ctr" eaLnBrk="1" hangingPunct="1">
              <a:spcBef>
                <a:spcPct val="0"/>
              </a:spcBef>
              <a:buFontTx/>
              <a:buNone/>
            </a:pPr>
            <a:endParaRPr lang="en-GB" altLang="en-US" sz="2000">
              <a:latin typeface="Twinkl" pitchFamily="2" charset="77"/>
              <a:ea typeface="Sassoon Infant Rg" panose="02000803050000020003" pitchFamily="2" charset="0"/>
            </a:endParaRPr>
          </a:p>
        </p:txBody>
      </p:sp>
      <p:pic>
        <p:nvPicPr>
          <p:cNvPr id="13319" name="Picture 1">
            <a:extLst>
              <a:ext uri="{FF2B5EF4-FFF2-40B4-BE49-F238E27FC236}">
                <a16:creationId xmlns:a16="http://schemas.microsoft.com/office/drawing/2014/main" id="{B20A5A07-1A25-4F45-A501-14AAD57118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6489" y="5456238"/>
            <a:ext cx="2262187"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626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605EB6-9FAB-464A-952D-BDEDA57D17A4}"/>
              </a:ext>
            </a:extLst>
          </p:cNvPr>
          <p:cNvSpPr/>
          <p:nvPr/>
        </p:nvSpPr>
        <p:spPr>
          <a:xfrm>
            <a:off x="2130426" y="620713"/>
            <a:ext cx="7997825" cy="574675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39" name="Picture 10" descr="Portrait with Footer.png">
            <a:extLst>
              <a:ext uri="{FF2B5EF4-FFF2-40B4-BE49-F238E27FC236}">
                <a16:creationId xmlns:a16="http://schemas.microsoft.com/office/drawing/2014/main" id="{930B278F-58EE-6D45-9D96-FD9AD4E76E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6453189"/>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E2ABA949-9823-8E49-83B2-BD8863CCB613}"/>
              </a:ext>
            </a:extLst>
          </p:cNvPr>
          <p:cNvSpPr/>
          <p:nvPr/>
        </p:nvSpPr>
        <p:spPr>
          <a:xfrm>
            <a:off x="2424114" y="860426"/>
            <a:ext cx="7343775" cy="576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ounded Rectangle 6">
            <a:extLst>
              <a:ext uri="{FF2B5EF4-FFF2-40B4-BE49-F238E27FC236}">
                <a16:creationId xmlns:a16="http://schemas.microsoft.com/office/drawing/2014/main" id="{FB61D11D-759D-E143-B3C7-949F14FA1A3E}"/>
              </a:ext>
            </a:extLst>
          </p:cNvPr>
          <p:cNvSpPr/>
          <p:nvPr/>
        </p:nvSpPr>
        <p:spPr>
          <a:xfrm>
            <a:off x="2351088" y="3068638"/>
            <a:ext cx="7561262" cy="2387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42" name="TextBox 6">
            <a:extLst>
              <a:ext uri="{FF2B5EF4-FFF2-40B4-BE49-F238E27FC236}">
                <a16:creationId xmlns:a16="http://schemas.microsoft.com/office/drawing/2014/main" id="{24CD47B6-1E8C-F244-99A4-A4AF8015997D}"/>
              </a:ext>
            </a:extLst>
          </p:cNvPr>
          <p:cNvSpPr txBox="1">
            <a:spLocks noChangeArrowheads="1"/>
          </p:cNvSpPr>
          <p:nvPr/>
        </p:nvSpPr>
        <p:spPr bwMode="auto">
          <a:xfrm>
            <a:off x="2312988" y="908050"/>
            <a:ext cx="7561262"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solidFill>
                  <a:srgbClr val="FF0000"/>
                </a:solidFill>
                <a:latin typeface="Twinkl" pitchFamily="2" charset="77"/>
                <a:ea typeface="Sassoon Infant Rg" panose="02000803050000020003" pitchFamily="2" charset="0"/>
              </a:rPr>
              <a:t>Plenary</a:t>
            </a:r>
          </a:p>
          <a:p>
            <a:pPr algn="ctr" eaLnBrk="1" hangingPunct="1">
              <a:spcBef>
                <a:spcPct val="0"/>
              </a:spcBef>
              <a:buFontTx/>
              <a:buNone/>
            </a:pPr>
            <a:endParaRPr lang="en-GB" altLang="en-US" sz="1200">
              <a:latin typeface="Twinkl" pitchFamily="2" charset="77"/>
              <a:ea typeface="Sassoon Infant Rg" panose="02000803050000020003" pitchFamily="2" charset="0"/>
            </a:endParaRPr>
          </a:p>
          <a:p>
            <a:pPr algn="ctr" eaLnBrk="1" hangingPunct="1">
              <a:spcBef>
                <a:spcPct val="0"/>
              </a:spcBef>
              <a:buFontTx/>
              <a:buNone/>
            </a:pPr>
            <a:endParaRPr lang="en-GB" altLang="en-US" sz="1200">
              <a:latin typeface="Twinkl" pitchFamily="2" charset="77"/>
              <a:ea typeface="Sassoon Infant Rg" panose="02000803050000020003" pitchFamily="2" charset="0"/>
            </a:endParaRPr>
          </a:p>
          <a:p>
            <a:pPr algn="ctr" eaLnBrk="1" hangingPunct="1">
              <a:spcBef>
                <a:spcPct val="0"/>
              </a:spcBef>
              <a:buFontTx/>
              <a:buNone/>
            </a:pPr>
            <a:r>
              <a:rPr lang="en-GB" altLang="en-US" sz="2200">
                <a:latin typeface="Twinkl" pitchFamily="2" charset="77"/>
                <a:ea typeface="Sassoon Infant Rg" panose="02000803050000020003" pitchFamily="2" charset="0"/>
              </a:rPr>
              <a:t>Can you </a:t>
            </a:r>
            <a:r>
              <a:rPr lang="en-GB" altLang="en-US" sz="2200" b="1">
                <a:solidFill>
                  <a:srgbClr val="FF0000"/>
                </a:solidFill>
                <a:latin typeface="Twinkl" pitchFamily="2" charset="77"/>
                <a:ea typeface="Sassoon Infant Rg" panose="02000803050000020003" pitchFamily="2" charset="0"/>
              </a:rPr>
              <a:t>identify</a:t>
            </a:r>
            <a:r>
              <a:rPr lang="en-GB" altLang="en-US" sz="2200">
                <a:latin typeface="Twinkl" pitchFamily="2" charset="77"/>
                <a:ea typeface="Sassoon Infant Rg" panose="02000803050000020003" pitchFamily="2" charset="0"/>
              </a:rPr>
              <a:t> an </a:t>
            </a:r>
            <a:r>
              <a:rPr lang="en-GB" altLang="en-US" sz="2200" b="1">
                <a:solidFill>
                  <a:srgbClr val="FF0000"/>
                </a:solidFill>
                <a:latin typeface="Twinkl" pitchFamily="2" charset="77"/>
                <a:ea typeface="Sassoon Infant Rg" panose="02000803050000020003" pitchFamily="2" charset="0"/>
              </a:rPr>
              <a:t>adverb</a:t>
            </a:r>
            <a:r>
              <a:rPr lang="en-GB" altLang="en-US" sz="2200">
                <a:latin typeface="Twinkl" pitchFamily="2" charset="77"/>
                <a:ea typeface="Sassoon Infant Rg" panose="02000803050000020003" pitchFamily="2" charset="0"/>
              </a:rPr>
              <a:t>, an </a:t>
            </a:r>
            <a:r>
              <a:rPr lang="en-GB" altLang="en-US" sz="2200" b="1">
                <a:solidFill>
                  <a:srgbClr val="FF0000"/>
                </a:solidFill>
                <a:latin typeface="Twinkl" pitchFamily="2" charset="77"/>
                <a:ea typeface="Sassoon Infant Rg" panose="02000803050000020003" pitchFamily="2" charset="0"/>
              </a:rPr>
              <a:t>adverbial phrase</a:t>
            </a:r>
            <a:r>
              <a:rPr lang="en-GB" altLang="en-US" sz="2200">
                <a:solidFill>
                  <a:srgbClr val="FF0000"/>
                </a:solidFill>
                <a:latin typeface="Twinkl" pitchFamily="2" charset="77"/>
                <a:ea typeface="Sassoon Infant Rg" panose="02000803050000020003" pitchFamily="2" charset="0"/>
              </a:rPr>
              <a:t> </a:t>
            </a:r>
            <a:r>
              <a:rPr lang="en-GB" altLang="en-US" sz="2200">
                <a:latin typeface="Twinkl" pitchFamily="2" charset="77"/>
                <a:ea typeface="Sassoon Infant Rg" panose="02000803050000020003" pitchFamily="2" charset="0"/>
              </a:rPr>
              <a:t>and a </a:t>
            </a:r>
            <a:r>
              <a:rPr lang="en-GB" altLang="en-US" sz="2200" b="1">
                <a:solidFill>
                  <a:srgbClr val="FF0000"/>
                </a:solidFill>
                <a:latin typeface="Twinkl" pitchFamily="2" charset="77"/>
                <a:ea typeface="Sassoon Infant Rg" panose="02000803050000020003" pitchFamily="2" charset="0"/>
              </a:rPr>
              <a:t>fronted adverbial</a:t>
            </a:r>
            <a:r>
              <a:rPr lang="en-GB" altLang="en-US" sz="2200">
                <a:solidFill>
                  <a:srgbClr val="FF0000"/>
                </a:solidFill>
                <a:latin typeface="Twinkl" pitchFamily="2" charset="77"/>
                <a:ea typeface="Sassoon Infant Rg" panose="02000803050000020003" pitchFamily="2" charset="0"/>
              </a:rPr>
              <a:t> </a:t>
            </a:r>
            <a:r>
              <a:rPr lang="en-GB" altLang="en-US" sz="2200">
                <a:latin typeface="Twinkl" pitchFamily="2" charset="77"/>
                <a:ea typeface="Sassoon Infant Rg" panose="02000803050000020003" pitchFamily="2" charset="0"/>
              </a:rPr>
              <a:t>in this short story?</a:t>
            </a:r>
          </a:p>
          <a:p>
            <a:pPr algn="ctr" eaLnBrk="1" hangingPunct="1">
              <a:spcBef>
                <a:spcPct val="0"/>
              </a:spcBef>
              <a:buFontTx/>
              <a:buNone/>
            </a:pPr>
            <a:endParaRPr lang="en-GB" altLang="en-US" sz="2200">
              <a:latin typeface="Twinkl" pitchFamily="2" charset="77"/>
              <a:ea typeface="Sassoon Infant Rg" panose="02000803050000020003" pitchFamily="2" charset="0"/>
            </a:endParaRPr>
          </a:p>
          <a:p>
            <a:pPr algn="ctr" eaLnBrk="1" hangingPunct="1">
              <a:spcBef>
                <a:spcPct val="0"/>
              </a:spcBef>
              <a:buFontTx/>
              <a:buNone/>
            </a:pPr>
            <a:endParaRPr lang="en-GB" altLang="en-US" sz="2200">
              <a:latin typeface="Twinkl" pitchFamily="2" charset="77"/>
              <a:ea typeface="Sassoon Infant Rg" panose="02000803050000020003" pitchFamily="2" charset="0"/>
            </a:endParaRPr>
          </a:p>
          <a:p>
            <a:pPr algn="ctr" eaLnBrk="1" hangingPunct="1">
              <a:spcBef>
                <a:spcPct val="0"/>
              </a:spcBef>
              <a:buFontTx/>
              <a:buNone/>
            </a:pPr>
            <a:endParaRPr lang="en-GB" altLang="en-US" sz="2200">
              <a:latin typeface="Twinkl" pitchFamily="2" charset="77"/>
              <a:ea typeface="Sassoon Infant Rg" panose="02000803050000020003" pitchFamily="2" charset="0"/>
            </a:endParaRPr>
          </a:p>
          <a:p>
            <a:pPr algn="ctr" eaLnBrk="1" hangingPunct="1">
              <a:spcBef>
                <a:spcPct val="0"/>
              </a:spcBef>
              <a:buFontTx/>
              <a:buNone/>
            </a:pPr>
            <a:r>
              <a:rPr lang="en-GB" altLang="en-US" sz="2000">
                <a:solidFill>
                  <a:srgbClr val="FF0000"/>
                </a:solidFill>
                <a:latin typeface="Twinkl" pitchFamily="2" charset="77"/>
                <a:ea typeface="Sassoon Infant Rg" panose="02000803050000020003" pitchFamily="2" charset="0"/>
              </a:rPr>
              <a:t>On Saturday, </a:t>
            </a:r>
            <a:r>
              <a:rPr lang="en-GB" altLang="en-US" sz="2000">
                <a:latin typeface="Twinkl" pitchFamily="2" charset="77"/>
                <a:ea typeface="Sassoon Infant Rg" panose="02000803050000020003" pitchFamily="2" charset="0"/>
              </a:rPr>
              <a:t>I woke up and went </a:t>
            </a:r>
            <a:r>
              <a:rPr lang="en-GB" altLang="en-US" sz="2000">
                <a:solidFill>
                  <a:srgbClr val="FF0000"/>
                </a:solidFill>
                <a:latin typeface="Twinkl" pitchFamily="2" charset="77"/>
                <a:ea typeface="Sassoon Infant Rg" panose="02000803050000020003" pitchFamily="2" charset="0"/>
              </a:rPr>
              <a:t>straight</a:t>
            </a:r>
            <a:r>
              <a:rPr lang="en-GB" altLang="en-US" sz="2000">
                <a:latin typeface="Twinkl" pitchFamily="2" charset="77"/>
                <a:ea typeface="Sassoon Infant Rg" panose="02000803050000020003" pitchFamily="2" charset="0"/>
              </a:rPr>
              <a:t> to tennis. My opponent played </a:t>
            </a:r>
            <a:r>
              <a:rPr lang="en-GB" altLang="en-US" sz="2000">
                <a:solidFill>
                  <a:srgbClr val="FF0000"/>
                </a:solidFill>
                <a:latin typeface="Twinkl" pitchFamily="2" charset="77"/>
                <a:ea typeface="Sassoon Infant Rg" panose="02000803050000020003" pitchFamily="2" charset="0"/>
              </a:rPr>
              <a:t>brilliantly</a:t>
            </a:r>
            <a:r>
              <a:rPr lang="en-GB" altLang="en-US" sz="2000">
                <a:latin typeface="Twinkl" pitchFamily="2" charset="77"/>
                <a:ea typeface="Sassoon Infant Rg" panose="02000803050000020003" pitchFamily="2" charset="0"/>
              </a:rPr>
              <a:t>, but I managed to win the match. </a:t>
            </a:r>
            <a:r>
              <a:rPr lang="en-GB" altLang="en-US" sz="2000">
                <a:solidFill>
                  <a:srgbClr val="FF0000"/>
                </a:solidFill>
                <a:latin typeface="Twinkl" pitchFamily="2" charset="77"/>
                <a:ea typeface="Sassoon Infant Rg" panose="02000803050000020003" pitchFamily="2" charset="0"/>
              </a:rPr>
              <a:t>Unfortunately,</a:t>
            </a:r>
            <a:r>
              <a:rPr lang="en-GB" altLang="en-US" sz="2000">
                <a:latin typeface="Twinkl" pitchFamily="2" charset="77"/>
                <a:ea typeface="Sassoon Infant Rg" panose="02000803050000020003" pitchFamily="2" charset="0"/>
              </a:rPr>
              <a:t> the café at the sports centre was closed, so we went home for hot chocolate. </a:t>
            </a:r>
            <a:r>
              <a:rPr lang="en-GB" altLang="en-US" sz="2000">
                <a:solidFill>
                  <a:srgbClr val="FF0000"/>
                </a:solidFill>
                <a:latin typeface="Twinkl" pitchFamily="2" charset="77"/>
                <a:ea typeface="Sassoon Infant Rg" panose="02000803050000020003" pitchFamily="2" charset="0"/>
              </a:rPr>
              <a:t>During the afternoon, </a:t>
            </a:r>
            <a:r>
              <a:rPr lang="en-GB" altLang="en-US" sz="2000">
                <a:latin typeface="Twinkl" pitchFamily="2" charset="77"/>
                <a:ea typeface="Sassoon Infant Rg" panose="02000803050000020003" pitchFamily="2" charset="0"/>
              </a:rPr>
              <a:t>I played in the garden with my sister. We built a den and hid </a:t>
            </a:r>
            <a:r>
              <a:rPr lang="en-GB" altLang="en-US" sz="2000">
                <a:solidFill>
                  <a:srgbClr val="FF0000"/>
                </a:solidFill>
                <a:latin typeface="Twinkl" pitchFamily="2" charset="77"/>
                <a:ea typeface="Sassoon Infant Rg" panose="02000803050000020003" pitchFamily="2" charset="0"/>
              </a:rPr>
              <a:t>quietly</a:t>
            </a:r>
            <a:r>
              <a:rPr lang="en-GB" altLang="en-US" sz="2000">
                <a:latin typeface="Twinkl" pitchFamily="2" charset="77"/>
                <a:ea typeface="Sassoon Infant Rg" panose="02000803050000020003" pitchFamily="2" charset="0"/>
              </a:rPr>
              <a:t> inside </a:t>
            </a:r>
            <a:r>
              <a:rPr lang="en-GB" altLang="en-US" sz="2000">
                <a:solidFill>
                  <a:srgbClr val="FF0000"/>
                </a:solidFill>
                <a:latin typeface="Twinkl" pitchFamily="2" charset="77"/>
                <a:ea typeface="Sassoon Infant Rg" panose="02000803050000020003" pitchFamily="2" charset="0"/>
              </a:rPr>
              <a:t>until tea time</a:t>
            </a:r>
            <a:r>
              <a:rPr lang="en-GB" altLang="en-US" sz="2000">
                <a:latin typeface="Twinkl" pitchFamily="2" charset="77"/>
                <a:ea typeface="Sassoon Infant Rg" panose="02000803050000020003" pitchFamily="2" charset="0"/>
              </a:rPr>
              <a:t>. </a:t>
            </a:r>
            <a:r>
              <a:rPr lang="en-GB" altLang="en-US" sz="2000">
                <a:solidFill>
                  <a:srgbClr val="FF0000"/>
                </a:solidFill>
                <a:latin typeface="Twinkl" pitchFamily="2" charset="77"/>
                <a:ea typeface="Sassoon Infant Rg" panose="02000803050000020003" pitchFamily="2" charset="0"/>
              </a:rPr>
              <a:t>That night</a:t>
            </a:r>
            <a:r>
              <a:rPr lang="en-GB" altLang="en-US" sz="2000">
                <a:latin typeface="Twinkl" pitchFamily="2" charset="77"/>
                <a:ea typeface="Sassoon Infant Rg" panose="02000803050000020003" pitchFamily="2" charset="0"/>
              </a:rPr>
              <a:t>, I </a:t>
            </a:r>
            <a:r>
              <a:rPr lang="en-GB" altLang="en-US" sz="2000">
                <a:solidFill>
                  <a:srgbClr val="FF0000"/>
                </a:solidFill>
                <a:latin typeface="Twinkl" pitchFamily="2" charset="77"/>
                <a:ea typeface="Sassoon Infant Rg" panose="02000803050000020003" pitchFamily="2" charset="0"/>
              </a:rPr>
              <a:t>drowsily</a:t>
            </a:r>
            <a:r>
              <a:rPr lang="en-GB" altLang="en-US" sz="2000">
                <a:latin typeface="Twinkl" pitchFamily="2" charset="77"/>
                <a:ea typeface="Sassoon Infant Rg" panose="02000803050000020003" pitchFamily="2" charset="0"/>
              </a:rPr>
              <a:t> ate my dinner. I was worn out.</a:t>
            </a:r>
            <a:endParaRPr lang="en-GB" altLang="en-US" sz="2400">
              <a:latin typeface="Twinkl" pitchFamily="2" charset="77"/>
              <a:ea typeface="Sassoon Infant Rg" panose="02000803050000020003" pitchFamily="2" charset="0"/>
            </a:endParaRPr>
          </a:p>
          <a:p>
            <a:pPr algn="ctr" eaLnBrk="1" hangingPunct="1">
              <a:spcBef>
                <a:spcPct val="0"/>
              </a:spcBef>
              <a:buFontTx/>
              <a:buNone/>
            </a:pPr>
            <a:endParaRPr lang="en-GB" altLang="en-US" sz="2000">
              <a:latin typeface="Twinkl" pitchFamily="2" charset="77"/>
              <a:ea typeface="Sassoon Infant Rg" panose="02000803050000020003" pitchFamily="2" charset="0"/>
            </a:endParaRPr>
          </a:p>
        </p:txBody>
      </p:sp>
      <p:pic>
        <p:nvPicPr>
          <p:cNvPr id="14343" name="Picture 1">
            <a:extLst>
              <a:ext uri="{FF2B5EF4-FFF2-40B4-BE49-F238E27FC236}">
                <a16:creationId xmlns:a16="http://schemas.microsoft.com/office/drawing/2014/main" id="{0D125301-5056-D34C-AF11-205DA50B95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6489" y="5456238"/>
            <a:ext cx="2262187"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548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41692A6-9A0C-814D-9590-186F32C03F8A}"/>
              </a:ext>
            </a:extLst>
          </p:cNvPr>
          <p:cNvSpPr>
            <a:spLocks noGrp="1"/>
          </p:cNvSpPr>
          <p:nvPr>
            <p:ph type="title"/>
          </p:nvPr>
        </p:nvSpPr>
        <p:spPr>
          <a:xfrm>
            <a:off x="6736924" y="857675"/>
            <a:ext cx="4566230" cy="3847033"/>
          </a:xfrm>
        </p:spPr>
        <p:txBody>
          <a:bodyPr vert="horz" lIns="91440" tIns="45720" rIns="91440" bIns="45720" rtlCol="0" anchor="b">
            <a:normAutofit/>
          </a:bodyPr>
          <a:lstStyle/>
          <a:p>
            <a:pPr algn="ctr"/>
            <a:r>
              <a:rPr lang="en-US" sz="4800" dirty="0">
                <a:solidFill>
                  <a:srgbClr val="FFFFFF"/>
                </a:solidFill>
              </a:rPr>
              <a:t>Talk Partners: Practice writing Adverbials</a:t>
            </a:r>
          </a:p>
        </p:txBody>
      </p:sp>
      <p:pic>
        <p:nvPicPr>
          <p:cNvPr id="6" name="Content Placeholder 5" descr="A screenshot of a cell phone&#10;&#10;Description automatically generated">
            <a:extLst>
              <a:ext uri="{FF2B5EF4-FFF2-40B4-BE49-F238E27FC236}">
                <a16:creationId xmlns:a16="http://schemas.microsoft.com/office/drawing/2014/main" id="{668262C3-DFD4-8B48-A00F-26D6719EB545}"/>
              </a:ext>
            </a:extLst>
          </p:cNvPr>
          <p:cNvPicPr>
            <a:picLocks noGrp="1" noChangeAspect="1"/>
          </p:cNvPicPr>
          <p:nvPr>
            <p:ph idx="1"/>
          </p:nvPr>
        </p:nvPicPr>
        <p:blipFill rotWithShape="1">
          <a:blip r:embed="rId2"/>
          <a:srcRect r="2" b="4042"/>
          <a:stretch/>
        </p:blipFill>
        <p:spPr>
          <a:xfrm>
            <a:off x="872064" y="857675"/>
            <a:ext cx="4593715" cy="5140669"/>
          </a:xfrm>
          <a:prstGeom prst="rect">
            <a:avLst/>
          </a:prstGeom>
        </p:spPr>
      </p:pic>
    </p:spTree>
    <p:extLst>
      <p:ext uri="{BB962C8B-B14F-4D97-AF65-F5344CB8AC3E}">
        <p14:creationId xmlns:p14="http://schemas.microsoft.com/office/powerpoint/2010/main" val="232878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71E6-FCA0-254E-A571-ADEDFFC98BAC}"/>
              </a:ext>
            </a:extLst>
          </p:cNvPr>
          <p:cNvSpPr>
            <a:spLocks noGrp="1"/>
          </p:cNvSpPr>
          <p:nvPr>
            <p:ph type="title"/>
          </p:nvPr>
        </p:nvSpPr>
        <p:spPr/>
        <p:txBody>
          <a:bodyPr/>
          <a:lstStyle/>
          <a:p>
            <a:r>
              <a:rPr lang="en-GB" b="1" dirty="0"/>
              <a:t>Adverbials of Time </a:t>
            </a:r>
            <a:endParaRPr lang="en-GB" dirty="0"/>
          </a:p>
        </p:txBody>
      </p:sp>
      <p:sp>
        <p:nvSpPr>
          <p:cNvPr id="3" name="Content Placeholder 2">
            <a:extLst>
              <a:ext uri="{FF2B5EF4-FFF2-40B4-BE49-F238E27FC236}">
                <a16:creationId xmlns:a16="http://schemas.microsoft.com/office/drawing/2014/main" id="{05E867D4-9DCA-034B-B7F7-DA45BB507957}"/>
              </a:ext>
            </a:extLst>
          </p:cNvPr>
          <p:cNvSpPr>
            <a:spLocks noGrp="1"/>
          </p:cNvSpPr>
          <p:nvPr>
            <p:ph idx="1"/>
          </p:nvPr>
        </p:nvSpPr>
        <p:spPr/>
        <p:txBody>
          <a:bodyPr>
            <a:normAutofit fontScale="92500"/>
          </a:bodyPr>
          <a:lstStyle/>
          <a:p>
            <a:r>
              <a:rPr lang="en-GB" dirty="0"/>
              <a:t>An </a:t>
            </a:r>
            <a:r>
              <a:rPr lang="en-GB" b="1" dirty="0"/>
              <a:t>adverbial of time </a:t>
            </a:r>
            <a:r>
              <a:rPr lang="en-GB" dirty="0"/>
              <a:t>is a word or phrase which tells us </a:t>
            </a:r>
            <a:r>
              <a:rPr lang="en-GB" b="1" dirty="0"/>
              <a:t>when </a:t>
            </a:r>
            <a:r>
              <a:rPr lang="en-GB" dirty="0"/>
              <a:t>the sentence is taking place. Can you underline all of the </a:t>
            </a:r>
            <a:r>
              <a:rPr lang="en-GB" b="1" dirty="0"/>
              <a:t>adverbials of time </a:t>
            </a:r>
            <a:r>
              <a:rPr lang="en-GB" dirty="0"/>
              <a:t>in these sentences? </a:t>
            </a:r>
          </a:p>
          <a:p>
            <a:r>
              <a:rPr lang="en-GB" dirty="0"/>
              <a:t>In the morning, my brain felt full of fog. </a:t>
            </a:r>
          </a:p>
          <a:p>
            <a:r>
              <a:rPr lang="en-GB" dirty="0"/>
              <a:t>Sometimes, when I can’t sleep, listening to their songs magically helps. </a:t>
            </a:r>
          </a:p>
          <a:p>
            <a:r>
              <a:rPr lang="en-GB" dirty="0"/>
              <a:t>After I’d finished my hot chocolate, I put on my favourite pyjamas and tried to get to sleep. </a:t>
            </a:r>
          </a:p>
          <a:p>
            <a:r>
              <a:rPr lang="en-GB" dirty="0"/>
              <a:t>After a bit, I grabbed my phone, shoved my earphones into my ears, and played the latest Glitter Riot album on repeat. </a:t>
            </a:r>
          </a:p>
          <a:p>
            <a:r>
              <a:rPr lang="en-GB" dirty="0"/>
              <a:t>Each of the words in the box below is an adverbial of time. </a:t>
            </a:r>
          </a:p>
          <a:p>
            <a:endParaRPr lang="en-GB" dirty="0"/>
          </a:p>
        </p:txBody>
      </p:sp>
    </p:spTree>
    <p:extLst>
      <p:ext uri="{BB962C8B-B14F-4D97-AF65-F5344CB8AC3E}">
        <p14:creationId xmlns:p14="http://schemas.microsoft.com/office/powerpoint/2010/main" val="377384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A21BE1-8131-5747-A766-F9BC31019BC2}"/>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4900">
                <a:solidFill>
                  <a:schemeClr val="accent1"/>
                </a:solidFill>
              </a:rPr>
              <a:t>Each of the words in the box below is an adverbial of time. </a:t>
            </a:r>
          </a:p>
        </p:txBody>
      </p:sp>
      <p:pic>
        <p:nvPicPr>
          <p:cNvPr id="5" name="Content Placeholder 4" descr="A screenshot of a cell phone&#10;&#10;Description automatically generated">
            <a:extLst>
              <a:ext uri="{FF2B5EF4-FFF2-40B4-BE49-F238E27FC236}">
                <a16:creationId xmlns:a16="http://schemas.microsoft.com/office/drawing/2014/main" id="{B36DD00B-CCE5-8043-9882-A763193C03AA}"/>
              </a:ext>
            </a:extLst>
          </p:cNvPr>
          <p:cNvPicPr>
            <a:picLocks noGrp="1" noChangeAspect="1"/>
          </p:cNvPicPr>
          <p:nvPr>
            <p:ph idx="1"/>
          </p:nvPr>
        </p:nvPicPr>
        <p:blipFill rotWithShape="1">
          <a:blip r:embed="rId2"/>
          <a:srcRect l="20712" r="1" b="1"/>
          <a:stretch/>
        </p:blipFill>
        <p:spPr>
          <a:xfrm>
            <a:off x="243840" y="256540"/>
            <a:ext cx="11704320" cy="3764276"/>
          </a:xfrm>
          <a:prstGeom prst="rect">
            <a:avLst/>
          </a:prstGeom>
        </p:spPr>
      </p:pic>
    </p:spTree>
    <p:extLst>
      <p:ext uri="{BB962C8B-B14F-4D97-AF65-F5344CB8AC3E}">
        <p14:creationId xmlns:p14="http://schemas.microsoft.com/office/powerpoint/2010/main" val="100327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1C11D-6C21-B64F-B83E-656480378028}"/>
              </a:ext>
            </a:extLst>
          </p:cNvPr>
          <p:cNvSpPr>
            <a:spLocks noGrp="1"/>
          </p:cNvSpPr>
          <p:nvPr>
            <p:ph type="title"/>
          </p:nvPr>
        </p:nvSpPr>
        <p:spPr>
          <a:xfrm>
            <a:off x="4965430" y="629268"/>
            <a:ext cx="6586491" cy="1286160"/>
          </a:xfrm>
        </p:spPr>
        <p:txBody>
          <a:bodyPr anchor="b">
            <a:normAutofit fontScale="90000"/>
          </a:bodyPr>
          <a:lstStyle/>
          <a:p>
            <a:r>
              <a:rPr lang="en-GB" b="1" dirty="0"/>
              <a:t>Our Learning: Write a newspaper article</a:t>
            </a:r>
            <a:endParaRPr lang="en-GB" dirty="0"/>
          </a:p>
        </p:txBody>
      </p:sp>
      <p:sp>
        <p:nvSpPr>
          <p:cNvPr id="3" name="Content Placeholder 2">
            <a:extLst>
              <a:ext uri="{FF2B5EF4-FFF2-40B4-BE49-F238E27FC236}">
                <a16:creationId xmlns:a16="http://schemas.microsoft.com/office/drawing/2014/main" id="{DB1010DB-AA3A-0846-8589-311B60D2CECB}"/>
              </a:ext>
            </a:extLst>
          </p:cNvPr>
          <p:cNvSpPr>
            <a:spLocks noGrp="1"/>
          </p:cNvSpPr>
          <p:nvPr>
            <p:ph idx="1"/>
          </p:nvPr>
        </p:nvSpPr>
        <p:spPr>
          <a:xfrm>
            <a:off x="4965431" y="2438400"/>
            <a:ext cx="6586489" cy="3785419"/>
          </a:xfrm>
        </p:spPr>
        <p:txBody>
          <a:bodyPr>
            <a:normAutofit/>
          </a:bodyPr>
          <a:lstStyle/>
          <a:p>
            <a:pPr marL="0" indent="0">
              <a:buNone/>
            </a:pPr>
            <a:r>
              <a:rPr lang="en-US" sz="2000" b="1" dirty="0"/>
              <a:t>WALT: </a:t>
            </a:r>
            <a:r>
              <a:rPr lang="en-GB" sz="2000" b="1" dirty="0"/>
              <a:t>What I’m Learning Today</a:t>
            </a:r>
            <a:endParaRPr lang="en-US" sz="2000" b="1" dirty="0"/>
          </a:p>
          <a:p>
            <a:r>
              <a:rPr lang="en-US" sz="2000" dirty="0"/>
              <a:t>to write a newspaper article </a:t>
            </a:r>
          </a:p>
          <a:p>
            <a:pPr marL="0" indent="0">
              <a:buNone/>
            </a:pPr>
            <a:r>
              <a:rPr lang="en-GB" sz="2000" b="1" dirty="0"/>
              <a:t>Success Criteria</a:t>
            </a:r>
          </a:p>
          <a:p>
            <a:r>
              <a:rPr lang="en-GB" sz="2000" dirty="0"/>
              <a:t>I can provide a catchy headline</a:t>
            </a:r>
          </a:p>
          <a:p>
            <a:r>
              <a:rPr lang="en-GB" sz="2000" dirty="0"/>
              <a:t>I can use a range of adverbials of time</a:t>
            </a:r>
          </a:p>
          <a:p>
            <a:r>
              <a:rPr lang="en-GB" sz="2000" dirty="0"/>
              <a:t>I can include formal vocabulary</a:t>
            </a:r>
          </a:p>
        </p:txBody>
      </p:sp>
      <p:pic>
        <p:nvPicPr>
          <p:cNvPr id="5" name="Picture 4">
            <a:extLst>
              <a:ext uri="{FF2B5EF4-FFF2-40B4-BE49-F238E27FC236}">
                <a16:creationId xmlns:a16="http://schemas.microsoft.com/office/drawing/2014/main" id="{FC90EAE1-D224-4C91-9B5F-F5524FFFD088}"/>
              </a:ext>
            </a:extLst>
          </p:cNvPr>
          <p:cNvPicPr>
            <a:picLocks noChangeAspect="1"/>
          </p:cNvPicPr>
          <p:nvPr/>
        </p:nvPicPr>
        <p:blipFill rotWithShape="1">
          <a:blip r:embed="rId2"/>
          <a:srcRect l="44648" r="4656"/>
          <a:stretch/>
        </p:blipFill>
        <p:spPr>
          <a:xfrm>
            <a:off x="20" y="10"/>
            <a:ext cx="4635571" cy="6857990"/>
          </a:xfrm>
          <a:prstGeom prst="rect">
            <a:avLst/>
          </a:prstGeom>
          <a:effectLst/>
        </p:spPr>
      </p:pic>
    </p:spTree>
    <p:extLst>
      <p:ext uri="{BB962C8B-B14F-4D97-AF65-F5344CB8AC3E}">
        <p14:creationId xmlns:p14="http://schemas.microsoft.com/office/powerpoint/2010/main" val="1397998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17">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0C1F-B8AA-6E43-9878-53E79F1CF50D}"/>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b="1" dirty="0">
                <a:solidFill>
                  <a:srgbClr val="FFFFFF"/>
                </a:solidFill>
              </a:rPr>
              <a:t>Talk Partners: </a:t>
            </a:r>
            <a:r>
              <a:rPr lang="en-US" sz="3600" dirty="0">
                <a:solidFill>
                  <a:srgbClr val="FFFFFF"/>
                </a:solidFill>
              </a:rPr>
              <a:t>Practice your time adverbials</a:t>
            </a:r>
          </a:p>
        </p:txBody>
      </p:sp>
      <p:sp>
        <p:nvSpPr>
          <p:cNvPr id="2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automatically generated">
            <a:extLst>
              <a:ext uri="{FF2B5EF4-FFF2-40B4-BE49-F238E27FC236}">
                <a16:creationId xmlns:a16="http://schemas.microsoft.com/office/drawing/2014/main" id="{14F13A9F-BDD4-2744-BCA1-14F8426D4BC5}"/>
              </a:ext>
            </a:extLst>
          </p:cNvPr>
          <p:cNvPicPr>
            <a:picLocks noGrp="1" noChangeAspect="1"/>
          </p:cNvPicPr>
          <p:nvPr>
            <p:ph idx="1"/>
          </p:nvPr>
        </p:nvPicPr>
        <p:blipFill rotWithShape="1">
          <a:blip r:embed="rId2"/>
          <a:srcRect r="2419" b="-2"/>
          <a:stretch/>
        </p:blipFill>
        <p:spPr>
          <a:xfrm>
            <a:off x="976251" y="942538"/>
            <a:ext cx="7163222" cy="4808332"/>
          </a:xfrm>
          <a:prstGeom prst="rect">
            <a:avLst/>
          </a:prstGeom>
          <a:effectLst/>
        </p:spPr>
      </p:pic>
    </p:spTree>
    <p:extLst>
      <p:ext uri="{BB962C8B-B14F-4D97-AF65-F5344CB8AC3E}">
        <p14:creationId xmlns:p14="http://schemas.microsoft.com/office/powerpoint/2010/main" val="2344264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Rectangle 2"/>
          <p:cNvSpPr/>
          <p:nvPr/>
        </p:nvSpPr>
        <p:spPr>
          <a:xfrm>
            <a:off x="2565103" y="3082074"/>
            <a:ext cx="3654465"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latin typeface="Twinkl" pitchFamily="2" charset="0"/>
              </a:rPr>
              <a:t>Newspapers have a range of features that attract the reader.</a:t>
            </a:r>
          </a:p>
        </p:txBody>
      </p:sp>
      <p:sp>
        <p:nvSpPr>
          <p:cNvPr id="16" name="Rectangle 15"/>
          <p:cNvSpPr/>
          <p:nvPr/>
        </p:nvSpPr>
        <p:spPr>
          <a:xfrm>
            <a:off x="2565103" y="3880367"/>
            <a:ext cx="3654465"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latin typeface="Twinkl" pitchFamily="2" charset="0"/>
              </a:rPr>
              <a:t>Can you think of any of these features?</a:t>
            </a:r>
          </a:p>
        </p:txBody>
      </p:sp>
      <p:grpSp>
        <p:nvGrpSpPr>
          <p:cNvPr id="17" name="NEXT 3"/>
          <p:cNvGrpSpPr/>
          <p:nvPr/>
        </p:nvGrpSpPr>
        <p:grpSpPr>
          <a:xfrm>
            <a:off x="3785032" y="3934478"/>
            <a:ext cx="1214604" cy="618908"/>
            <a:chOff x="6721813" y="1400783"/>
            <a:chExt cx="1621274" cy="618908"/>
          </a:xfrm>
        </p:grpSpPr>
        <p:sp>
          <p:nvSpPr>
            <p:cNvPr id="18" name="Rounded Rectangle 1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9" name="Rounded Rectangle 1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NEXT 3"/>
          <p:cNvGrpSpPr/>
          <p:nvPr/>
        </p:nvGrpSpPr>
        <p:grpSpPr>
          <a:xfrm>
            <a:off x="8871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Rectangle 10">
            <a:hlinkClick r:id="rId3"/>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8667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750"/>
                                        <p:tgtEl>
                                          <p:spTgt spid="16"/>
                                        </p:tgtEl>
                                      </p:cBhvr>
                                    </p:animEffect>
                                  </p:childTnLst>
                                </p:cTn>
                              </p:par>
                            </p:childTnLst>
                          </p:cTn>
                        </p:par>
                        <p:par>
                          <p:cTn id="22" fill="hold">
                            <p:stCondLst>
                              <p:cond delay="125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nextCondLst>
                <p:cond evt="onClick" delay="0">
                  <p:tgtEl>
                    <p:spTgt spid="17"/>
                  </p:tgtEl>
                </p:cond>
              </p:nextCondLst>
            </p:seq>
          </p:childTnLst>
        </p:cTn>
      </p:par>
    </p:tnLst>
    <p:bldLst>
      <p:bldP spid="3"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6856078" y="911271"/>
            <a:ext cx="2781656" cy="756857"/>
          </a:xfrm>
          <a:prstGeom prst="roundRect">
            <a:avLst>
              <a:gd name="adj" fmla="val 0"/>
            </a:avLst>
          </a:prstGeom>
          <a:solidFill>
            <a:schemeClr val="tx1"/>
          </a:solidFill>
        </p:spPr>
        <p:txBody>
          <a:bodyPr/>
          <a:lstStyle/>
          <a:p>
            <a:pPr algn="ctr"/>
            <a:r>
              <a:rPr lang="en-GB" sz="1800" dirty="0">
                <a:solidFill>
                  <a:schemeClr val="bg1"/>
                </a:solidFill>
              </a:rPr>
              <a:t>the name of the newspaper at the top;</a:t>
            </a:r>
          </a:p>
        </p:txBody>
      </p:sp>
      <p:sp>
        <p:nvSpPr>
          <p:cNvPr id="16" name="Title 1"/>
          <p:cNvSpPr txBox="1">
            <a:spLocks/>
          </p:cNvSpPr>
          <p:nvPr/>
        </p:nvSpPr>
        <p:spPr>
          <a:xfrm>
            <a:off x="2368788"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an interesting headline and sub-headline;</a:t>
            </a:r>
          </a:p>
        </p:txBody>
      </p:sp>
      <p:sp>
        <p:nvSpPr>
          <p:cNvPr id="17" name="Title 1"/>
          <p:cNvSpPr txBox="1">
            <a:spLocks/>
          </p:cNvSpPr>
          <p:nvPr/>
        </p:nvSpPr>
        <p:spPr>
          <a:xfrm>
            <a:off x="2542731"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an introductory paragraph that includes the five </a:t>
            </a:r>
            <a:r>
              <a:rPr lang="en-GB" sz="1800" b="0" dirty="0" err="1">
                <a:solidFill>
                  <a:sysClr val="windowText" lastClr="000000"/>
                </a:solidFill>
              </a:rPr>
              <a:t>Ws</a:t>
            </a:r>
            <a:r>
              <a:rPr lang="en-GB" sz="1800" b="0" dirty="0">
                <a:solidFill>
                  <a:sysClr val="windowText" lastClr="000000"/>
                </a:solidFill>
              </a:rPr>
              <a:t>;</a:t>
            </a:r>
          </a:p>
        </p:txBody>
      </p:sp>
      <p:cxnSp>
        <p:nvCxnSpPr>
          <p:cNvPr id="19" name="Straight Connector 18"/>
          <p:cNvCxnSpPr/>
          <p:nvPr/>
        </p:nvCxnSpPr>
        <p:spPr>
          <a:xfrm>
            <a:off x="6096000" y="2986200"/>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2542732" y="5356875"/>
            <a:ext cx="3397189" cy="892574"/>
            <a:chOff x="1018731" y="5356875"/>
            <a:chExt cx="3397189" cy="892574"/>
          </a:xfrm>
        </p:grpSpPr>
        <p:sp>
          <p:nvSpPr>
            <p:cNvPr id="22"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facts about the main events; </a:t>
              </a:r>
            </a:p>
          </p:txBody>
        </p:sp>
        <p:grpSp>
          <p:nvGrpSpPr>
            <p:cNvPr id="29" name="Group 28"/>
            <p:cNvGrpSpPr/>
            <p:nvPr/>
          </p:nvGrpSpPr>
          <p:grpSpPr>
            <a:xfrm>
              <a:off x="1018731" y="5356875"/>
              <a:ext cx="872362" cy="892573"/>
              <a:chOff x="7319795" y="2986200"/>
              <a:chExt cx="839660" cy="795464"/>
            </a:xfrm>
            <a:solidFill>
              <a:srgbClr val="DDDDDD"/>
            </a:solidFill>
          </p:grpSpPr>
          <p:sp>
            <p:nvSpPr>
              <p:cNvPr id="23"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6"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7"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30" name="Title 1"/>
          <p:cNvSpPr txBox="1">
            <a:spLocks/>
          </p:cNvSpPr>
          <p:nvPr/>
        </p:nvSpPr>
        <p:spPr>
          <a:xfrm>
            <a:off x="6260152"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writing in the third person and past tense;</a:t>
            </a:r>
          </a:p>
        </p:txBody>
      </p:sp>
      <p:grpSp>
        <p:nvGrpSpPr>
          <p:cNvPr id="37" name="Group 36"/>
          <p:cNvGrpSpPr/>
          <p:nvPr/>
        </p:nvGrpSpPr>
        <p:grpSpPr>
          <a:xfrm>
            <a:off x="6135785" y="4050702"/>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quotes written as 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36" name="Title 1"/>
          <p:cNvSpPr txBox="1">
            <a:spLocks/>
          </p:cNvSpPr>
          <p:nvPr/>
        </p:nvSpPr>
        <p:spPr>
          <a:xfrm>
            <a:off x="6260152" y="5043598"/>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 conclusion paragraph </a:t>
            </a:r>
            <a:br>
              <a:rPr lang="en-GB" sz="1800" b="0" dirty="0">
                <a:solidFill>
                  <a:sysClr val="windowText" lastClr="000000"/>
                </a:solidFill>
              </a:rPr>
            </a:br>
            <a:r>
              <a:rPr lang="en-GB" sz="1800" b="0" dirty="0">
                <a:solidFill>
                  <a:sysClr val="windowText" lastClr="000000"/>
                </a:solidFill>
              </a:rPr>
              <a:t>to explain what might </a:t>
            </a:r>
            <a:br>
              <a:rPr lang="en-GB" sz="1800" b="0" dirty="0">
                <a:solidFill>
                  <a:sysClr val="windowText" lastClr="000000"/>
                </a:solidFill>
              </a:rPr>
            </a:br>
            <a:r>
              <a:rPr lang="en-GB" sz="1800" b="0" dirty="0">
                <a:solidFill>
                  <a:sysClr val="windowText" lastClr="000000"/>
                </a:solidFill>
              </a:rPr>
              <a:t>happen next.</a:t>
            </a:r>
          </a:p>
        </p:txBody>
      </p:sp>
      <p:grpSp>
        <p:nvGrpSpPr>
          <p:cNvPr id="39" name="Group 38"/>
          <p:cNvGrpSpPr/>
          <p:nvPr/>
        </p:nvGrpSpPr>
        <p:grpSpPr>
          <a:xfrm>
            <a:off x="2542732" y="4193349"/>
            <a:ext cx="3397189" cy="998845"/>
            <a:chOff x="1018731" y="4193863"/>
            <a:chExt cx="3397189" cy="998845"/>
          </a:xfrm>
        </p:grpSpPr>
        <p:sp>
          <p:nvSpPr>
            <p:cNvPr id="21"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captions for </a:t>
              </a:r>
              <a:br>
                <a:rPr lang="en-GB" sz="1800" b="0" dirty="0">
                  <a:solidFill>
                    <a:sysClr val="windowText" lastClr="000000"/>
                  </a:solidFill>
                </a:rPr>
              </a:br>
              <a:r>
                <a:rPr lang="en-GB" sz="1800" b="0" dirty="0">
                  <a:solidFill>
                    <a:sysClr val="windowText" lastClr="000000"/>
                  </a:solidFill>
                </a:rPr>
                <a:t>all pictures;</a:t>
              </a:r>
            </a:p>
          </p:txBody>
        </p:sp>
        <p:sp>
          <p:nvSpPr>
            <p:cNvPr id="34"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sp>
        <p:nvSpPr>
          <p:cNvPr id="4" name="TextBox 3"/>
          <p:cNvSpPr txBox="1"/>
          <p:nvPr/>
        </p:nvSpPr>
        <p:spPr>
          <a:xfrm>
            <a:off x="2383183" y="910991"/>
            <a:ext cx="3885637" cy="369332"/>
          </a:xfrm>
          <a:prstGeom prst="rect">
            <a:avLst/>
          </a:prstGeom>
          <a:solidFill>
            <a:srgbClr val="009386"/>
          </a:solidFill>
        </p:spPr>
        <p:txBody>
          <a:bodyPr wrap="square" rtlCol="0">
            <a:spAutoFit/>
          </a:bodyPr>
          <a:lstStyle/>
          <a:p>
            <a:r>
              <a:rPr lang="en-GB" b="1" dirty="0"/>
              <a:t>A newspaper report must include…</a:t>
            </a:r>
          </a:p>
        </p:txBody>
      </p:sp>
      <p:grpSp>
        <p:nvGrpSpPr>
          <p:cNvPr id="42" name="NEXT 1"/>
          <p:cNvGrpSpPr/>
          <p:nvPr/>
        </p:nvGrpSpPr>
        <p:grpSpPr>
          <a:xfrm>
            <a:off x="8423130" y="1793944"/>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NEXT 2"/>
          <p:cNvGrpSpPr/>
          <p:nvPr/>
        </p:nvGrpSpPr>
        <p:grpSpPr>
          <a:xfrm>
            <a:off x="8524030" y="2882242"/>
            <a:ext cx="1214604" cy="618908"/>
            <a:chOff x="6721813" y="1400783"/>
            <a:chExt cx="1621274" cy="618908"/>
          </a:xfrm>
        </p:grpSpPr>
        <p:sp>
          <p:nvSpPr>
            <p:cNvPr id="46" name="Rounded Rectangle 4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7" name="Rounded Rectangle 4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NEXT 3"/>
          <p:cNvGrpSpPr/>
          <p:nvPr/>
        </p:nvGrpSpPr>
        <p:grpSpPr>
          <a:xfrm>
            <a:off x="4725316" y="3761948"/>
            <a:ext cx="1214604" cy="618908"/>
            <a:chOff x="6721813" y="1400783"/>
            <a:chExt cx="1621274" cy="618908"/>
          </a:xfrm>
        </p:grpSpPr>
        <p:sp>
          <p:nvSpPr>
            <p:cNvPr id="49" name="Rounded Rectangle 48"/>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0" name="Rounded Rectangle 49"/>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NEXT 4"/>
          <p:cNvGrpSpPr/>
          <p:nvPr/>
        </p:nvGrpSpPr>
        <p:grpSpPr>
          <a:xfrm>
            <a:off x="3681247" y="5006712"/>
            <a:ext cx="1214604" cy="618908"/>
            <a:chOff x="6721813" y="1400783"/>
            <a:chExt cx="1621274" cy="618908"/>
          </a:xfrm>
        </p:grpSpPr>
        <p:sp>
          <p:nvSpPr>
            <p:cNvPr id="52" name="Rounded Rectangle 5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3" name="Rounded Rectangle 5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NEXT 5"/>
          <p:cNvGrpSpPr/>
          <p:nvPr/>
        </p:nvGrpSpPr>
        <p:grpSpPr>
          <a:xfrm>
            <a:off x="4729592" y="6083736"/>
            <a:ext cx="1214604" cy="618908"/>
            <a:chOff x="6721813" y="1400783"/>
            <a:chExt cx="1621274" cy="618908"/>
          </a:xfrm>
        </p:grpSpPr>
        <p:sp>
          <p:nvSpPr>
            <p:cNvPr id="55" name="Rounded Rectangle 54"/>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6" name="Rounded Rectangle 55"/>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NEXT 6"/>
          <p:cNvGrpSpPr/>
          <p:nvPr/>
        </p:nvGrpSpPr>
        <p:grpSpPr>
          <a:xfrm>
            <a:off x="8397179" y="3550523"/>
            <a:ext cx="1214604" cy="618908"/>
            <a:chOff x="6721813" y="1400783"/>
            <a:chExt cx="1621274" cy="618908"/>
          </a:xfrm>
        </p:grpSpPr>
        <p:sp>
          <p:nvSpPr>
            <p:cNvPr id="67" name="Rounded Rectangle 6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8" name="Rounded Rectangle 6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NEXT 7"/>
          <p:cNvGrpSpPr/>
          <p:nvPr/>
        </p:nvGrpSpPr>
        <p:grpSpPr>
          <a:xfrm>
            <a:off x="6268819" y="4793808"/>
            <a:ext cx="1214604" cy="618908"/>
            <a:chOff x="6721813" y="1400783"/>
            <a:chExt cx="1621274" cy="618908"/>
          </a:xfrm>
        </p:grpSpPr>
        <p:sp>
          <p:nvSpPr>
            <p:cNvPr id="70" name="Rounded Rectangle 6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1" name="Rounded Rectangle 7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NEXT 3"/>
          <p:cNvGrpSpPr/>
          <p:nvPr/>
        </p:nvGrpSpPr>
        <p:grpSpPr>
          <a:xfrm>
            <a:off x="8871098" y="5818586"/>
            <a:ext cx="1214604" cy="618908"/>
            <a:chOff x="6721813" y="1400783"/>
            <a:chExt cx="1621274" cy="618908"/>
          </a:xfrm>
        </p:grpSpPr>
        <p:sp>
          <p:nvSpPr>
            <p:cNvPr id="73" name="Rounded Rectangle 7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4" name="Rounded Rectangle 7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Rectangle 56">
            <a:hlinkClick r:id="rId3"/>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84905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1250"/>
                            </p:stCondLst>
                            <p:childTnLst>
                              <p:par>
                                <p:cTn id="9" presetID="22" presetClass="entr" presetSubtype="8"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750"/>
                                        <p:tgtEl>
                                          <p:spTgt spid="15"/>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2"/>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2"/>
                                        </p:tgtEl>
                                      </p:cBhvr>
                                    </p:animEffect>
                                    <p:set>
                                      <p:cBhvr>
                                        <p:cTn id="21" dur="1" fill="hold">
                                          <p:stCondLst>
                                            <p:cond delay="499"/>
                                          </p:stCondLst>
                                        </p:cTn>
                                        <p:tgtEl>
                                          <p:spTgt spid="42"/>
                                        </p:tgtEl>
                                        <p:attrNameLst>
                                          <p:attrName>style.visibility</p:attrName>
                                        </p:attrNameLst>
                                      </p:cBhvr>
                                      <p:to>
                                        <p:strVal val="hidden"/>
                                      </p:to>
                                    </p:set>
                                  </p:childTnLst>
                                </p:cTn>
                              </p:par>
                              <p:par>
                                <p:cTn id="22" presetID="2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1000"/>
                                        <p:tgtEl>
                                          <p:spTgt spid="16"/>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childTnLst>
              </p:cTn>
              <p:nextCondLst>
                <p:cond evt="onClick" delay="0">
                  <p:tgtEl>
                    <p:spTgt spid="42"/>
                  </p:tgtEl>
                </p:cond>
              </p:nextCondLst>
            </p:seq>
            <p:seq concurrent="1" nextAc="seek">
              <p:cTn id="29" restart="whenNotActive" fill="hold" evtFilter="cancelBubble" nodeType="interactiveSeq">
                <p:stCondLst>
                  <p:cond evt="onClick" delay="0">
                    <p:tgtEl>
                      <p:spTgt spid="4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5"/>
                                        </p:tgtEl>
                                      </p:cBhvr>
                                    </p:animEffect>
                                    <p:set>
                                      <p:cBhvr>
                                        <p:cTn id="34" dur="1" fill="hold">
                                          <p:stCondLst>
                                            <p:cond delay="499"/>
                                          </p:stCondLst>
                                        </p:cTn>
                                        <p:tgtEl>
                                          <p:spTgt spid="45"/>
                                        </p:tgtEl>
                                        <p:attrNameLst>
                                          <p:attrName>style.visibility</p:attrName>
                                        </p:attrNameLst>
                                      </p:cBhvr>
                                      <p:to>
                                        <p:strVal val="hidden"/>
                                      </p:to>
                                    </p:set>
                                  </p:childTnLst>
                                </p:cTn>
                              </p:par>
                              <p:par>
                                <p:cTn id="35" presetID="2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750"/>
                                        <p:tgtEl>
                                          <p:spTgt spid="17"/>
                                        </p:tgtEl>
                                      </p:cBhvr>
                                    </p:animEffect>
                                  </p:childTnLst>
                                </p:cTn>
                              </p:par>
                            </p:childTnLst>
                          </p:cTn>
                        </p:par>
                        <p:par>
                          <p:cTn id="38" fill="hold">
                            <p:stCondLst>
                              <p:cond delay="750"/>
                            </p:stCondLst>
                            <p:childTnLst>
                              <p:par>
                                <p:cTn id="39" presetID="10" presetClass="entr" presetSubtype="0"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childTnLst>
              </p:cTn>
              <p:nextCondLst>
                <p:cond evt="onClick" delay="0">
                  <p:tgtEl>
                    <p:spTgt spid="45"/>
                  </p:tgtEl>
                </p:cond>
              </p:nextCondLst>
            </p:seq>
            <p:seq concurrent="1" nextAc="seek">
              <p:cTn id="42" restart="whenNotActive" fill="hold" evtFilter="cancelBubble" nodeType="interactiveSeq">
                <p:stCondLst>
                  <p:cond evt="onClick" delay="0">
                    <p:tgtEl>
                      <p:spTgt spid="48"/>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8"/>
                                        </p:tgtEl>
                                      </p:cBhvr>
                                    </p:animEffect>
                                    <p:set>
                                      <p:cBhvr>
                                        <p:cTn id="47" dur="1" fill="hold">
                                          <p:stCondLst>
                                            <p:cond delay="499"/>
                                          </p:stCondLst>
                                        </p:cTn>
                                        <p:tgtEl>
                                          <p:spTgt spid="48"/>
                                        </p:tgtEl>
                                        <p:attrNameLst>
                                          <p:attrName>style.visibility</p:attrName>
                                        </p:attrNameLst>
                                      </p:cBhvr>
                                      <p:to>
                                        <p:strVal val="hidden"/>
                                      </p:to>
                                    </p:set>
                                  </p:childTnLst>
                                </p:cTn>
                              </p:par>
                              <p:par>
                                <p:cTn id="48" presetID="22" presetClass="entr" presetSubtype="8"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750"/>
                                        <p:tgtEl>
                                          <p:spTgt spid="39"/>
                                        </p:tgtEl>
                                      </p:cBhvr>
                                    </p:animEffect>
                                  </p:childTnLst>
                                </p:cTn>
                              </p:par>
                            </p:childTnLst>
                          </p:cTn>
                        </p:par>
                        <p:par>
                          <p:cTn id="51" fill="hold">
                            <p:stCondLst>
                              <p:cond delay="7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childTnLst>
              </p:cTn>
              <p:nextCondLst>
                <p:cond evt="onClick" delay="0">
                  <p:tgtEl>
                    <p:spTgt spid="48"/>
                  </p:tgtEl>
                </p:cond>
              </p:nextCondLst>
            </p:seq>
            <p:seq concurrent="1" nextAc="seek">
              <p:cTn id="55" restart="whenNotActive" fill="hold" evtFilter="cancelBubble" nodeType="interactiveSeq">
                <p:stCondLst>
                  <p:cond evt="onClick" delay="0">
                    <p:tgtEl>
                      <p:spTgt spid="5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51"/>
                                        </p:tgtEl>
                                      </p:cBhvr>
                                    </p:animEffect>
                                    <p:set>
                                      <p:cBhvr>
                                        <p:cTn id="60" dur="1" fill="hold">
                                          <p:stCondLst>
                                            <p:cond delay="499"/>
                                          </p:stCondLst>
                                        </p:cTn>
                                        <p:tgtEl>
                                          <p:spTgt spid="51"/>
                                        </p:tgtEl>
                                        <p:attrNameLst>
                                          <p:attrName>style.visibility</p:attrName>
                                        </p:attrNameLst>
                                      </p:cBhvr>
                                      <p:to>
                                        <p:strVal val="hidden"/>
                                      </p:to>
                                    </p:set>
                                  </p:childTnLst>
                                </p:cTn>
                              </p:par>
                              <p:par>
                                <p:cTn id="61" presetID="22" presetClass="entr" presetSubtype="8"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750"/>
                                        <p:tgtEl>
                                          <p:spTgt spid="40"/>
                                        </p:tgtEl>
                                      </p:cBhvr>
                                    </p:animEffect>
                                  </p:childTnLst>
                                </p:cTn>
                              </p:par>
                            </p:childTnLst>
                          </p:cTn>
                        </p:par>
                        <p:par>
                          <p:cTn id="64" fill="hold">
                            <p:stCondLst>
                              <p:cond delay="750"/>
                            </p:stCondLst>
                            <p:childTnLst>
                              <p:par>
                                <p:cTn id="65" presetID="10" presetClass="entr" presetSubtype="0"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childTnLst>
                          </p:cTn>
                        </p:par>
                      </p:childTnLst>
                    </p:cTn>
                  </p:par>
                </p:childTnLst>
              </p:cTn>
              <p:nextCondLst>
                <p:cond evt="onClick" delay="0">
                  <p:tgtEl>
                    <p:spTgt spid="51"/>
                  </p:tgtEl>
                </p:cond>
              </p:nextCondLst>
            </p:seq>
            <p:seq concurrent="1" nextAc="seek">
              <p:cTn id="68" restart="whenNotActive" fill="hold" evtFilter="cancelBubble" nodeType="interactiveSeq">
                <p:stCondLst>
                  <p:cond evt="onClick" delay="0">
                    <p:tgtEl>
                      <p:spTgt spid="5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54"/>
                                        </p:tgtEl>
                                      </p:cBhvr>
                                    </p:animEffect>
                                    <p:set>
                                      <p:cBhvr>
                                        <p:cTn id="73" dur="1" fill="hold">
                                          <p:stCondLst>
                                            <p:cond delay="499"/>
                                          </p:stCondLst>
                                        </p:cTn>
                                        <p:tgtEl>
                                          <p:spTgt spid="54"/>
                                        </p:tgtEl>
                                        <p:attrNameLst>
                                          <p:attrName>style.visibility</p:attrName>
                                        </p:attrNameLst>
                                      </p:cBhvr>
                                      <p:to>
                                        <p:strVal val="hidden"/>
                                      </p:to>
                                    </p:set>
                                  </p:childTnLst>
                                </p:cTn>
                              </p:par>
                            </p:childTnLst>
                          </p:cTn>
                        </p:par>
                        <p:par>
                          <p:cTn id="74" fill="hold">
                            <p:stCondLst>
                              <p:cond delay="500"/>
                            </p:stCondLst>
                            <p:childTnLst>
                              <p:par>
                                <p:cTn id="75" presetID="22" presetClass="entr" presetSubtype="1"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up)">
                                      <p:cBhvr>
                                        <p:cTn id="77" dur="500"/>
                                        <p:tgtEl>
                                          <p:spTgt spid="19"/>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right)">
                                      <p:cBhvr>
                                        <p:cTn id="80" dur="750"/>
                                        <p:tgtEl>
                                          <p:spTgt spid="30"/>
                                        </p:tgtEl>
                                      </p:cBhvr>
                                    </p:animEffect>
                                  </p:childTnLst>
                                </p:cTn>
                              </p:par>
                            </p:childTnLst>
                          </p:cTn>
                        </p:par>
                        <p:par>
                          <p:cTn id="81" fill="hold">
                            <p:stCondLst>
                              <p:cond delay="1250"/>
                            </p:stCondLst>
                            <p:childTnLst>
                              <p:par>
                                <p:cTn id="82" presetID="10" presetClass="entr" presetSubtype="0" fill="hold" nodeType="after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100"/>
                                        <p:tgtEl>
                                          <p:spTgt spid="66"/>
                                        </p:tgtEl>
                                      </p:cBhvr>
                                    </p:animEffect>
                                  </p:childTnLst>
                                </p:cTn>
                              </p:par>
                            </p:childTnLst>
                          </p:cTn>
                        </p:par>
                      </p:childTnLst>
                    </p:cTn>
                  </p:par>
                </p:childTnLst>
              </p:cTn>
              <p:nextCondLst>
                <p:cond evt="onClick" delay="0">
                  <p:tgtEl>
                    <p:spTgt spid="54"/>
                  </p:tgtEl>
                </p:cond>
              </p:nextCondLst>
            </p:seq>
            <p:seq concurrent="1" nextAc="seek">
              <p:cTn id="85" restart="whenNotActive" fill="hold" evtFilter="cancelBubble" nodeType="interactiveSeq">
                <p:stCondLst>
                  <p:cond evt="onClick" delay="0">
                    <p:tgtEl>
                      <p:spTgt spid="66"/>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66"/>
                                        </p:tgtEl>
                                      </p:cBhvr>
                                    </p:animEffect>
                                    <p:set>
                                      <p:cBhvr>
                                        <p:cTn id="90" dur="1" fill="hold">
                                          <p:stCondLst>
                                            <p:cond delay="499"/>
                                          </p:stCondLst>
                                        </p:cTn>
                                        <p:tgtEl>
                                          <p:spTgt spid="66"/>
                                        </p:tgtEl>
                                        <p:attrNameLst>
                                          <p:attrName>style.visibility</p:attrName>
                                        </p:attrNameLst>
                                      </p:cBhvr>
                                      <p:to>
                                        <p:strVal val="hidden"/>
                                      </p:to>
                                    </p:set>
                                  </p:childTnLst>
                                </p:cTn>
                              </p:par>
                            </p:childTnLst>
                          </p:cTn>
                        </p:par>
                        <p:par>
                          <p:cTn id="91" fill="hold">
                            <p:stCondLst>
                              <p:cond delay="500"/>
                            </p:stCondLst>
                            <p:childTnLst>
                              <p:par>
                                <p:cTn id="92" presetID="22" presetClass="entr" presetSubtype="2" fill="hold"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wipe(right)">
                                      <p:cBhvr>
                                        <p:cTn id="94" dur="750"/>
                                        <p:tgtEl>
                                          <p:spTgt spid="37"/>
                                        </p:tgtEl>
                                      </p:cBhvr>
                                    </p:animEffect>
                                  </p:childTnLst>
                                </p:cTn>
                              </p:par>
                            </p:childTnLst>
                          </p:cTn>
                        </p:par>
                        <p:par>
                          <p:cTn id="95" fill="hold">
                            <p:stCondLst>
                              <p:cond delay="1250"/>
                            </p:stCondLst>
                            <p:childTnLst>
                              <p:par>
                                <p:cTn id="96" presetID="10" presetClass="entr" presetSubtype="0" fill="hold" nodeType="after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fade">
                                      <p:cBhvr>
                                        <p:cTn id="98" dur="100"/>
                                        <p:tgtEl>
                                          <p:spTgt spid="69"/>
                                        </p:tgtEl>
                                      </p:cBhvr>
                                    </p:animEffect>
                                  </p:childTnLst>
                                </p:cTn>
                              </p:par>
                            </p:childTnLst>
                          </p:cTn>
                        </p:par>
                      </p:childTnLst>
                    </p:cTn>
                  </p:par>
                </p:childTnLst>
              </p:cTn>
              <p:nextCondLst>
                <p:cond evt="onClick" delay="0">
                  <p:tgtEl>
                    <p:spTgt spid="66"/>
                  </p:tgtEl>
                </p:cond>
              </p:nextCondLst>
            </p:seq>
            <p:seq concurrent="1" nextAc="seek">
              <p:cTn id="99" restart="whenNotActive" fill="hold" evtFilter="cancelBubble" nodeType="interactiveSeq">
                <p:stCondLst>
                  <p:cond evt="onClick" delay="0">
                    <p:tgtEl>
                      <p:spTgt spid="69"/>
                    </p:tgtEl>
                  </p:cond>
                </p:stCondLst>
                <p:endSync evt="end" delay="0">
                  <p:rtn val="all"/>
                </p:endSync>
                <p:childTnLst>
                  <p:par>
                    <p:cTn id="100" fill="hold">
                      <p:stCondLst>
                        <p:cond delay="0"/>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69"/>
                                        </p:tgtEl>
                                      </p:cBhvr>
                                    </p:animEffect>
                                    <p:set>
                                      <p:cBhvr>
                                        <p:cTn id="104" dur="1" fill="hold">
                                          <p:stCondLst>
                                            <p:cond delay="499"/>
                                          </p:stCondLst>
                                        </p:cTn>
                                        <p:tgtEl>
                                          <p:spTgt spid="69"/>
                                        </p:tgtEl>
                                        <p:attrNameLst>
                                          <p:attrName>style.visibility</p:attrName>
                                        </p:attrNameLst>
                                      </p:cBhvr>
                                      <p:to>
                                        <p:strVal val="hidden"/>
                                      </p:to>
                                    </p:set>
                                  </p:childTnLst>
                                </p:cTn>
                              </p:par>
                            </p:childTnLst>
                          </p:cTn>
                        </p:par>
                        <p:par>
                          <p:cTn id="105" fill="hold">
                            <p:stCondLst>
                              <p:cond delay="500"/>
                            </p:stCondLst>
                            <p:childTnLst>
                              <p:par>
                                <p:cTn id="106" presetID="22" presetClass="entr" presetSubtype="2"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wipe(right)">
                                      <p:cBhvr>
                                        <p:cTn id="108" dur="750"/>
                                        <p:tgtEl>
                                          <p:spTgt spid="36"/>
                                        </p:tgtEl>
                                      </p:cBhvr>
                                    </p:animEffect>
                                  </p:childTnLst>
                                </p:cTn>
                              </p:par>
                            </p:childTnLst>
                          </p:cTn>
                        </p:par>
                        <p:par>
                          <p:cTn id="109" fill="hold">
                            <p:stCondLst>
                              <p:cond delay="1250"/>
                            </p:stCondLst>
                            <p:childTnLst>
                              <p:par>
                                <p:cTn id="110" presetID="10" presetClass="entr" presetSubtype="0" fill="hold" nodeType="after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fade">
                                      <p:cBhvr>
                                        <p:cTn id="112" dur="500"/>
                                        <p:tgtEl>
                                          <p:spTgt spid="72"/>
                                        </p:tgtEl>
                                      </p:cBhvr>
                                    </p:animEffect>
                                  </p:childTnLst>
                                </p:cTn>
                              </p:par>
                            </p:childTnLst>
                          </p:cTn>
                        </p:par>
                      </p:childTnLst>
                    </p:cTn>
                  </p:par>
                </p:childTnLst>
              </p:cTn>
              <p:nextCondLst>
                <p:cond evt="onClick" delay="0">
                  <p:tgtEl>
                    <p:spTgt spid="69"/>
                  </p:tgtEl>
                </p:cond>
              </p:nextCondLst>
            </p:seq>
          </p:childTnLst>
        </p:cTn>
      </p:par>
    </p:tnLst>
    <p:bldLst>
      <p:bldP spid="15" grpId="0" animBg="1"/>
      <p:bldP spid="16" grpId="0" animBg="1"/>
      <p:bldP spid="17" grpId="0" animBg="1"/>
      <p:bldP spid="30" grpId="0" animBg="1"/>
      <p:bldP spid="36"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352467" y="751527"/>
            <a:ext cx="7487067" cy="10573573"/>
            <a:chOff x="828466" y="751527"/>
            <a:chExt cx="7487067" cy="10573573"/>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3" name="Title 1"/>
            <p:cNvSpPr txBox="1">
              <a:spLocks/>
            </p:cNvSpPr>
            <p:nvPr/>
          </p:nvSpPr>
          <p:spPr>
            <a:xfrm>
              <a:off x="5332078" y="911270"/>
              <a:ext cx="2781656" cy="756857"/>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b="0">
                  <a:solidFill>
                    <a:schemeClr val="bg1"/>
                  </a:solidFill>
                </a:rPr>
                <a:t>write the name of the newspaper at the top?</a:t>
              </a:r>
              <a:endParaRPr lang="en-GB" sz="1800" b="0" dirty="0">
                <a:solidFill>
                  <a:schemeClr val="bg1"/>
                </a:solidFill>
              </a:endParaRPr>
            </a:p>
          </p:txBody>
        </p:sp>
        <p:sp>
          <p:nvSpPr>
            <p:cNvPr id="15"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create an interesting headline and sub-headline? </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start with an introductory paragraph that includes </a:t>
              </a:r>
              <a:br>
                <a:rPr lang="en-GB" sz="1800" b="0" dirty="0">
                  <a:solidFill>
                    <a:sysClr val="windowText" lastClr="000000"/>
                  </a:solidFill>
                </a:rPr>
              </a:br>
              <a:r>
                <a:rPr lang="en-GB" sz="1800" b="0" dirty="0">
                  <a:solidFill>
                    <a:sysClr val="windowText" lastClr="000000"/>
                  </a:solidFill>
                </a:rPr>
                <a:t>five </a:t>
              </a:r>
              <a:r>
                <a:rPr lang="en-GB" sz="1800" b="0" dirty="0" err="1">
                  <a:solidFill>
                    <a:sysClr val="windowText" lastClr="000000"/>
                  </a:solidFill>
                </a:rPr>
                <a:t>Ws</a:t>
              </a:r>
              <a:r>
                <a:rPr lang="en-GB" sz="1800" b="0" dirty="0">
                  <a:solidFill>
                    <a:sysClr val="windowText" lastClr="000000"/>
                  </a:solidFill>
                </a:rPr>
                <a:t>? </a:t>
              </a:r>
            </a:p>
          </p:txBody>
        </p:sp>
        <p:cxnSp>
          <p:nvCxnSpPr>
            <p:cNvPr id="18" name="Straight Connector 17"/>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018731" y="5356875"/>
              <a:ext cx="3397189" cy="892574"/>
              <a:chOff x="1018731" y="5356875"/>
              <a:chExt cx="3397189" cy="892574"/>
            </a:xfrm>
          </p:grpSpPr>
          <p:sp>
            <p:nvSpPr>
              <p:cNvPr id="34"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include facts about the main events? </a:t>
                </a:r>
              </a:p>
            </p:txBody>
          </p:sp>
          <p:grpSp>
            <p:nvGrpSpPr>
              <p:cNvPr id="35" name="Group 34"/>
              <p:cNvGrpSpPr/>
              <p:nvPr/>
            </p:nvGrpSpPr>
            <p:grpSpPr>
              <a:xfrm>
                <a:off x="1018731" y="5356875"/>
                <a:ext cx="872362" cy="892573"/>
                <a:chOff x="7319795" y="2986200"/>
                <a:chExt cx="839660" cy="795464"/>
              </a:xfrm>
              <a:solidFill>
                <a:srgbClr val="DDDDDD"/>
              </a:solidFill>
            </p:grpSpPr>
            <p:sp>
              <p:nvSpPr>
                <p:cNvPr id="36"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37"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38"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22"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write in the third person and past tense?</a:t>
              </a:r>
            </a:p>
          </p:txBody>
        </p:sp>
        <p:grpSp>
          <p:nvGrpSpPr>
            <p:cNvPr id="23" name="Group 22"/>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use quotes written as </a:t>
                </a:r>
                <a:br>
                  <a:rPr lang="en-GB" sz="1800" b="0" dirty="0">
                    <a:solidFill>
                      <a:sysClr val="windowText" lastClr="000000"/>
                    </a:solidFill>
                  </a:rPr>
                </a:br>
                <a:r>
                  <a:rPr lang="en-GB" sz="1800" b="0" dirty="0">
                    <a:solidFill>
                      <a:sysClr val="windowText" lastClr="000000"/>
                    </a:solidFill>
                  </a:rPr>
                  <a:t>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24"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finish with a conclusion paragraph to explain what might happen next?</a:t>
              </a:r>
            </a:p>
          </p:txBody>
        </p:sp>
        <p:grpSp>
          <p:nvGrpSpPr>
            <p:cNvPr id="25" name="Group 24"/>
            <p:cNvGrpSpPr/>
            <p:nvPr/>
          </p:nvGrpSpPr>
          <p:grpSpPr>
            <a:xfrm>
              <a:off x="1018731" y="4193348"/>
              <a:ext cx="3397189" cy="998845"/>
              <a:chOff x="1018731" y="4193863"/>
              <a:chExt cx="3397189" cy="998845"/>
            </a:xfrm>
          </p:grpSpPr>
          <p:sp>
            <p:nvSpPr>
              <p:cNvPr id="27"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add captions to all pictures?</a:t>
                </a:r>
              </a:p>
            </p:txBody>
          </p:sp>
          <p:sp>
            <p:nvSpPr>
              <p:cNvPr id="29"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sp>
          <p:nvSpPr>
            <p:cNvPr id="26" name="TextBox 25"/>
            <p:cNvSpPr txBox="1"/>
            <p:nvPr/>
          </p:nvSpPr>
          <p:spPr>
            <a:xfrm>
              <a:off x="859182" y="910991"/>
              <a:ext cx="3885637" cy="369332"/>
            </a:xfrm>
            <a:prstGeom prst="rect">
              <a:avLst/>
            </a:prstGeom>
            <a:solidFill>
              <a:srgbClr val="009386"/>
            </a:solidFill>
          </p:spPr>
          <p:txBody>
            <a:bodyPr wrap="square" rtlCol="0">
              <a:spAutoFit/>
            </a:bodyPr>
            <a:lstStyle/>
            <a:p>
              <a:r>
                <a:rPr lang="en-GB" b="1" dirty="0"/>
                <a:t>A newspaper report must include…</a:t>
              </a: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467" y="751528"/>
            <a:ext cx="7487067" cy="10573573"/>
          </a:xfrm>
          <a:prstGeom prst="rect">
            <a:avLst/>
          </a:prstGeom>
        </p:spPr>
      </p:pic>
      <p:sp>
        <p:nvSpPr>
          <p:cNvPr id="16" name="Title 1"/>
          <p:cNvSpPr txBox="1">
            <a:spLocks/>
          </p:cNvSpPr>
          <p:nvPr/>
        </p:nvSpPr>
        <p:spPr>
          <a:xfrm>
            <a:off x="2368788" y="941089"/>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dirty="0">
                <a:solidFill>
                  <a:schemeClr val="bg1"/>
                </a:solidFill>
              </a:rPr>
              <a:t>HEADLINE</a:t>
            </a:r>
          </a:p>
        </p:txBody>
      </p:sp>
      <p:cxnSp>
        <p:nvCxnSpPr>
          <p:cNvPr id="19" name="Straight Connector 18"/>
          <p:cNvCxnSpPr/>
          <p:nvPr/>
        </p:nvCxnSpPr>
        <p:spPr>
          <a:xfrm>
            <a:off x="6847437" y="2008425"/>
            <a:ext cx="0" cy="18664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2525638" y="2008425"/>
            <a:ext cx="4104516" cy="186645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Newspapers use the headline to try to grab the readers’ attention. It might even use a pun, rhyme or alliteration. Which one of these catchy headlines makes you want to read more?</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9515" b="49103"/>
          <a:stretch/>
        </p:blipFill>
        <p:spPr>
          <a:xfrm>
            <a:off x="7064722" y="2008426"/>
            <a:ext cx="2551191" cy="1929831"/>
          </a:xfrm>
          <a:prstGeom prst="rect">
            <a:avLst/>
          </a:prstGeom>
        </p:spPr>
      </p:pic>
      <p:grpSp>
        <p:nvGrpSpPr>
          <p:cNvPr id="42" name="NEXT 3"/>
          <p:cNvGrpSpPr/>
          <p:nvPr/>
        </p:nvGrpSpPr>
        <p:grpSpPr>
          <a:xfrm>
            <a:off x="5488697" y="4108449"/>
            <a:ext cx="1214604" cy="618908"/>
            <a:chOff x="6721813" y="1400783"/>
            <a:chExt cx="1621274" cy="618908"/>
          </a:xfrm>
        </p:grpSpPr>
        <p:sp>
          <p:nvSpPr>
            <p:cNvPr id="43" name="Rounded Rectangle 4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9" name="Rectangle 38">
            <a:hlinkClick r:id="rId5"/>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94669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750"/>
                                        <p:tgtEl>
                                          <p:spTgt spid="16"/>
                                        </p:tgtEl>
                                      </p:cBhvr>
                                    </p:animEffect>
                                  </p:childTnLst>
                                </p:cTn>
                              </p:par>
                            </p:childTnLst>
                          </p:cTn>
                        </p:par>
                        <p:par>
                          <p:cTn id="11" fill="hold">
                            <p:stCondLst>
                              <p:cond delay="3250"/>
                            </p:stCondLst>
                            <p:childTnLst>
                              <p:par>
                                <p:cTn id="12" presetID="22" presetClass="entr" presetSubtype="8" fill="hold" grpId="0" nodeType="afterEffect">
                                  <p:stCondLst>
                                    <p:cond delay="5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750"/>
                                        <p:tgtEl>
                                          <p:spTgt spid="28"/>
                                        </p:tgtEl>
                                      </p:cBhvr>
                                    </p:animEffect>
                                  </p:childTnLst>
                                </p:cTn>
                              </p:par>
                            </p:childTnLst>
                          </p:cTn>
                        </p:par>
                        <p:par>
                          <p:cTn id="15" fill="hold">
                            <p:stCondLst>
                              <p:cond delay="4500"/>
                            </p:stCondLst>
                            <p:childTnLst>
                              <p:par>
                                <p:cTn id="16" presetID="2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par>
                          <p:cTn id="19" fill="hold">
                            <p:stCondLst>
                              <p:cond delay="50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750"/>
                                        <p:tgtEl>
                                          <p:spTgt spid="6"/>
                                        </p:tgtEl>
                                      </p:cBhvr>
                                    </p:animEffect>
                                  </p:childTnLst>
                                </p:cTn>
                              </p:par>
                            </p:childTnLst>
                          </p:cTn>
                        </p:par>
                        <p:par>
                          <p:cTn id="23" fill="hold">
                            <p:stCondLst>
                              <p:cond delay="5750"/>
                            </p:stCondLst>
                            <p:childTnLst>
                              <p:par>
                                <p:cTn id="24" presetID="10" presetClass="entr" presetSubtype="0" fill="hold" nodeType="afterEffect">
                                  <p:stCondLst>
                                    <p:cond delay="75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467" y="751528"/>
            <a:ext cx="4309539" cy="6086125"/>
          </a:xfrm>
          <a:prstGeom prst="rect">
            <a:avLst/>
          </a:prstGeom>
        </p:spPr>
      </p:pic>
      <p:sp>
        <p:nvSpPr>
          <p:cNvPr id="13" name="Title 1"/>
          <p:cNvSpPr>
            <a:spLocks noGrp="1"/>
          </p:cNvSpPr>
          <p:nvPr>
            <p:ph type="title"/>
          </p:nvPr>
        </p:nvSpPr>
        <p:spPr>
          <a:xfrm>
            <a:off x="2524897" y="911271"/>
            <a:ext cx="5115698" cy="756857"/>
          </a:xfrm>
          <a:prstGeom prst="roundRect">
            <a:avLst>
              <a:gd name="adj" fmla="val 0"/>
            </a:avLst>
          </a:prstGeom>
          <a:solidFill>
            <a:schemeClr val="tx1"/>
          </a:solidFill>
        </p:spPr>
        <p:txBody>
          <a:bodyPr/>
          <a:lstStyle/>
          <a:p>
            <a:pPr algn="ctr"/>
            <a:r>
              <a:rPr lang="en-GB" sz="3200" dirty="0">
                <a:solidFill>
                  <a:schemeClr val="bg1"/>
                </a:solidFill>
              </a:rPr>
              <a:t>Introductory Paragraph</a:t>
            </a:r>
          </a:p>
        </p:txBody>
      </p:sp>
      <p:sp>
        <p:nvSpPr>
          <p:cNvPr id="15" name="Title 1"/>
          <p:cNvSpPr txBox="1">
            <a:spLocks/>
          </p:cNvSpPr>
          <p:nvPr/>
        </p:nvSpPr>
        <p:spPr>
          <a:xfrm>
            <a:off x="2524898" y="1750319"/>
            <a:ext cx="7117491" cy="865902"/>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A newspaper report begins with an introductory paragraph that includes the </a:t>
            </a:r>
            <a:r>
              <a:rPr lang="en-GB" sz="1800" dirty="0">
                <a:solidFill>
                  <a:schemeClr val="tx1"/>
                </a:solidFill>
              </a:rPr>
              <a:t>five </a:t>
            </a:r>
            <a:r>
              <a:rPr lang="en-GB" sz="1800" dirty="0" err="1">
                <a:solidFill>
                  <a:schemeClr val="tx1"/>
                </a:solidFill>
              </a:rPr>
              <a:t>Ws</a:t>
            </a:r>
            <a:r>
              <a:rPr lang="en-GB" sz="1800" b="0" dirty="0">
                <a:solidFill>
                  <a:schemeClr val="tx1"/>
                </a:solidFill>
              </a:rPr>
              <a:t>.</a:t>
            </a:r>
          </a:p>
        </p:txBody>
      </p:sp>
      <p:sp>
        <p:nvSpPr>
          <p:cNvPr id="16" name="Title 1"/>
          <p:cNvSpPr txBox="1">
            <a:spLocks/>
          </p:cNvSpPr>
          <p:nvPr/>
        </p:nvSpPr>
        <p:spPr>
          <a:xfrm>
            <a:off x="3207388"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What </a:t>
            </a:r>
            <a:br>
              <a:rPr lang="en-GB" sz="1800" dirty="0">
                <a:solidFill>
                  <a:schemeClr val="bg1"/>
                </a:solidFill>
              </a:rPr>
            </a:br>
            <a:r>
              <a:rPr lang="en-GB" sz="1800" b="0" dirty="0">
                <a:solidFill>
                  <a:schemeClr val="bg1"/>
                </a:solidFill>
              </a:rPr>
              <a:t>happened?</a:t>
            </a:r>
          </a:p>
        </p:txBody>
      </p:sp>
      <p:sp>
        <p:nvSpPr>
          <p:cNvPr id="17" name="Title 1"/>
          <p:cNvSpPr txBox="1">
            <a:spLocks/>
          </p:cNvSpPr>
          <p:nvPr/>
        </p:nvSpPr>
        <p:spPr>
          <a:xfrm>
            <a:off x="5190606"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When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sp>
        <p:nvSpPr>
          <p:cNvPr id="18" name="Title 1"/>
          <p:cNvSpPr txBox="1">
            <a:spLocks/>
          </p:cNvSpPr>
          <p:nvPr/>
        </p:nvSpPr>
        <p:spPr>
          <a:xfrm>
            <a:off x="7173824"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Where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sp>
        <p:nvSpPr>
          <p:cNvPr id="19" name="Title 1"/>
          <p:cNvSpPr txBox="1">
            <a:spLocks/>
          </p:cNvSpPr>
          <p:nvPr/>
        </p:nvSpPr>
        <p:spPr>
          <a:xfrm>
            <a:off x="4199874" y="4010537"/>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Who </a:t>
            </a:r>
            <a:r>
              <a:rPr lang="en-GB" sz="1800" b="0" dirty="0">
                <a:solidFill>
                  <a:schemeClr val="bg1"/>
                </a:solidFill>
              </a:rPr>
              <a:t>was involved?</a:t>
            </a:r>
          </a:p>
        </p:txBody>
      </p:sp>
      <p:sp>
        <p:nvSpPr>
          <p:cNvPr id="20" name="Title 1"/>
          <p:cNvSpPr txBox="1">
            <a:spLocks/>
          </p:cNvSpPr>
          <p:nvPr/>
        </p:nvSpPr>
        <p:spPr>
          <a:xfrm>
            <a:off x="6183092" y="4010537"/>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Why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grpSp>
        <p:nvGrpSpPr>
          <p:cNvPr id="33" name="NEXT 1"/>
          <p:cNvGrpSpPr/>
          <p:nvPr/>
        </p:nvGrpSpPr>
        <p:grpSpPr>
          <a:xfrm>
            <a:off x="5488697" y="2698413"/>
            <a:ext cx="1214604" cy="618908"/>
            <a:chOff x="6721813" y="1400783"/>
            <a:chExt cx="1621274" cy="618908"/>
          </a:xfrm>
        </p:grpSpPr>
        <p:sp>
          <p:nvSpPr>
            <p:cNvPr id="34" name="Rounded Rectangle 3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5" name="Rounded Rectangle 3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 name="NEXT 2"/>
          <p:cNvGrpSpPr/>
          <p:nvPr/>
        </p:nvGrpSpPr>
        <p:grpSpPr>
          <a:xfrm>
            <a:off x="3505479" y="3790321"/>
            <a:ext cx="1214604" cy="618908"/>
            <a:chOff x="6721813" y="1400783"/>
            <a:chExt cx="1621274" cy="618908"/>
          </a:xfrm>
        </p:grpSpPr>
        <p:sp>
          <p:nvSpPr>
            <p:cNvPr id="37" name="Rounded Rectangle 3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8" name="Rounded Rectangle 3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NEXT 3"/>
          <p:cNvGrpSpPr/>
          <p:nvPr/>
        </p:nvGrpSpPr>
        <p:grpSpPr>
          <a:xfrm>
            <a:off x="5509345" y="3790321"/>
            <a:ext cx="1214604" cy="618908"/>
            <a:chOff x="6721813" y="1400783"/>
            <a:chExt cx="1621274" cy="618908"/>
          </a:xfrm>
        </p:grpSpPr>
        <p:sp>
          <p:nvSpPr>
            <p:cNvPr id="40" name="Rounded Rectangle 3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1" name="Rounded Rectangle 4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NEXT 4"/>
          <p:cNvGrpSpPr/>
          <p:nvPr/>
        </p:nvGrpSpPr>
        <p:grpSpPr>
          <a:xfrm>
            <a:off x="7471915" y="3790321"/>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5"/>
          <p:cNvGrpSpPr/>
          <p:nvPr/>
        </p:nvGrpSpPr>
        <p:grpSpPr>
          <a:xfrm>
            <a:off x="4497965" y="4899689"/>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6"/>
          <p:cNvGrpSpPr/>
          <p:nvPr/>
        </p:nvGrpSpPr>
        <p:grpSpPr>
          <a:xfrm>
            <a:off x="6481183" y="4899689"/>
            <a:ext cx="1214604" cy="618908"/>
            <a:chOff x="6721813" y="1400783"/>
            <a:chExt cx="1621274" cy="618908"/>
          </a:xfrm>
        </p:grpSpPr>
        <p:sp>
          <p:nvSpPr>
            <p:cNvPr id="53" name="Rounded Rectangle 5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Rectangle 27">
            <a:hlinkClick r:id="rId3"/>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6001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750"/>
                                        <p:tgtEl>
                                          <p:spTgt spid="15"/>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3"/>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10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nextCondLst>
                <p:cond evt="onClick" delay="0">
                  <p:tgtEl>
                    <p:spTgt spid="33"/>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afterEffect">
                                  <p:stCondLst>
                                    <p:cond delay="0"/>
                                  </p:stCondLst>
                                  <p:childTnLst>
                                    <p:animEffect transition="out" filter="fade">
                                      <p:cBhvr>
                                        <p:cTn id="33" dur="500"/>
                                        <p:tgtEl>
                                          <p:spTgt spid="36"/>
                                        </p:tgtEl>
                                      </p:cBhvr>
                                    </p:animEffect>
                                    <p:set>
                                      <p:cBhvr>
                                        <p:cTn id="34" dur="1" fill="hold">
                                          <p:stCondLst>
                                            <p:cond delay="499"/>
                                          </p:stCondLst>
                                        </p:cTn>
                                        <p:tgtEl>
                                          <p:spTgt spid="36"/>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100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childTnLst>
              </p:cTn>
              <p:nextCondLst>
                <p:cond evt="onClick" delay="0">
                  <p:tgtEl>
                    <p:spTgt spid="36"/>
                  </p:tgtEl>
                </p:cond>
              </p:nextCondLst>
            </p:seq>
            <p:seq concurrent="1" nextAc="seek">
              <p:cTn id="42" restart="whenNotActive" fill="hold" evtFilter="cancelBubble" nodeType="interactiveSeq">
                <p:stCondLst>
                  <p:cond evt="onClick" delay="0">
                    <p:tgtEl>
                      <p:spTgt spid="3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afterEffect">
                                  <p:stCondLst>
                                    <p:cond delay="0"/>
                                  </p:stCondLst>
                                  <p:childTnLst>
                                    <p:animEffect transition="out" filter="fade">
                                      <p:cBhvr>
                                        <p:cTn id="46" dur="500"/>
                                        <p:tgtEl>
                                          <p:spTgt spid="39"/>
                                        </p:tgtEl>
                                      </p:cBhvr>
                                    </p:animEffect>
                                    <p:set>
                                      <p:cBhvr>
                                        <p:cTn id="47" dur="1" fill="hold">
                                          <p:stCondLst>
                                            <p:cond delay="499"/>
                                          </p:stCondLst>
                                        </p:cTn>
                                        <p:tgtEl>
                                          <p:spTgt spid="39"/>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1000"/>
                            </p:stCondLst>
                            <p:childTnLst>
                              <p:par>
                                <p:cTn id="53" presetID="10" presetClass="entr" presetSubtype="0" fill="hold" nodeType="afterEffect">
                                  <p:stCondLst>
                                    <p:cond delay="100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4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afterEffect">
                                  <p:stCondLst>
                                    <p:cond delay="0"/>
                                  </p:stCondLst>
                                  <p:childTnLst>
                                    <p:animEffect transition="out" filter="fad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nodeType="withEffect">
                                  <p:stCondLst>
                                    <p:cond delay="100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9"/>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afterEffect">
                                  <p:stCondLst>
                                    <p:cond delay="0"/>
                                  </p:stCondLst>
                                  <p:childTnLst>
                                    <p:animEffect transition="out" filter="fade">
                                      <p:cBhvr>
                                        <p:cTn id="73" dur="500"/>
                                        <p:tgtEl>
                                          <p:spTgt spid="49"/>
                                        </p:tgtEl>
                                      </p:cBhvr>
                                    </p:animEffect>
                                    <p:set>
                                      <p:cBhvr>
                                        <p:cTn id="74" dur="1" fill="hold">
                                          <p:stCondLst>
                                            <p:cond delay="499"/>
                                          </p:stCondLst>
                                        </p:cTn>
                                        <p:tgtEl>
                                          <p:spTgt spid="49"/>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10" presetClass="entr" presetSubtype="0" fill="hold" nodeType="withEffect">
                                  <p:stCondLst>
                                    <p:cond delay="100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childTnLst>
                    </p:cTn>
                  </p:par>
                </p:childTnLst>
              </p:cTn>
              <p:nextCondLst>
                <p:cond evt="onClick" delay="0">
                  <p:tgtEl>
                    <p:spTgt spid="49"/>
                  </p:tgtEl>
                </p:cond>
              </p:nextCondLst>
            </p:seq>
          </p:childTnLst>
        </p:cTn>
      </p:par>
    </p:tnLst>
    <p:bldLst>
      <p:bldP spid="13" grpId="0" animBg="1"/>
      <p:bldP spid="15" grpId="0" animBg="1"/>
      <p:bldP spid="16" grpId="0" animBg="1"/>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467" y="751528"/>
            <a:ext cx="7487067" cy="10573573"/>
          </a:xfrm>
          <a:prstGeom prst="rect">
            <a:avLst/>
          </a:prstGeom>
        </p:spPr>
      </p:pic>
      <p:pic>
        <p:nvPicPr>
          <p:cNvPr id="37" name="Picture 3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5819" y="996462"/>
            <a:ext cx="6940360" cy="3716214"/>
          </a:xfrm>
          <a:prstGeom prst="rect">
            <a:avLst/>
          </a:prstGeom>
        </p:spPr>
      </p:pic>
      <p:sp>
        <p:nvSpPr>
          <p:cNvPr id="3" name="Rectangle 2"/>
          <p:cNvSpPr/>
          <p:nvPr/>
        </p:nvSpPr>
        <p:spPr>
          <a:xfrm>
            <a:off x="2522071" y="2115671"/>
            <a:ext cx="3615765" cy="2492188"/>
          </a:xfrm>
          <a:prstGeom prst="rect">
            <a:avLst/>
          </a:prstGeom>
          <a:solidFill>
            <a:srgbClr val="F9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2394056" y="5145177"/>
            <a:ext cx="5586534" cy="495108"/>
          </a:xfrm>
          <a:prstGeom prst="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latin typeface="Twinkl" pitchFamily="2" charset="0"/>
              </a:rPr>
              <a:t>Can you spot the </a:t>
            </a:r>
            <a:r>
              <a:rPr lang="en-GB" b="1" dirty="0">
                <a:solidFill>
                  <a:sysClr val="windowText" lastClr="000000"/>
                </a:solidFill>
                <a:latin typeface="Twinkl" pitchFamily="2" charset="0"/>
              </a:rPr>
              <a:t>five </a:t>
            </a:r>
            <a:r>
              <a:rPr lang="en-GB" b="1" dirty="0" err="1">
                <a:solidFill>
                  <a:sysClr val="windowText" lastClr="000000"/>
                </a:solidFill>
                <a:latin typeface="Twinkl" pitchFamily="2" charset="0"/>
              </a:rPr>
              <a:t>Ws</a:t>
            </a:r>
            <a:r>
              <a:rPr lang="en-GB" b="1" dirty="0">
                <a:solidFill>
                  <a:sysClr val="windowText" lastClr="000000"/>
                </a:solidFill>
                <a:latin typeface="Twinkl" pitchFamily="2" charset="0"/>
              </a:rPr>
              <a:t> </a:t>
            </a:r>
            <a:r>
              <a:rPr lang="en-GB" dirty="0">
                <a:solidFill>
                  <a:sysClr val="windowText" lastClr="000000"/>
                </a:solidFill>
                <a:latin typeface="Twinkl" pitchFamily="2" charset="0"/>
              </a:rPr>
              <a:t>in the start of this report?</a:t>
            </a:r>
          </a:p>
        </p:txBody>
      </p:sp>
      <p:grpSp>
        <p:nvGrpSpPr>
          <p:cNvPr id="5" name="NEXT 3"/>
          <p:cNvGrpSpPr/>
          <p:nvPr/>
        </p:nvGrpSpPr>
        <p:grpSpPr>
          <a:xfrm>
            <a:off x="8871098" y="5626894"/>
            <a:ext cx="1214604" cy="618908"/>
            <a:chOff x="6721813" y="1400783"/>
            <a:chExt cx="1621274" cy="618908"/>
          </a:xfrm>
        </p:grpSpPr>
        <p:sp>
          <p:nvSpPr>
            <p:cNvPr id="6" name="Rounded Rectangle 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 name="Rounded Rectangle 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hlinkClick r:id="rId4"/>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522071" y="2221832"/>
            <a:ext cx="3573929" cy="2111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300" b="1" dirty="0">
                <a:solidFill>
                  <a:schemeClr val="tx1"/>
                </a:solidFill>
              </a:rPr>
              <a:t>After a six month stay on the International Space Station (ISS), astronauts Tim Peake, Yuri </a:t>
            </a:r>
            <a:r>
              <a:rPr lang="en-GB" sz="1300" b="1" dirty="0" err="1">
                <a:solidFill>
                  <a:schemeClr val="tx1"/>
                </a:solidFill>
              </a:rPr>
              <a:t>Malenchenko</a:t>
            </a:r>
            <a:r>
              <a:rPr lang="en-GB" sz="1300" b="1" dirty="0">
                <a:solidFill>
                  <a:schemeClr val="tx1"/>
                </a:solidFill>
              </a:rPr>
              <a:t> and Timothy </a:t>
            </a:r>
            <a:r>
              <a:rPr lang="en-GB" sz="1300" b="1" dirty="0" err="1">
                <a:solidFill>
                  <a:schemeClr val="tx1"/>
                </a:solidFill>
              </a:rPr>
              <a:t>Kopra</a:t>
            </a:r>
            <a:r>
              <a:rPr lang="en-GB" sz="1300" b="1" dirty="0">
                <a:solidFill>
                  <a:schemeClr val="tx1"/>
                </a:solidFill>
              </a:rPr>
              <a:t> have finally returned home to Earth. </a:t>
            </a:r>
          </a:p>
          <a:p>
            <a:pPr algn="just"/>
            <a:endParaRPr lang="en-GB" sz="1300" b="1" dirty="0">
              <a:solidFill>
                <a:schemeClr val="tx1"/>
              </a:solidFill>
            </a:endParaRPr>
          </a:p>
          <a:p>
            <a:pPr algn="just"/>
            <a:r>
              <a:rPr lang="en-GB" sz="1300" dirty="0">
                <a:solidFill>
                  <a:schemeClr val="tx1"/>
                </a:solidFill>
              </a:rPr>
              <a:t>Last week, British astronaut Tim Peake returned home from an incredible six month stay aboard the ISS, alongside his crewmates Yuri </a:t>
            </a:r>
            <a:r>
              <a:rPr lang="en-GB" sz="1300" dirty="0" err="1">
                <a:solidFill>
                  <a:schemeClr val="tx1"/>
                </a:solidFill>
              </a:rPr>
              <a:t>Malenchenko</a:t>
            </a:r>
            <a:r>
              <a:rPr lang="en-GB" sz="1300" dirty="0">
                <a:solidFill>
                  <a:schemeClr val="tx1"/>
                </a:solidFill>
              </a:rPr>
              <a:t> and Timothy </a:t>
            </a:r>
            <a:r>
              <a:rPr lang="en-GB" sz="1300" dirty="0" err="1">
                <a:solidFill>
                  <a:schemeClr val="tx1"/>
                </a:solidFill>
              </a:rPr>
              <a:t>Kopra</a:t>
            </a:r>
            <a:r>
              <a:rPr lang="en-GB" sz="1300" dirty="0">
                <a:solidFill>
                  <a:schemeClr val="tx1"/>
                </a:solidFill>
              </a:rPr>
              <a:t>. He is the first British astronaut to have lived on the ISS.</a:t>
            </a:r>
            <a:endParaRPr lang="en-GB" sz="1300" dirty="0"/>
          </a:p>
        </p:txBody>
      </p:sp>
    </p:spTree>
    <p:extLst>
      <p:ext uri="{BB962C8B-B14F-4D97-AF65-F5344CB8AC3E}">
        <p14:creationId xmlns:p14="http://schemas.microsoft.com/office/powerpoint/2010/main" val="2404529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467" y="751529"/>
            <a:ext cx="7487067" cy="6106472"/>
          </a:xfrm>
          <a:prstGeom prst="rect">
            <a:avLst/>
          </a:prstGeom>
        </p:spPr>
      </p:pic>
      <p:sp>
        <p:nvSpPr>
          <p:cNvPr id="4" name="Title 1"/>
          <p:cNvSpPr>
            <a:spLocks noGrp="1"/>
          </p:cNvSpPr>
          <p:nvPr>
            <p:ph type="title"/>
          </p:nvPr>
        </p:nvSpPr>
        <p:spPr>
          <a:xfrm>
            <a:off x="2524897" y="911271"/>
            <a:ext cx="4579288" cy="756857"/>
          </a:xfrm>
          <a:prstGeom prst="roundRect">
            <a:avLst>
              <a:gd name="adj" fmla="val 0"/>
            </a:avLst>
          </a:prstGeom>
          <a:solidFill>
            <a:schemeClr val="tx1"/>
          </a:solidFill>
        </p:spPr>
        <p:txBody>
          <a:bodyPr/>
          <a:lstStyle/>
          <a:p>
            <a:pPr algn="ctr"/>
            <a:r>
              <a:rPr lang="en-GB" sz="3200" dirty="0">
                <a:solidFill>
                  <a:schemeClr val="bg1"/>
                </a:solidFill>
              </a:rPr>
              <a:t>Captions and Pictures</a:t>
            </a:r>
          </a:p>
        </p:txBody>
      </p:sp>
      <p:sp>
        <p:nvSpPr>
          <p:cNvPr id="5" name="Rectangle 4"/>
          <p:cNvSpPr/>
          <p:nvPr/>
        </p:nvSpPr>
        <p:spPr>
          <a:xfrm>
            <a:off x="2524897" y="1789894"/>
            <a:ext cx="4344826" cy="15014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Photos and captions will help to tell the story by giving the reader a snapshot of what has happened, where it happened </a:t>
            </a:r>
            <a:br>
              <a:rPr lang="en-GB" dirty="0">
                <a:solidFill>
                  <a:schemeClr val="tx1"/>
                </a:solidFill>
                <a:latin typeface="Twinkl" pitchFamily="2" charset="0"/>
              </a:rPr>
            </a:br>
            <a:r>
              <a:rPr lang="en-GB" dirty="0">
                <a:solidFill>
                  <a:schemeClr val="tx1"/>
                </a:solidFill>
                <a:latin typeface="Twinkl" pitchFamily="2" charset="0"/>
              </a:rPr>
              <a:t>or who it happened to. </a:t>
            </a:r>
          </a:p>
        </p:txBody>
      </p:sp>
      <p:sp>
        <p:nvSpPr>
          <p:cNvPr id="8" name="Rectangle 7"/>
          <p:cNvSpPr/>
          <p:nvPr/>
        </p:nvSpPr>
        <p:spPr>
          <a:xfrm>
            <a:off x="7104185" y="3884878"/>
            <a:ext cx="2543907" cy="173159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do you think </a:t>
            </a:r>
            <a:br>
              <a:rPr lang="en-GB" dirty="0">
                <a:solidFill>
                  <a:schemeClr val="tx1"/>
                </a:solidFill>
                <a:latin typeface="Twinkl" pitchFamily="2" charset="0"/>
              </a:rPr>
            </a:br>
            <a:r>
              <a:rPr lang="en-GB" dirty="0">
                <a:solidFill>
                  <a:schemeClr val="tx1"/>
                </a:solidFill>
                <a:latin typeface="Twinkl" pitchFamily="2" charset="0"/>
              </a:rPr>
              <a:t>a report using this</a:t>
            </a:r>
          </a:p>
          <a:p>
            <a:pPr algn="ctr"/>
            <a:r>
              <a:rPr lang="en-GB" dirty="0">
                <a:solidFill>
                  <a:schemeClr val="tx1"/>
                </a:solidFill>
                <a:latin typeface="Twinkl" pitchFamily="2" charset="0"/>
              </a:rPr>
              <a:t>picture would </a:t>
            </a:r>
            <a:br>
              <a:rPr lang="en-GB" dirty="0">
                <a:solidFill>
                  <a:schemeClr val="tx1"/>
                </a:solidFill>
                <a:latin typeface="Twinkl" pitchFamily="2" charset="0"/>
              </a:rPr>
            </a:br>
            <a:r>
              <a:rPr lang="en-GB" dirty="0">
                <a:solidFill>
                  <a:schemeClr val="tx1"/>
                </a:solidFill>
                <a:latin typeface="Twinkl" pitchFamily="2" charset="0"/>
              </a:rPr>
              <a:t>be about?</a:t>
            </a:r>
          </a:p>
        </p:txBody>
      </p:sp>
      <p:sp>
        <p:nvSpPr>
          <p:cNvPr id="9" name="Rectangle 8"/>
          <p:cNvSpPr/>
          <p:nvPr/>
        </p:nvSpPr>
        <p:spPr>
          <a:xfrm>
            <a:off x="7104185" y="1789895"/>
            <a:ext cx="2543907" cy="1973214"/>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caption explains to the reader what is happening in a picture. The caption is usually placed underneath </a:t>
            </a:r>
            <a:br>
              <a:rPr lang="en-GB" dirty="0">
                <a:solidFill>
                  <a:schemeClr val="tx1"/>
                </a:solidFill>
                <a:latin typeface="Twinkl" pitchFamily="2" charset="0"/>
              </a:rPr>
            </a:br>
            <a:r>
              <a:rPr lang="en-GB" dirty="0">
                <a:solidFill>
                  <a:schemeClr val="tx1"/>
                </a:solidFill>
                <a:latin typeface="Twinkl" pitchFamily="2" charset="0"/>
              </a:rPr>
              <a:t>the picture.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897" y="3413145"/>
            <a:ext cx="4344826" cy="2185990"/>
          </a:xfrm>
          <a:prstGeom prst="rect">
            <a:avLst/>
          </a:prstGeom>
        </p:spPr>
      </p:pic>
      <p:grpSp>
        <p:nvGrpSpPr>
          <p:cNvPr id="13" name="NEXT 1"/>
          <p:cNvGrpSpPr/>
          <p:nvPr/>
        </p:nvGrpSpPr>
        <p:grpSpPr>
          <a:xfrm>
            <a:off x="5655119" y="3030199"/>
            <a:ext cx="1214604" cy="618908"/>
            <a:chOff x="6721813" y="1400783"/>
            <a:chExt cx="1621274" cy="618908"/>
          </a:xfrm>
        </p:grpSpPr>
        <p:sp>
          <p:nvSpPr>
            <p:cNvPr id="14" name="Rounded Rectangle 1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5" name="Rounded Rectangle 1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NEXT 2"/>
          <p:cNvGrpSpPr/>
          <p:nvPr/>
        </p:nvGrpSpPr>
        <p:grpSpPr>
          <a:xfrm>
            <a:off x="8439085" y="3463801"/>
            <a:ext cx="1214604" cy="618908"/>
            <a:chOff x="6721813" y="1400783"/>
            <a:chExt cx="1621274" cy="618908"/>
          </a:xfrm>
        </p:grpSpPr>
        <p:sp>
          <p:nvSpPr>
            <p:cNvPr id="17" name="Rounded Rectangle 1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8" name="Rounded Rectangle 1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9" name="Straight Connector 18"/>
          <p:cNvCxnSpPr/>
          <p:nvPr/>
        </p:nvCxnSpPr>
        <p:spPr>
          <a:xfrm>
            <a:off x="6975231" y="1789894"/>
            <a:ext cx="0" cy="38265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NEXT 3"/>
          <p:cNvGrpSpPr/>
          <p:nvPr/>
        </p:nvGrpSpPr>
        <p:grpSpPr>
          <a:xfrm>
            <a:off x="8871098" y="5626894"/>
            <a:ext cx="1214604" cy="618908"/>
            <a:chOff x="6721813" y="1400783"/>
            <a:chExt cx="1621274" cy="618908"/>
          </a:xfrm>
        </p:grpSpPr>
        <p:sp>
          <p:nvSpPr>
            <p:cNvPr id="22" name="Rounded Rectangle 21">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3" name="Rounded Rectangle 22">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hlinkClick r:id="rId4"/>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49920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50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500"/>
                            </p:stCondLst>
                            <p:childTnLst>
                              <p:par>
                                <p:cTn id="27" presetID="10" presetClass="entr" presetSubtype="0" fill="hold" nodeType="afterEffect">
                                  <p:stCondLst>
                                    <p:cond delay="5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afterEffect">
                                  <p:stCondLst>
                                    <p:cond delay="50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750"/>
                                        <p:tgtEl>
                                          <p:spTgt spid="10"/>
                                        </p:tgtEl>
                                      </p:cBhvr>
                                    </p:animEffect>
                                  </p:childTnLst>
                                </p:cTn>
                              </p:par>
                            </p:childTnLst>
                          </p:cTn>
                        </p:par>
                        <p:par>
                          <p:cTn id="40" fill="hold">
                            <p:stCondLst>
                              <p:cond delay="1750"/>
                            </p:stCondLst>
                            <p:childTnLst>
                              <p:par>
                                <p:cTn id="41" presetID="22" presetClass="entr" presetSubtype="8" fill="hold" grpId="0" nodeType="afterEffect">
                                  <p:stCondLst>
                                    <p:cond delay="25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750"/>
                                        <p:tgtEl>
                                          <p:spTgt spid="8"/>
                                        </p:tgtEl>
                                      </p:cBhvr>
                                    </p:animEffect>
                                  </p:childTnLst>
                                </p:cTn>
                              </p:par>
                              <p:par>
                                <p:cTn id="44" presetID="22" presetClass="entr" presetSubtype="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2750"/>
                            </p:stCondLst>
                            <p:childTnLst>
                              <p:par>
                                <p:cTn id="48" presetID="10"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nextCondLst>
                <p:cond evt="onClick" delay="0">
                  <p:tgtEl>
                    <p:spTgt spid="16"/>
                  </p:tgtEl>
                </p:cond>
              </p:nextCondLst>
            </p:seq>
          </p:childTnLst>
        </p:cTn>
      </p:par>
    </p:tnLst>
    <p:bldLst>
      <p:bldP spid="4" grpId="0" animBg="1"/>
      <p:bldP spid="5"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467" y="751528"/>
            <a:ext cx="7487067" cy="10573573"/>
          </a:xfrm>
          <a:prstGeom prst="rect">
            <a:avLst/>
          </a:prstGeom>
        </p:spPr>
      </p:pic>
      <p:sp>
        <p:nvSpPr>
          <p:cNvPr id="4" name="Rectangle 3"/>
          <p:cNvSpPr/>
          <p:nvPr/>
        </p:nvSpPr>
        <p:spPr>
          <a:xfrm>
            <a:off x="3386381" y="1038434"/>
            <a:ext cx="541923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sp>
        <p:nvSpPr>
          <p:cNvPr id="5" name="Rectangle 4"/>
          <p:cNvSpPr/>
          <p:nvPr/>
        </p:nvSpPr>
        <p:spPr>
          <a:xfrm>
            <a:off x="3275804" y="1709907"/>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 name="Rectangle 5"/>
          <p:cNvSpPr/>
          <p:nvPr/>
        </p:nvSpPr>
        <p:spPr>
          <a:xfrm>
            <a:off x="4283987" y="2442933"/>
            <a:ext cx="3624020"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9" name="Rectangle 8"/>
          <p:cNvSpPr/>
          <p:nvPr/>
        </p:nvSpPr>
        <p:spPr>
          <a:xfrm>
            <a:off x="3275804" y="3114406"/>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swimming in the sea.</a:t>
            </a:r>
          </a:p>
        </p:txBody>
      </p:sp>
      <p:sp>
        <p:nvSpPr>
          <p:cNvPr id="10" name="Rectangle 9"/>
          <p:cNvSpPr/>
          <p:nvPr/>
        </p:nvSpPr>
        <p:spPr>
          <a:xfrm>
            <a:off x="4283987" y="3847433"/>
            <a:ext cx="3624020"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days to complete the extreme race.</a:t>
            </a:r>
          </a:p>
        </p:txBody>
      </p:sp>
      <p:sp>
        <p:nvSpPr>
          <p:cNvPr id="13" name="Rectangle 12"/>
          <p:cNvSpPr/>
          <p:nvPr/>
        </p:nvSpPr>
        <p:spPr>
          <a:xfrm>
            <a:off x="3275804" y="4826682"/>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103 Blake Drive.</a:t>
            </a:r>
          </a:p>
        </p:txBody>
      </p:sp>
      <p:sp>
        <p:nvSpPr>
          <p:cNvPr id="14" name="Rectangle 13"/>
          <p:cNvSpPr/>
          <p:nvPr/>
        </p:nvSpPr>
        <p:spPr>
          <a:xfrm>
            <a:off x="3742455" y="5497029"/>
            <a:ext cx="4748381"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grpSp>
        <p:nvGrpSpPr>
          <p:cNvPr id="40" name="NEXT 3"/>
          <p:cNvGrpSpPr/>
          <p:nvPr/>
        </p:nvGrpSpPr>
        <p:grpSpPr>
          <a:xfrm>
            <a:off x="5488695" y="1694172"/>
            <a:ext cx="1214604" cy="618908"/>
            <a:chOff x="6721813" y="1400783"/>
            <a:chExt cx="1621274" cy="618908"/>
          </a:xfrm>
        </p:grpSpPr>
        <p:sp>
          <p:nvSpPr>
            <p:cNvPr id="41" name="Rounded Rectangle 4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NEXT 3"/>
          <p:cNvGrpSpPr/>
          <p:nvPr/>
        </p:nvGrpSpPr>
        <p:grpSpPr>
          <a:xfrm>
            <a:off x="5488695" y="2396422"/>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NEXT 3"/>
          <p:cNvGrpSpPr/>
          <p:nvPr/>
        </p:nvGrpSpPr>
        <p:grpSpPr>
          <a:xfrm>
            <a:off x="5488695" y="3098672"/>
            <a:ext cx="1214604" cy="618908"/>
            <a:chOff x="6721813" y="1400783"/>
            <a:chExt cx="1621274" cy="618908"/>
          </a:xfrm>
        </p:grpSpPr>
        <p:sp>
          <p:nvSpPr>
            <p:cNvPr id="47" name="Rounded Rectangle 4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8" name="Rounded Rectangle 4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3"/>
          <p:cNvGrpSpPr/>
          <p:nvPr/>
        </p:nvGrpSpPr>
        <p:grpSpPr>
          <a:xfrm>
            <a:off x="5488695" y="3870494"/>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3"/>
          <p:cNvGrpSpPr/>
          <p:nvPr/>
        </p:nvGrpSpPr>
        <p:grpSpPr>
          <a:xfrm>
            <a:off x="5488695" y="4806940"/>
            <a:ext cx="1214604" cy="618908"/>
            <a:chOff x="6721813" y="1400783"/>
            <a:chExt cx="1621274" cy="618908"/>
          </a:xfrm>
        </p:grpSpPr>
        <p:sp>
          <p:nvSpPr>
            <p:cNvPr id="53" name="Rounded Rectangle 5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NEXT 3"/>
          <p:cNvGrpSpPr/>
          <p:nvPr/>
        </p:nvGrpSpPr>
        <p:grpSpPr>
          <a:xfrm>
            <a:off x="5488695" y="5513197"/>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NEXT 3"/>
          <p:cNvGrpSpPr/>
          <p:nvPr/>
        </p:nvGrpSpPr>
        <p:grpSpPr>
          <a:xfrm>
            <a:off x="8871098" y="5626894"/>
            <a:ext cx="1214604" cy="618908"/>
            <a:chOff x="6721813" y="1400783"/>
            <a:chExt cx="1621274" cy="618908"/>
          </a:xfrm>
        </p:grpSpPr>
        <p:sp>
          <p:nvSpPr>
            <p:cNvPr id="59" name="Rounded Rectangle 58">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0" name="Rounded Rectangle 59">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1" name="Rectangle 30">
            <a:hlinkClick r:id="rId3"/>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5773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000"/>
                                        <p:tgtEl>
                                          <p:spTgt spid="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childTnLst>
              </p:cTn>
              <p:nextCondLst>
                <p:cond evt="onClick" delay="0">
                  <p:tgtEl>
                    <p:spTgt spid="40"/>
                  </p:tgtEl>
                </p:cond>
              </p:nextCondLst>
            </p:seq>
            <p:seq concurrent="1" nextAc="seek">
              <p:cTn id="26" restart="whenNotActive" fill="hold" evtFilter="cancelBubble" nodeType="interactiveSeq">
                <p:stCondLst>
                  <p:cond evt="onClick" delay="0">
                    <p:tgtEl>
                      <p:spTgt spid="4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1000"/>
                                        <p:tgtEl>
                                          <p:spTgt spid="6"/>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childTnLst>
              </p:cTn>
              <p:nextCondLst>
                <p:cond evt="onClick" delay="0">
                  <p:tgtEl>
                    <p:spTgt spid="43"/>
                  </p:tgtEl>
                </p:cond>
              </p:nextCondLst>
            </p:seq>
            <p:seq concurrent="1" nextAc="seek">
              <p:cTn id="40" restart="whenNotActive" fill="hold" evtFilter="cancelBubble" nodeType="interactiveSeq">
                <p:stCondLst>
                  <p:cond evt="onClick" delay="0">
                    <p:tgtEl>
                      <p:spTgt spid="46"/>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6"/>
                                        </p:tgtEl>
                                      </p:cBhvr>
                                    </p:animEffect>
                                    <p:set>
                                      <p:cBhvr>
                                        <p:cTn id="45" dur="1" fill="hold">
                                          <p:stCondLst>
                                            <p:cond delay="499"/>
                                          </p:stCondLst>
                                        </p:cTn>
                                        <p:tgtEl>
                                          <p:spTgt spid="46"/>
                                        </p:tgtEl>
                                        <p:attrNameLst>
                                          <p:attrName>style.visibility</p:attrName>
                                        </p:attrNameLst>
                                      </p:cBhvr>
                                      <p:to>
                                        <p:strVal val="hidden"/>
                                      </p:to>
                                    </p:se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childTnLst>
              </p:cTn>
              <p:nextCondLst>
                <p:cond evt="onClick" delay="0">
                  <p:tgtEl>
                    <p:spTgt spid="46"/>
                  </p:tgtEl>
                </p:cond>
              </p:nextCondLst>
            </p:seq>
            <p:seq concurrent="1" nextAc="seek">
              <p:cTn id="54" restart="whenNotActive" fill="hold" evtFilter="cancelBubble" nodeType="interactiveSeq">
                <p:stCondLst>
                  <p:cond evt="onClick" delay="0">
                    <p:tgtEl>
                      <p:spTgt spid="49"/>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49"/>
                                        </p:tgtEl>
                                      </p:cBhvr>
                                    </p:animEffect>
                                    <p:set>
                                      <p:cBhvr>
                                        <p:cTn id="59" dur="1" fill="hold">
                                          <p:stCondLst>
                                            <p:cond delay="499"/>
                                          </p:stCondLst>
                                        </p:cTn>
                                        <p:tgtEl>
                                          <p:spTgt spid="49"/>
                                        </p:tgtEl>
                                        <p:attrNameLst>
                                          <p:attrName>style.visibility</p:attrName>
                                        </p:attrNameLst>
                                      </p:cBhvr>
                                      <p:to>
                                        <p:strVal val="hidden"/>
                                      </p:to>
                                    </p:se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1000"/>
                                        <p:tgtEl>
                                          <p:spTgt spid="10"/>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5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1000"/>
                                        <p:tgtEl>
                                          <p:spTgt spid="13"/>
                                        </p:tgtEl>
                                      </p:cBhvr>
                                    </p:animEffect>
                                  </p:childTnLst>
                                </p:cTn>
                              </p:par>
                            </p:childTnLst>
                          </p:cTn>
                        </p:par>
                        <p:par>
                          <p:cTn id="78" fill="hold">
                            <p:stCondLst>
                              <p:cond delay="1500"/>
                            </p:stCondLst>
                            <p:childTnLst>
                              <p:par>
                                <p:cTn id="79" presetID="10" presetClass="entr" presetSubtype="0" fill="hold"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childTnLst>
                          </p:cTn>
                        </p:par>
                      </p:childTnLst>
                    </p:cTn>
                  </p:par>
                </p:childTnLst>
              </p:cTn>
              <p:nextCondLst>
                <p:cond evt="onClick" delay="0">
                  <p:tgtEl>
                    <p:spTgt spid="52"/>
                  </p:tgtEl>
                </p:cond>
              </p:nextCondLst>
            </p:seq>
            <p:seq concurrent="1" nextAc="seek">
              <p:cTn id="82" restart="whenNotActive" fill="hold" evtFilter="cancelBubble" nodeType="interactiveSeq">
                <p:stCondLst>
                  <p:cond evt="onClick" delay="0">
                    <p:tgtEl>
                      <p:spTgt spid="55"/>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55"/>
                                        </p:tgtEl>
                                      </p:cBhvr>
                                    </p:animEffect>
                                    <p:set>
                                      <p:cBhvr>
                                        <p:cTn id="87" dur="1" fill="hold">
                                          <p:stCondLst>
                                            <p:cond delay="499"/>
                                          </p:stCondLst>
                                        </p:cTn>
                                        <p:tgtEl>
                                          <p:spTgt spid="55"/>
                                        </p:tgtEl>
                                        <p:attrNameLst>
                                          <p:attrName>style.visibility</p:attrName>
                                        </p:attrNameLst>
                                      </p:cBhvr>
                                      <p:to>
                                        <p:strVal val="hidden"/>
                                      </p:to>
                                    </p:se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left)">
                                      <p:cBhvr>
                                        <p:cTn id="91" dur="1000"/>
                                        <p:tgtEl>
                                          <p:spTgt spid="14"/>
                                        </p:tgtEl>
                                      </p:cBhvr>
                                    </p:animEffect>
                                  </p:childTnLst>
                                </p:cTn>
                              </p:par>
                            </p:childTnLst>
                          </p:cTn>
                        </p:par>
                        <p:par>
                          <p:cTn id="92" fill="hold">
                            <p:stCondLst>
                              <p:cond delay="1500"/>
                            </p:stCondLst>
                            <p:childTnLst>
                              <p:par>
                                <p:cTn id="93" presetID="10" presetClass="entr" presetSubtype="0"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500"/>
                                        <p:tgtEl>
                                          <p:spTgt spid="58"/>
                                        </p:tgtEl>
                                      </p:cBhvr>
                                    </p:animEffect>
                                  </p:childTnLst>
                                </p:cTn>
                              </p:par>
                            </p:childTnLst>
                          </p:cTn>
                        </p:par>
                      </p:childTnLst>
                    </p:cTn>
                  </p:par>
                </p:childTnLst>
              </p:cTn>
              <p:nextCondLst>
                <p:cond evt="onClick" delay="0">
                  <p:tgtEl>
                    <p:spTgt spid="55"/>
                  </p:tgtEl>
                </p:cond>
              </p:nextCondLst>
            </p:seq>
          </p:childTnLst>
        </p:cTn>
      </p:par>
    </p:tnLst>
    <p:bldLst>
      <p:bldP spid="4" grpId="0" animBg="1"/>
      <p:bldP spid="5" grpId="0"/>
      <p:bldP spid="6" grpId="0" animBg="1"/>
      <p:bldP spid="9" grpId="0"/>
      <p:bldP spid="10" grpId="0" animBg="1"/>
      <p:bldP spid="13"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467" y="715429"/>
            <a:ext cx="7487067" cy="10573573"/>
          </a:xfrm>
          <a:prstGeom prst="rect">
            <a:avLst/>
          </a:prstGeom>
        </p:spPr>
      </p:pic>
      <p:sp>
        <p:nvSpPr>
          <p:cNvPr id="5" name="Rectangle 4"/>
          <p:cNvSpPr/>
          <p:nvPr/>
        </p:nvSpPr>
        <p:spPr>
          <a:xfrm>
            <a:off x="6356104" y="1665384"/>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 name="Rectangle 5"/>
          <p:cNvSpPr/>
          <p:nvPr/>
        </p:nvSpPr>
        <p:spPr>
          <a:xfrm>
            <a:off x="6356100" y="2723220"/>
            <a:ext cx="322332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9" name="Rectangle 8"/>
          <p:cNvSpPr/>
          <p:nvPr/>
        </p:nvSpPr>
        <p:spPr>
          <a:xfrm>
            <a:off x="6356099" y="3355709"/>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a:t>
            </a:r>
            <a:br>
              <a:rPr lang="en-GB" sz="2400" b="1" dirty="0">
                <a:solidFill>
                  <a:schemeClr val="tx1"/>
                </a:solidFill>
                <a:latin typeface="Twinkl" pitchFamily="2" charset="0"/>
              </a:rPr>
            </a:br>
            <a:r>
              <a:rPr lang="en-GB" sz="2400" b="1" dirty="0">
                <a:solidFill>
                  <a:schemeClr val="tx1"/>
                </a:solidFill>
                <a:latin typeface="Twinkl" pitchFamily="2" charset="0"/>
              </a:rPr>
              <a:t>swimming in the sea.</a:t>
            </a:r>
          </a:p>
        </p:txBody>
      </p:sp>
      <p:sp>
        <p:nvSpPr>
          <p:cNvPr id="10" name="Rectangle 9"/>
          <p:cNvSpPr/>
          <p:nvPr/>
        </p:nvSpPr>
        <p:spPr>
          <a:xfrm>
            <a:off x="2698013" y="2737647"/>
            <a:ext cx="3223327" cy="1141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a:t>
            </a:r>
            <a:br>
              <a:rPr lang="en-GB" sz="2000" dirty="0">
                <a:solidFill>
                  <a:schemeClr val="bg1"/>
                </a:solidFill>
                <a:latin typeface="Twinkl" pitchFamily="2" charset="0"/>
              </a:rPr>
            </a:br>
            <a:r>
              <a:rPr lang="en-GB" sz="2000" dirty="0">
                <a:solidFill>
                  <a:schemeClr val="bg1"/>
                </a:solidFill>
                <a:latin typeface="Twinkl" pitchFamily="2" charset="0"/>
              </a:rPr>
              <a:t>days to complete the extreme race.</a:t>
            </a:r>
          </a:p>
        </p:txBody>
      </p:sp>
      <p:sp>
        <p:nvSpPr>
          <p:cNvPr id="13" name="Rectangle 12"/>
          <p:cNvSpPr/>
          <p:nvPr/>
        </p:nvSpPr>
        <p:spPr>
          <a:xfrm>
            <a:off x="2698012" y="3965589"/>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a:t>
            </a:r>
            <a:br>
              <a:rPr lang="en-GB" sz="2400" b="1" dirty="0">
                <a:solidFill>
                  <a:schemeClr val="tx1"/>
                </a:solidFill>
                <a:latin typeface="Twinkl" pitchFamily="2" charset="0"/>
              </a:rPr>
            </a:br>
            <a:r>
              <a:rPr lang="en-GB" sz="2400" b="1" dirty="0">
                <a:solidFill>
                  <a:schemeClr val="tx1"/>
                </a:solidFill>
                <a:latin typeface="Twinkl" pitchFamily="2" charset="0"/>
              </a:rPr>
              <a:t>103 Blake Drive.</a:t>
            </a:r>
          </a:p>
        </p:txBody>
      </p:sp>
      <p:sp>
        <p:nvSpPr>
          <p:cNvPr id="14" name="Rectangle 13"/>
          <p:cNvSpPr/>
          <p:nvPr/>
        </p:nvSpPr>
        <p:spPr>
          <a:xfrm>
            <a:off x="2698012" y="5008865"/>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sp>
        <p:nvSpPr>
          <p:cNvPr id="16" name="Rectangle 15"/>
          <p:cNvSpPr/>
          <p:nvPr/>
        </p:nvSpPr>
        <p:spPr>
          <a:xfrm>
            <a:off x="2698013" y="1766448"/>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cxnSp>
        <p:nvCxnSpPr>
          <p:cNvPr id="17" name="Straight Connector 16"/>
          <p:cNvCxnSpPr/>
          <p:nvPr/>
        </p:nvCxnSpPr>
        <p:spPr>
          <a:xfrm>
            <a:off x="6096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NEXT 3"/>
          <p:cNvGrpSpPr/>
          <p:nvPr/>
        </p:nvGrpSpPr>
        <p:grpSpPr>
          <a:xfrm>
            <a:off x="8871098" y="5626894"/>
            <a:ext cx="1214604" cy="618908"/>
            <a:chOff x="6721813" y="1400783"/>
            <a:chExt cx="1621274" cy="618908"/>
          </a:xfrm>
        </p:grpSpPr>
        <p:sp>
          <p:nvSpPr>
            <p:cNvPr id="19" name="Rounded Rectangle 18">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0" name="Rounded Rectangle 19">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NEXT 3"/>
          <p:cNvGrpSpPr/>
          <p:nvPr/>
        </p:nvGrpSpPr>
        <p:grpSpPr>
          <a:xfrm>
            <a:off x="3616931" y="1819755"/>
            <a:ext cx="1214604" cy="618908"/>
            <a:chOff x="6721813" y="1400783"/>
            <a:chExt cx="1621274" cy="618908"/>
          </a:xfrm>
        </p:grpSpPr>
        <p:sp>
          <p:nvSpPr>
            <p:cNvPr id="38" name="Rounded Rectangle 3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9" name="Rounded Rectangle 3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NEXT 3"/>
          <p:cNvGrpSpPr/>
          <p:nvPr/>
        </p:nvGrpSpPr>
        <p:grpSpPr>
          <a:xfrm>
            <a:off x="7360465" y="1819755"/>
            <a:ext cx="1214604" cy="618908"/>
            <a:chOff x="6721813" y="1400783"/>
            <a:chExt cx="1621274" cy="618908"/>
          </a:xfrm>
        </p:grpSpPr>
        <p:sp>
          <p:nvSpPr>
            <p:cNvPr id="41" name="Rounded Rectangle 4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NEXT 3"/>
          <p:cNvGrpSpPr/>
          <p:nvPr/>
        </p:nvGrpSpPr>
        <p:grpSpPr>
          <a:xfrm>
            <a:off x="7360465" y="2737646"/>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NEXT 3"/>
          <p:cNvGrpSpPr/>
          <p:nvPr/>
        </p:nvGrpSpPr>
        <p:grpSpPr>
          <a:xfrm>
            <a:off x="7360465" y="3673204"/>
            <a:ext cx="1214604" cy="618908"/>
            <a:chOff x="6721813" y="1400783"/>
            <a:chExt cx="1621274" cy="618908"/>
          </a:xfrm>
        </p:grpSpPr>
        <p:sp>
          <p:nvSpPr>
            <p:cNvPr id="47" name="Rounded Rectangle 4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8" name="Rounded Rectangle 4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3"/>
          <p:cNvGrpSpPr/>
          <p:nvPr/>
        </p:nvGrpSpPr>
        <p:grpSpPr>
          <a:xfrm>
            <a:off x="3616931" y="2782622"/>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3"/>
          <p:cNvGrpSpPr/>
          <p:nvPr/>
        </p:nvGrpSpPr>
        <p:grpSpPr>
          <a:xfrm>
            <a:off x="3616931" y="3925809"/>
            <a:ext cx="1214604" cy="618908"/>
            <a:chOff x="6721813" y="1400783"/>
            <a:chExt cx="1621274" cy="618908"/>
          </a:xfrm>
        </p:grpSpPr>
        <p:sp>
          <p:nvSpPr>
            <p:cNvPr id="53" name="Rounded Rectangle 5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NEXT 3"/>
          <p:cNvGrpSpPr/>
          <p:nvPr/>
        </p:nvGrpSpPr>
        <p:grpSpPr>
          <a:xfrm>
            <a:off x="3616931" y="4852446"/>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Group 57"/>
          <p:cNvGrpSpPr/>
          <p:nvPr/>
        </p:nvGrpSpPr>
        <p:grpSpPr>
          <a:xfrm>
            <a:off x="3275796" y="1038435"/>
            <a:ext cx="5640389" cy="5292257"/>
            <a:chOff x="1751803" y="1038434"/>
            <a:chExt cx="5640389" cy="5292257"/>
          </a:xfrm>
        </p:grpSpPr>
        <p:sp>
          <p:nvSpPr>
            <p:cNvPr id="59" name="Rectangle 58"/>
            <p:cNvSpPr/>
            <p:nvPr/>
          </p:nvSpPr>
          <p:spPr>
            <a:xfrm>
              <a:off x="1862380" y="1038434"/>
              <a:ext cx="541923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sp>
          <p:nvSpPr>
            <p:cNvPr id="60" name="Rectangle 59"/>
            <p:cNvSpPr/>
            <p:nvPr/>
          </p:nvSpPr>
          <p:spPr>
            <a:xfrm>
              <a:off x="1751803" y="1709906"/>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1" name="Rectangle 60"/>
            <p:cNvSpPr/>
            <p:nvPr/>
          </p:nvSpPr>
          <p:spPr>
            <a:xfrm>
              <a:off x="2759987" y="2442933"/>
              <a:ext cx="3624020"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62" name="Rectangle 61"/>
            <p:cNvSpPr/>
            <p:nvPr/>
          </p:nvSpPr>
          <p:spPr>
            <a:xfrm>
              <a:off x="1751803" y="3114405"/>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swimming in the sea.</a:t>
              </a:r>
            </a:p>
          </p:txBody>
        </p:sp>
        <p:sp>
          <p:nvSpPr>
            <p:cNvPr id="63" name="Rectangle 62"/>
            <p:cNvSpPr/>
            <p:nvPr/>
          </p:nvSpPr>
          <p:spPr>
            <a:xfrm>
              <a:off x="2759987" y="3847432"/>
              <a:ext cx="3624020"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days to complete the extreme race.</a:t>
              </a:r>
            </a:p>
          </p:txBody>
        </p:sp>
        <p:sp>
          <p:nvSpPr>
            <p:cNvPr id="64" name="Rectangle 63"/>
            <p:cNvSpPr/>
            <p:nvPr/>
          </p:nvSpPr>
          <p:spPr>
            <a:xfrm>
              <a:off x="1751803" y="4826681"/>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103 Blake Drive.</a:t>
              </a:r>
            </a:p>
          </p:txBody>
        </p:sp>
        <p:sp>
          <p:nvSpPr>
            <p:cNvPr id="65" name="Rectangle 64"/>
            <p:cNvSpPr/>
            <p:nvPr/>
          </p:nvSpPr>
          <p:spPr>
            <a:xfrm>
              <a:off x="2218454" y="5497028"/>
              <a:ext cx="4748381"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grpSp>
      <p:grpSp>
        <p:nvGrpSpPr>
          <p:cNvPr id="66" name="Group 65"/>
          <p:cNvGrpSpPr/>
          <p:nvPr/>
        </p:nvGrpSpPr>
        <p:grpSpPr>
          <a:xfrm>
            <a:off x="3347163" y="1040045"/>
            <a:ext cx="5497655" cy="525886"/>
            <a:chOff x="1823170" y="1038434"/>
            <a:chExt cx="5497655" cy="525886"/>
          </a:xfrm>
          <a:solidFill>
            <a:srgbClr val="009386"/>
          </a:solidFill>
        </p:grpSpPr>
        <p:sp>
          <p:nvSpPr>
            <p:cNvPr id="67" name="Rectangle 66"/>
            <p:cNvSpPr/>
            <p:nvPr/>
          </p:nvSpPr>
          <p:spPr>
            <a:xfrm>
              <a:off x="1823170"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Facts</a:t>
              </a:r>
            </a:p>
          </p:txBody>
        </p:sp>
        <p:sp>
          <p:nvSpPr>
            <p:cNvPr id="68" name="Rectangle 67"/>
            <p:cNvSpPr/>
            <p:nvPr/>
          </p:nvSpPr>
          <p:spPr>
            <a:xfrm>
              <a:off x="5566702"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Opinions</a:t>
              </a:r>
            </a:p>
          </p:txBody>
        </p:sp>
      </p:grpSp>
      <p:sp>
        <p:nvSpPr>
          <p:cNvPr id="69" name="Rectangle 68">
            <a:hlinkClick r:id="rId3"/>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4084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1000"/>
                                        <p:tgtEl>
                                          <p:spTgt spid="58"/>
                                        </p:tgtEl>
                                        <p:attrNameLst>
                                          <p:attrName>ppt_x</p:attrName>
                                        </p:attrNameLst>
                                      </p:cBhvr>
                                      <p:tavLst>
                                        <p:tav tm="0">
                                          <p:val>
                                            <p:strVal val="ppt_x"/>
                                          </p:val>
                                        </p:tav>
                                        <p:tav tm="100000">
                                          <p:val>
                                            <p:strVal val="ppt_x"/>
                                          </p:val>
                                        </p:tav>
                                      </p:tavLst>
                                    </p:anim>
                                    <p:anim calcmode="lin" valueType="num">
                                      <p:cBhvr additive="base">
                                        <p:cTn id="7" dur="1000"/>
                                        <p:tgtEl>
                                          <p:spTgt spid="58"/>
                                        </p:tgtEl>
                                        <p:attrNameLst>
                                          <p:attrName>ppt_y</p:attrName>
                                        </p:attrNameLst>
                                      </p:cBhvr>
                                      <p:tavLst>
                                        <p:tav tm="0">
                                          <p:val>
                                            <p:strVal val="ppt_y"/>
                                          </p:val>
                                        </p:tav>
                                        <p:tav tm="100000">
                                          <p:val>
                                            <p:strVal val="1+ppt_h/2"/>
                                          </p:val>
                                        </p:tav>
                                      </p:tavLst>
                                    </p:anim>
                                    <p:set>
                                      <p:cBhvr>
                                        <p:cTn id="8" dur="1" fill="hold">
                                          <p:stCondLst>
                                            <p:cond delay="999"/>
                                          </p:stCondLst>
                                        </p:cTn>
                                        <p:tgtEl>
                                          <p:spTgt spid="58"/>
                                        </p:tgtEl>
                                        <p:attrNameLst>
                                          <p:attrName>style.visibility</p:attrName>
                                        </p:attrNameLst>
                                      </p:cBhvr>
                                      <p:to>
                                        <p:strVal val="hidden"/>
                                      </p:to>
                                    </p:set>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1000" fill="hold"/>
                                        <p:tgtEl>
                                          <p:spTgt spid="66"/>
                                        </p:tgtEl>
                                        <p:attrNameLst>
                                          <p:attrName>ppt_x</p:attrName>
                                        </p:attrNameLst>
                                      </p:cBhvr>
                                      <p:tavLst>
                                        <p:tav tm="0">
                                          <p:val>
                                            <p:strVal val="#ppt_x"/>
                                          </p:val>
                                        </p:tav>
                                        <p:tav tm="100000">
                                          <p:val>
                                            <p:strVal val="#ppt_x"/>
                                          </p:val>
                                        </p:tav>
                                      </p:tavLst>
                                    </p:anim>
                                    <p:anim calcmode="lin" valueType="num">
                                      <p:cBhvr additive="base">
                                        <p:cTn id="13" dur="1000" fill="hold"/>
                                        <p:tgtEl>
                                          <p:spTgt spid="6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1000"/>
                                        <p:tgtEl>
                                          <p:spTgt spid="17"/>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7"/>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childTnLst>
              </p:cTn>
              <p:nextCondLst>
                <p:cond evt="onClick" delay="0">
                  <p:tgtEl>
                    <p:spTgt spid="37"/>
                  </p:tgtEl>
                </p:cond>
              </p:nextCondLst>
            </p:seq>
            <p:seq concurrent="1" nextAc="seek">
              <p:cTn id="36" restart="whenNotActive" fill="hold" evtFilter="cancelBubble" nodeType="interactiveSeq">
                <p:stCondLst>
                  <p:cond evt="onClick" delay="0">
                    <p:tgtEl>
                      <p:spTgt spid="4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1000"/>
                                        <p:tgtEl>
                                          <p:spTgt spid="5"/>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1000"/>
                                        <p:tgtEl>
                                          <p:spTgt spid="6"/>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childTnLst>
                    </p:cTn>
                  </p:par>
                </p:childTnLst>
              </p:cTn>
              <p:nextCondLst>
                <p:cond evt="onClick" delay="0">
                  <p:tgtEl>
                    <p:spTgt spid="43"/>
                  </p:tgtEl>
                </p:cond>
              </p:nextCondLst>
            </p:seq>
            <p:seq concurrent="1" nextAc="seek">
              <p:cTn id="64" restart="whenNotActive" fill="hold" evtFilter="cancelBubble" nodeType="interactiveSeq">
                <p:stCondLst>
                  <p:cond evt="onClick" delay="0">
                    <p:tgtEl>
                      <p:spTgt spid="46"/>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46"/>
                                        </p:tgtEl>
                                      </p:cBhvr>
                                    </p:animEffect>
                                    <p:set>
                                      <p:cBhvr>
                                        <p:cTn id="69" dur="1" fill="hold">
                                          <p:stCondLst>
                                            <p:cond delay="499"/>
                                          </p:stCondLst>
                                        </p:cTn>
                                        <p:tgtEl>
                                          <p:spTgt spid="46"/>
                                        </p:tgtEl>
                                        <p:attrNameLst>
                                          <p:attrName>style.visibility</p:attrName>
                                        </p:attrNameLst>
                                      </p:cBhvr>
                                      <p:to>
                                        <p:strVal val="hidden"/>
                                      </p:to>
                                    </p:se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1000"/>
                                        <p:tgtEl>
                                          <p:spTgt spid="9"/>
                                        </p:tgtEl>
                                      </p:cBhvr>
                                    </p:animEffect>
                                  </p:childTnLst>
                                </p:cTn>
                              </p:par>
                            </p:childTnLst>
                          </p:cTn>
                        </p:par>
                        <p:par>
                          <p:cTn id="74" fill="hold">
                            <p:stCondLst>
                              <p:cond delay="1500"/>
                            </p:stCondLst>
                            <p:childTnLst>
                              <p:par>
                                <p:cTn id="75" presetID="10" presetClass="entr" presetSubtype="0"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childTnLst>
              </p:cTn>
              <p:nextCondLst>
                <p:cond evt="onClick" delay="0">
                  <p:tgtEl>
                    <p:spTgt spid="46"/>
                  </p:tgtEl>
                </p:cond>
              </p:nextCondLst>
            </p:seq>
            <p:seq concurrent="1" nextAc="seek">
              <p:cTn id="78" restart="whenNotActive" fill="hold" evtFilter="cancelBubble" nodeType="interactiveSeq">
                <p:stCondLst>
                  <p:cond evt="onClick" delay="0">
                    <p:tgtEl>
                      <p:spTgt spid="49"/>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49"/>
                                        </p:tgtEl>
                                      </p:cBhvr>
                                    </p:animEffect>
                                    <p:set>
                                      <p:cBhvr>
                                        <p:cTn id="83" dur="1" fill="hold">
                                          <p:stCondLst>
                                            <p:cond delay="499"/>
                                          </p:stCondLst>
                                        </p:cTn>
                                        <p:tgtEl>
                                          <p:spTgt spid="49"/>
                                        </p:tgtEl>
                                        <p:attrNameLst>
                                          <p:attrName>style.visibility</p:attrName>
                                        </p:attrNameLst>
                                      </p:cBhvr>
                                      <p:to>
                                        <p:strVal val="hidden"/>
                                      </p:to>
                                    </p:se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1000"/>
                                        <p:tgtEl>
                                          <p:spTgt spid="10"/>
                                        </p:tgtEl>
                                      </p:cBhvr>
                                    </p:animEffect>
                                  </p:childTnLst>
                                </p:cTn>
                              </p:par>
                            </p:childTnLst>
                          </p:cTn>
                        </p:par>
                        <p:par>
                          <p:cTn id="88" fill="hold">
                            <p:stCondLst>
                              <p:cond delay="1500"/>
                            </p:stCondLst>
                            <p:childTnLst>
                              <p:par>
                                <p:cTn id="89" presetID="10" presetClass="entr" presetSubtype="0" fill="hold"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childTnLst>
              </p:cTn>
              <p:nextCondLst>
                <p:cond evt="onClick" delay="0">
                  <p:tgtEl>
                    <p:spTgt spid="49"/>
                  </p:tgtEl>
                </p:cond>
              </p:nextCondLst>
            </p:seq>
            <p:seq concurrent="1" nextAc="seek">
              <p:cTn id="92" restart="whenNotActive" fill="hold" evtFilter="cancelBubble" nodeType="interactiveSeq">
                <p:stCondLst>
                  <p:cond evt="onClick" delay="0">
                    <p:tgtEl>
                      <p:spTgt spid="5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52"/>
                                        </p:tgtEl>
                                      </p:cBhvr>
                                    </p:animEffect>
                                    <p:set>
                                      <p:cBhvr>
                                        <p:cTn id="97" dur="1" fill="hold">
                                          <p:stCondLst>
                                            <p:cond delay="499"/>
                                          </p:stCondLst>
                                        </p:cTn>
                                        <p:tgtEl>
                                          <p:spTgt spid="52"/>
                                        </p:tgtEl>
                                        <p:attrNameLst>
                                          <p:attrName>style.visibility</p:attrName>
                                        </p:attrNameLst>
                                      </p:cBhvr>
                                      <p:to>
                                        <p:strVal val="hidden"/>
                                      </p:to>
                                    </p:se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left)">
                                      <p:cBhvr>
                                        <p:cTn id="101" dur="1000"/>
                                        <p:tgtEl>
                                          <p:spTgt spid="13"/>
                                        </p:tgtEl>
                                      </p:cBhvr>
                                    </p:animEffect>
                                  </p:childTnLst>
                                </p:cTn>
                              </p:par>
                            </p:childTnLst>
                          </p:cTn>
                        </p:par>
                        <p:par>
                          <p:cTn id="102" fill="hold">
                            <p:stCondLst>
                              <p:cond delay="1500"/>
                            </p:stCondLst>
                            <p:childTnLst>
                              <p:par>
                                <p:cTn id="103" presetID="10" presetClass="entr" presetSubtype="0" fill="hold" nodeType="after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500"/>
                                        <p:tgtEl>
                                          <p:spTgt spid="55"/>
                                        </p:tgtEl>
                                      </p:cBhvr>
                                    </p:animEffect>
                                  </p:childTnLst>
                                </p:cTn>
                              </p:par>
                            </p:childTnLst>
                          </p:cTn>
                        </p:par>
                      </p:childTnLst>
                    </p:cTn>
                  </p:par>
                </p:childTnLst>
              </p:cTn>
              <p:nextCondLst>
                <p:cond evt="onClick" delay="0">
                  <p:tgtEl>
                    <p:spTgt spid="52"/>
                  </p:tgtEl>
                </p:cond>
              </p:nextCondLst>
            </p:seq>
            <p:seq concurrent="1" nextAc="seek">
              <p:cTn id="106" restart="whenNotActive" fill="hold" evtFilter="cancelBubble" nodeType="interactiveSeq">
                <p:stCondLst>
                  <p:cond evt="onClick" delay="0">
                    <p:tgtEl>
                      <p:spTgt spid="55"/>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55"/>
                                        </p:tgtEl>
                                      </p:cBhvr>
                                    </p:animEffect>
                                    <p:set>
                                      <p:cBhvr>
                                        <p:cTn id="111" dur="1" fill="hold">
                                          <p:stCondLst>
                                            <p:cond delay="499"/>
                                          </p:stCondLst>
                                        </p:cTn>
                                        <p:tgtEl>
                                          <p:spTgt spid="55"/>
                                        </p:tgtEl>
                                        <p:attrNameLst>
                                          <p:attrName>style.visibility</p:attrName>
                                        </p:attrNameLst>
                                      </p:cBhvr>
                                      <p:to>
                                        <p:strVal val="hidden"/>
                                      </p:to>
                                    </p:se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left)">
                                      <p:cBhvr>
                                        <p:cTn id="115" dur="1000"/>
                                        <p:tgtEl>
                                          <p:spTgt spid="14"/>
                                        </p:tgtEl>
                                      </p:cBhvr>
                                    </p:animEffect>
                                  </p:childTnLst>
                                </p:cTn>
                              </p:par>
                            </p:childTnLst>
                          </p:cTn>
                        </p:par>
                        <p:par>
                          <p:cTn id="116" fill="hold">
                            <p:stCondLst>
                              <p:cond delay="1500"/>
                            </p:stCondLst>
                            <p:childTnLst>
                              <p:par>
                                <p:cTn id="117" presetID="10" presetClass="entr" presetSubtype="0" fill="hold"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fade">
                                      <p:cBhvr>
                                        <p:cTn id="119" dur="500"/>
                                        <p:tgtEl>
                                          <p:spTgt spid="18"/>
                                        </p:tgtEl>
                                      </p:cBhvr>
                                    </p:animEffect>
                                  </p:childTnLst>
                                </p:cTn>
                              </p:par>
                            </p:childTnLst>
                          </p:cTn>
                        </p:par>
                      </p:childTnLst>
                    </p:cTn>
                  </p:par>
                </p:childTnLst>
              </p:cTn>
              <p:nextCondLst>
                <p:cond evt="onClick" delay="0">
                  <p:tgtEl>
                    <p:spTgt spid="55"/>
                  </p:tgtEl>
                </p:cond>
              </p:nextCondLst>
            </p:seq>
          </p:childTnLst>
        </p:cTn>
      </p:par>
    </p:tnLst>
    <p:bldLst>
      <p:bldP spid="5" grpId="0"/>
      <p:bldP spid="6" grpId="0" animBg="1"/>
      <p:bldP spid="9" grpId="0"/>
      <p:bldP spid="10" grpId="0" animBg="1"/>
      <p:bldP spid="13" grpId="0"/>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57929" y="976879"/>
            <a:ext cx="7076138" cy="3747354"/>
            <a:chOff x="1033929" y="976879"/>
            <a:chExt cx="7076138" cy="3747354"/>
          </a:xfrm>
        </p:grpSpPr>
        <p:sp>
          <p:nvSpPr>
            <p:cNvPr id="4" name="Rectangle 3"/>
            <p:cNvSpPr/>
            <p:nvPr/>
          </p:nvSpPr>
          <p:spPr>
            <a:xfrm>
              <a:off x="1033930" y="976879"/>
              <a:ext cx="7076137" cy="6489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800" b="1" dirty="0">
                  <a:solidFill>
                    <a:schemeClr val="bg1"/>
                  </a:solidFill>
                  <a:latin typeface="Twinkl" pitchFamily="2" charset="0"/>
                </a:rPr>
                <a:t>Write in the Third Person and Past Tense</a:t>
              </a:r>
            </a:p>
          </p:txBody>
        </p:sp>
        <p:cxnSp>
          <p:nvCxnSpPr>
            <p:cNvPr id="8" name="Straight Connector 7"/>
            <p:cNvCxnSpPr/>
            <p:nvPr/>
          </p:nvCxnSpPr>
          <p:spPr>
            <a:xfrm flipV="1">
              <a:off x="1033930" y="1851228"/>
              <a:ext cx="7076137" cy="10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33929" y="2086854"/>
              <a:ext cx="5438789" cy="10981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winkl" pitchFamily="2" charset="0"/>
                </a:rPr>
                <a:t>Third Person</a:t>
              </a:r>
            </a:p>
            <a:p>
              <a:r>
                <a:rPr lang="en-GB" dirty="0">
                  <a:solidFill>
                    <a:schemeClr val="tx1"/>
                  </a:solidFill>
                  <a:latin typeface="Twinkl" pitchFamily="2" charset="0"/>
                  <a:ea typeface="Open Sans" pitchFamily="34" charset="0"/>
                  <a:cs typeface="Open Sans" pitchFamily="34" charset="0"/>
                </a:rPr>
                <a:t>Write about what happened to others (e.g. he, she, they, them, it), not from your own perspective.</a:t>
              </a:r>
            </a:p>
          </p:txBody>
        </p:sp>
        <p:sp>
          <p:nvSpPr>
            <p:cNvPr id="11" name="Rectangle 10"/>
            <p:cNvSpPr/>
            <p:nvPr/>
          </p:nvSpPr>
          <p:spPr>
            <a:xfrm>
              <a:off x="1033929" y="3317874"/>
              <a:ext cx="5438789" cy="1406359"/>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winkl" pitchFamily="2" charset="0"/>
                  <a:ea typeface="Open Sans" pitchFamily="34" charset="0"/>
                  <a:cs typeface="Open Sans" pitchFamily="34" charset="0"/>
                </a:rPr>
                <a:t>Past Tense</a:t>
              </a:r>
              <a:br>
                <a:rPr lang="en-GB" dirty="0">
                  <a:solidFill>
                    <a:schemeClr val="tx1"/>
                  </a:solidFill>
                  <a:latin typeface="Twinkl" pitchFamily="2" charset="0"/>
                  <a:ea typeface="Open Sans" pitchFamily="34" charset="0"/>
                  <a:cs typeface="Open Sans" pitchFamily="34" charset="0"/>
                </a:rPr>
              </a:br>
              <a:r>
                <a:rPr lang="en-GB" dirty="0">
                  <a:solidFill>
                    <a:schemeClr val="tx1"/>
                  </a:solidFill>
                  <a:latin typeface="Twinkl" pitchFamily="2" charset="0"/>
                  <a:ea typeface="Open Sans" pitchFamily="34" charset="0"/>
                  <a:cs typeface="Open Sans" pitchFamily="34" charset="0"/>
                </a:rPr>
                <a:t>Newspaper articles are normally an example of a recount text. They are written in the past tense as the event has already taken place.</a:t>
              </a:r>
            </a:p>
          </p:txBody>
        </p:sp>
      </p:grpSp>
      <p:grpSp>
        <p:nvGrpSpPr>
          <p:cNvPr id="14" name="NEXT 3"/>
          <p:cNvGrpSpPr/>
          <p:nvPr/>
        </p:nvGrpSpPr>
        <p:grpSpPr>
          <a:xfrm>
            <a:off x="8871098" y="5626894"/>
            <a:ext cx="1214604" cy="618908"/>
            <a:chOff x="6721813" y="1400783"/>
            <a:chExt cx="1621274" cy="618908"/>
          </a:xfrm>
        </p:grpSpPr>
        <p:sp>
          <p:nvSpPr>
            <p:cNvPr id="15" name="Rounded Rectangle 14">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6" name="Rounded Rectangle 15">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86" t="113" r="58990" b="31952"/>
          <a:stretch/>
        </p:blipFill>
        <p:spPr>
          <a:xfrm>
            <a:off x="8120009" y="2086854"/>
            <a:ext cx="1514058" cy="2633010"/>
          </a:xfrm>
          <a:prstGeom prst="rect">
            <a:avLst/>
          </a:prstGeom>
        </p:spPr>
      </p:pic>
      <p:grpSp>
        <p:nvGrpSpPr>
          <p:cNvPr id="19" name="Group 18"/>
          <p:cNvGrpSpPr/>
          <p:nvPr/>
        </p:nvGrpSpPr>
        <p:grpSpPr>
          <a:xfrm>
            <a:off x="2698012" y="1040045"/>
            <a:ext cx="6881419" cy="4962170"/>
            <a:chOff x="1174011" y="1040045"/>
            <a:chExt cx="6881419" cy="4962170"/>
          </a:xfrm>
        </p:grpSpPr>
        <p:sp>
          <p:nvSpPr>
            <p:cNvPr id="20" name="Rectangle 19"/>
            <p:cNvSpPr/>
            <p:nvPr/>
          </p:nvSpPr>
          <p:spPr>
            <a:xfrm>
              <a:off x="4832103" y="1665383"/>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21" name="Rectangle 20"/>
            <p:cNvSpPr/>
            <p:nvPr/>
          </p:nvSpPr>
          <p:spPr>
            <a:xfrm>
              <a:off x="4832099" y="2723220"/>
              <a:ext cx="322332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22" name="Rectangle 21"/>
            <p:cNvSpPr/>
            <p:nvPr/>
          </p:nvSpPr>
          <p:spPr>
            <a:xfrm>
              <a:off x="4832098" y="335570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a:t>
              </a:r>
              <a:br>
                <a:rPr lang="en-GB" sz="2400" b="1" dirty="0">
                  <a:solidFill>
                    <a:schemeClr val="tx1"/>
                  </a:solidFill>
                  <a:latin typeface="Twinkl" pitchFamily="2" charset="0"/>
                </a:rPr>
              </a:br>
              <a:r>
                <a:rPr lang="en-GB" sz="2400" b="1" dirty="0">
                  <a:solidFill>
                    <a:schemeClr val="tx1"/>
                  </a:solidFill>
                  <a:latin typeface="Twinkl" pitchFamily="2" charset="0"/>
                </a:rPr>
                <a:t>swimming in the sea.</a:t>
              </a:r>
            </a:p>
          </p:txBody>
        </p:sp>
        <p:sp>
          <p:nvSpPr>
            <p:cNvPr id="23" name="Rectangle 22"/>
            <p:cNvSpPr/>
            <p:nvPr/>
          </p:nvSpPr>
          <p:spPr>
            <a:xfrm>
              <a:off x="1174012" y="2737646"/>
              <a:ext cx="3223327" cy="1141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a:t>
              </a:r>
              <a:br>
                <a:rPr lang="en-GB" sz="2000" dirty="0">
                  <a:solidFill>
                    <a:schemeClr val="bg1"/>
                  </a:solidFill>
                  <a:latin typeface="Twinkl" pitchFamily="2" charset="0"/>
                </a:rPr>
              </a:br>
              <a:r>
                <a:rPr lang="en-GB" sz="2000" dirty="0">
                  <a:solidFill>
                    <a:schemeClr val="bg1"/>
                  </a:solidFill>
                  <a:latin typeface="Twinkl" pitchFamily="2" charset="0"/>
                </a:rPr>
                <a:t>days to complete the extreme race.</a:t>
              </a:r>
            </a:p>
          </p:txBody>
        </p:sp>
        <p:sp>
          <p:nvSpPr>
            <p:cNvPr id="24" name="Rectangle 23"/>
            <p:cNvSpPr/>
            <p:nvPr/>
          </p:nvSpPr>
          <p:spPr>
            <a:xfrm>
              <a:off x="1191301" y="4163716"/>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a:t>
              </a:r>
              <a:br>
                <a:rPr lang="en-GB" sz="2400" b="1" dirty="0">
                  <a:solidFill>
                    <a:schemeClr val="tx1"/>
                  </a:solidFill>
                  <a:latin typeface="Twinkl" pitchFamily="2" charset="0"/>
                </a:rPr>
              </a:br>
              <a:r>
                <a:rPr lang="en-GB" sz="2400" b="1" dirty="0">
                  <a:solidFill>
                    <a:schemeClr val="tx1"/>
                  </a:solidFill>
                  <a:latin typeface="Twinkl" pitchFamily="2" charset="0"/>
                </a:rPr>
                <a:t>103 Blake Drive.</a:t>
              </a:r>
            </a:p>
          </p:txBody>
        </p:sp>
        <p:sp>
          <p:nvSpPr>
            <p:cNvPr id="25" name="Rectangle 24"/>
            <p:cNvSpPr/>
            <p:nvPr/>
          </p:nvSpPr>
          <p:spPr>
            <a:xfrm>
              <a:off x="1174011" y="5008864"/>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sp>
          <p:nvSpPr>
            <p:cNvPr id="26" name="Rectangle 25"/>
            <p:cNvSpPr/>
            <p:nvPr/>
          </p:nvSpPr>
          <p:spPr>
            <a:xfrm>
              <a:off x="1174012" y="1766447"/>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cxnSp>
          <p:nvCxnSpPr>
            <p:cNvPr id="27" name="Straight Connector 26"/>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823162" y="1040045"/>
              <a:ext cx="5497655" cy="525886"/>
              <a:chOff x="1823170" y="1038434"/>
              <a:chExt cx="5497655" cy="525886"/>
            </a:xfrm>
            <a:solidFill>
              <a:srgbClr val="009386"/>
            </a:solidFill>
          </p:grpSpPr>
          <p:sp>
            <p:nvSpPr>
              <p:cNvPr id="29" name="Rectangle 28"/>
              <p:cNvSpPr/>
              <p:nvPr/>
            </p:nvSpPr>
            <p:spPr>
              <a:xfrm>
                <a:off x="1823170"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Facts</a:t>
                </a:r>
              </a:p>
            </p:txBody>
          </p:sp>
          <p:sp>
            <p:nvSpPr>
              <p:cNvPr id="30" name="Rectangle 29"/>
              <p:cNvSpPr/>
              <p:nvPr/>
            </p:nvSpPr>
            <p:spPr>
              <a:xfrm>
                <a:off x="5566702"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Opinions</a:t>
                </a:r>
              </a:p>
            </p:txBody>
          </p:sp>
        </p:grpSp>
      </p:grpSp>
      <p:sp>
        <p:nvSpPr>
          <p:cNvPr id="31" name="Rectangle 30">
            <a:hlinkClick r:id="rId3"/>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7186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1000"/>
                                        <p:tgtEl>
                                          <p:spTgt spid="19"/>
                                        </p:tgtEl>
                                        <p:attrNameLst>
                                          <p:attrName>ppt_x</p:attrName>
                                        </p:attrNameLst>
                                      </p:cBhvr>
                                      <p:tavLst>
                                        <p:tav tm="0">
                                          <p:val>
                                            <p:strVal val="ppt_x"/>
                                          </p:val>
                                        </p:tav>
                                        <p:tav tm="100000">
                                          <p:val>
                                            <p:strVal val="ppt_x"/>
                                          </p:val>
                                        </p:tav>
                                      </p:tavLst>
                                    </p:anim>
                                    <p:anim calcmode="lin" valueType="num">
                                      <p:cBhvr additive="base">
                                        <p:cTn id="7" dur="1000"/>
                                        <p:tgtEl>
                                          <p:spTgt spid="19"/>
                                        </p:tgtEl>
                                        <p:attrNameLst>
                                          <p:attrName>ppt_y</p:attrName>
                                        </p:attrNameLst>
                                      </p:cBhvr>
                                      <p:tavLst>
                                        <p:tav tm="0">
                                          <p:val>
                                            <p:strVal val="ppt_y"/>
                                          </p:val>
                                        </p:tav>
                                        <p:tav tm="100000">
                                          <p:val>
                                            <p:strVal val="1+ppt_h/2"/>
                                          </p:val>
                                        </p:tav>
                                      </p:tavLst>
                                    </p:anim>
                                    <p:set>
                                      <p:cBhvr>
                                        <p:cTn id="8" dur="1" fill="hold">
                                          <p:stCondLst>
                                            <p:cond delay="999"/>
                                          </p:stCondLst>
                                        </p:cTn>
                                        <p:tgtEl>
                                          <p:spTgt spid="19"/>
                                        </p:tgtEl>
                                        <p:attrNameLst>
                                          <p:attrName>style.visibility</p:attrName>
                                        </p:attrNameLst>
                                      </p:cBhvr>
                                      <p:to>
                                        <p:strVal val="hidden"/>
                                      </p:to>
                                    </p:set>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176F805B-F551-024D-9B89-B6B6F62756D8}"/>
              </a:ext>
            </a:extLst>
          </p:cNvPr>
          <p:cNvPicPr>
            <a:picLocks noGrp="1" noChangeAspect="1" noChangeArrowheads="1"/>
          </p:cNvPicPr>
          <p:nvPr>
            <p:ph idx="1"/>
          </p:nvPr>
        </p:nvPicPr>
        <p:blipFill rotWithShape="1">
          <a:blip r:embed="rId2">
            <a:alphaModFix/>
            <a:extLst>
              <a:ext uri="{28A0092B-C50C-407E-A947-70E740481C1C}">
                <a14:useLocalDpi xmlns:a14="http://schemas.microsoft.com/office/drawing/2010/main" val="0"/>
              </a:ext>
            </a:extLst>
          </a:blip>
          <a:srcRect l="10305" r="3918"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07DD76-2E66-9D41-A086-526223238E40}"/>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000000"/>
                </a:solidFill>
              </a:rPr>
              <a:t>Let’s read:</a:t>
            </a:r>
          </a:p>
        </p:txBody>
      </p:sp>
      <p:sp>
        <p:nvSpPr>
          <p:cNvPr id="4" name="Rectangle 3">
            <a:extLst>
              <a:ext uri="{FF2B5EF4-FFF2-40B4-BE49-F238E27FC236}">
                <a16:creationId xmlns:a16="http://schemas.microsoft.com/office/drawing/2014/main" id="{891A18A0-0A33-1542-A02F-EF4FF6B7ED98}"/>
              </a:ext>
            </a:extLst>
          </p:cNvPr>
          <p:cNvSpPr/>
          <p:nvPr/>
        </p:nvSpPr>
        <p:spPr>
          <a:xfrm>
            <a:off x="804693" y="1921566"/>
            <a:ext cx="4706803" cy="4188630"/>
          </a:xfrm>
          <a:prstGeom prst="rect">
            <a:avLst/>
          </a:prstGeom>
        </p:spPr>
        <p:txBody>
          <a:bodyPr vert="horz" lIns="91440" tIns="45720" rIns="91440" bIns="45720" rtlCol="0" anchor="ctr">
            <a:normAutofit/>
          </a:bodyPr>
          <a:lstStyle/>
          <a:p>
            <a:pPr>
              <a:lnSpc>
                <a:spcPct val="90000"/>
              </a:lnSpc>
              <a:spcAft>
                <a:spcPts val="600"/>
              </a:spcAft>
            </a:pPr>
            <a:r>
              <a:rPr lang="en-US" sz="2000" dirty="0">
                <a:solidFill>
                  <a:srgbClr val="000000"/>
                </a:solidFill>
              </a:rPr>
              <a:t>The final pages and the chronology</a:t>
            </a:r>
          </a:p>
          <a:p>
            <a:pPr marL="342900" indent="-228600">
              <a:lnSpc>
                <a:spcPct val="90000"/>
              </a:lnSpc>
              <a:spcAft>
                <a:spcPts val="600"/>
              </a:spcAft>
              <a:buFont typeface="Arial" panose="020B0604020202020204" pitchFamily="34" charset="0"/>
              <a:buChar char="•"/>
            </a:pPr>
            <a:endParaRPr lang="en-US" sz="2000" dirty="0">
              <a:solidFill>
                <a:srgbClr val="000000"/>
              </a:solidFill>
            </a:endParaRPr>
          </a:p>
          <a:p>
            <a:pPr marL="342900" indent="-228600">
              <a:lnSpc>
                <a:spcPct val="90000"/>
              </a:lnSpc>
              <a:spcAft>
                <a:spcPts val="600"/>
              </a:spcAft>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2705945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417" y="684853"/>
            <a:ext cx="7487067" cy="10573573"/>
          </a:xfrm>
          <a:prstGeom prst="rect">
            <a:avLst/>
          </a:prstGeom>
        </p:spPr>
      </p:pic>
      <p:sp>
        <p:nvSpPr>
          <p:cNvPr id="4" name="Title 1"/>
          <p:cNvSpPr>
            <a:spLocks noGrp="1"/>
          </p:cNvSpPr>
          <p:nvPr>
            <p:ph type="title"/>
          </p:nvPr>
        </p:nvSpPr>
        <p:spPr>
          <a:xfrm>
            <a:off x="2524897" y="911271"/>
            <a:ext cx="1834770" cy="756857"/>
          </a:xfrm>
          <a:prstGeom prst="roundRect">
            <a:avLst>
              <a:gd name="adj" fmla="val 0"/>
            </a:avLst>
          </a:prstGeom>
          <a:solidFill>
            <a:schemeClr val="tx1"/>
          </a:solidFill>
        </p:spPr>
        <p:txBody>
          <a:bodyPr/>
          <a:lstStyle/>
          <a:p>
            <a:pPr algn="ctr"/>
            <a:r>
              <a:rPr lang="en-GB" sz="3200" dirty="0">
                <a:solidFill>
                  <a:schemeClr val="bg1"/>
                </a:solidFill>
              </a:rPr>
              <a:t>Quotes</a:t>
            </a:r>
          </a:p>
        </p:txBody>
      </p:sp>
      <p:sp>
        <p:nvSpPr>
          <p:cNvPr id="5" name="Title 1"/>
          <p:cNvSpPr txBox="1">
            <a:spLocks/>
          </p:cNvSpPr>
          <p:nvPr/>
        </p:nvSpPr>
        <p:spPr>
          <a:xfrm>
            <a:off x="2369098" y="1750319"/>
            <a:ext cx="7406805" cy="108534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Quotations tell us what has been said and who has said it. They can help to make the story credible by giving the reader the opinions of the people involved. Remember to use inverted commas!</a:t>
            </a:r>
          </a:p>
        </p:txBody>
      </p:sp>
      <p:cxnSp>
        <p:nvCxnSpPr>
          <p:cNvPr id="8" name="Straight Connector 7"/>
          <p:cNvCxnSpPr/>
          <p:nvPr/>
        </p:nvCxnSpPr>
        <p:spPr>
          <a:xfrm>
            <a:off x="6363128" y="2917859"/>
            <a:ext cx="0" cy="31438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515353" y="2917859"/>
            <a:ext cx="3127035" cy="314389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2" r="28744" b="70292"/>
          <a:stretch/>
        </p:blipFill>
        <p:spPr>
          <a:xfrm>
            <a:off x="3090973" y="3739418"/>
            <a:ext cx="2631298" cy="1149316"/>
          </a:xfrm>
          <a:prstGeom prst="rect">
            <a:avLst/>
          </a:prstGeom>
        </p:spPr>
      </p:pic>
      <p:grpSp>
        <p:nvGrpSpPr>
          <p:cNvPr id="14" name="Group 13"/>
          <p:cNvGrpSpPr/>
          <p:nvPr/>
        </p:nvGrpSpPr>
        <p:grpSpPr>
          <a:xfrm>
            <a:off x="2487628" y="3834459"/>
            <a:ext cx="3875501" cy="1299234"/>
            <a:chOff x="963627" y="3834459"/>
            <a:chExt cx="3875501" cy="1299234"/>
          </a:xfrm>
        </p:grpSpPr>
        <p:sp>
          <p:nvSpPr>
            <p:cNvPr id="12" name="Title 1"/>
            <p:cNvSpPr txBox="1">
              <a:spLocks/>
            </p:cNvSpPr>
            <p:nvPr/>
          </p:nvSpPr>
          <p:spPr>
            <a:xfrm>
              <a:off x="963627" y="3834459"/>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13" name="Title 1"/>
            <p:cNvSpPr txBox="1">
              <a:spLocks/>
            </p:cNvSpPr>
            <p:nvPr/>
          </p:nvSpPr>
          <p:spPr>
            <a:xfrm>
              <a:off x="4065019" y="4808159"/>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19" name="Rectangle 18">
            <a:hlinkClick r:id="rId4"/>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6771927" y="2917859"/>
            <a:ext cx="2612180" cy="3143894"/>
            <a:chOff x="5227295" y="2917859"/>
            <a:chExt cx="2612180" cy="3143894"/>
          </a:xfrm>
        </p:grpSpPr>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10917" b="1494"/>
            <a:stretch/>
          </p:blipFill>
          <p:spPr>
            <a:xfrm>
              <a:off x="5227295" y="2917859"/>
              <a:ext cx="2612180" cy="314389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9990" y="3476407"/>
              <a:ext cx="2468054" cy="2585346"/>
            </a:xfrm>
            <a:prstGeom prst="rect">
              <a:avLst/>
            </a:prstGeom>
          </p:spPr>
        </p:pic>
      </p:grpSp>
      <p:grpSp>
        <p:nvGrpSpPr>
          <p:cNvPr id="15" name="NEXT 3"/>
          <p:cNvGrpSpPr/>
          <p:nvPr/>
        </p:nvGrpSpPr>
        <p:grpSpPr>
          <a:xfrm>
            <a:off x="8871098" y="5626894"/>
            <a:ext cx="1214604" cy="618908"/>
            <a:chOff x="6721813" y="1400783"/>
            <a:chExt cx="1621274" cy="618908"/>
          </a:xfrm>
        </p:grpSpPr>
        <p:sp>
          <p:nvSpPr>
            <p:cNvPr id="16" name="Rounded Rectangle 1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30391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2250"/>
                            </p:stCondLst>
                            <p:childTnLst>
                              <p:par>
                                <p:cTn id="13" presetID="22" presetClass="entr" presetSubtype="8" fill="hold"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childTnLst>
                          </p:cTn>
                        </p:par>
                        <p:par>
                          <p:cTn id="16" fill="hold">
                            <p:stCondLst>
                              <p:cond delay="375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3750"/>
                            </p:stCondLst>
                            <p:childTnLst>
                              <p:par>
                                <p:cTn id="20" presetID="26" presetClass="emph" presetSubtype="0" fill="hold" nodeType="afterEffect">
                                  <p:stCondLst>
                                    <p:cond delay="50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childTnLst>
                          </p:cTn>
                        </p:par>
                        <p:par>
                          <p:cTn id="23" fill="hold">
                            <p:stCondLst>
                              <p:cond delay="475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750"/>
                                        <p:tgtEl>
                                          <p:spTgt spid="8"/>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467" y="751528"/>
            <a:ext cx="7487067" cy="10573573"/>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43" r="11250" b="57994"/>
          <a:stretch/>
        </p:blipFill>
        <p:spPr>
          <a:xfrm rot="10800000">
            <a:off x="6329039" y="1027416"/>
            <a:ext cx="3277456" cy="1623315"/>
          </a:xfrm>
          <a:prstGeom prst="rect">
            <a:avLst/>
          </a:prstGeom>
        </p:spPr>
      </p:pic>
      <p:sp>
        <p:nvSpPr>
          <p:cNvPr id="9" name="TextBox 8"/>
          <p:cNvSpPr txBox="1"/>
          <p:nvPr/>
        </p:nvSpPr>
        <p:spPr>
          <a:xfrm>
            <a:off x="6329039" y="1027415"/>
            <a:ext cx="3277456" cy="1477328"/>
          </a:xfrm>
          <a:prstGeom prst="rect">
            <a:avLst/>
          </a:prstGeom>
          <a:noFill/>
        </p:spPr>
        <p:txBody>
          <a:bodyPr wrap="square" rtlCol="0">
            <a:spAutoFit/>
          </a:bodyPr>
          <a:lstStyle/>
          <a:p>
            <a:r>
              <a:rPr lang="en-GB" dirty="0"/>
              <a:t>During these checks, Peake was asked how it felt to be home, “The smells of Earth are so strong and it’s wonderful to be back in the fresh air.”</a:t>
            </a:r>
          </a:p>
        </p:txBody>
      </p:sp>
      <p:sp>
        <p:nvSpPr>
          <p:cNvPr id="34" name="Rectangle 33"/>
          <p:cNvSpPr/>
          <p:nvPr/>
        </p:nvSpPr>
        <p:spPr>
          <a:xfrm>
            <a:off x="6327722" y="1024219"/>
            <a:ext cx="3277456" cy="243241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585505" y="4450859"/>
            <a:ext cx="3277456" cy="161089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584847" y="4403949"/>
            <a:ext cx="3277456" cy="164286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2585506" y="2650732"/>
            <a:ext cx="3277456" cy="1654141"/>
          </a:xfrm>
          <a:prstGeom prst="rect">
            <a:avLst/>
          </a:prstGeom>
        </p:spPr>
      </p:pic>
      <p:cxnSp>
        <p:nvCxnSpPr>
          <p:cNvPr id="4" name="Straight Connector 3"/>
          <p:cNvCxnSpPr/>
          <p:nvPr/>
        </p:nvCxnSpPr>
        <p:spPr>
          <a:xfrm>
            <a:off x="6096000" y="1027417"/>
            <a:ext cx="0" cy="50343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85505" y="1027416"/>
            <a:ext cx="3277456" cy="1477328"/>
          </a:xfrm>
          <a:prstGeom prst="rect">
            <a:avLst/>
          </a:prstGeom>
          <a:noFill/>
        </p:spPr>
        <p:txBody>
          <a:bodyPr wrap="square" rtlCol="0">
            <a:spAutoFit/>
          </a:bodyPr>
          <a:lstStyle/>
          <a:p>
            <a:r>
              <a:rPr lang="en-GB" dirty="0">
                <a:latin typeface="Twinkl" pitchFamily="2" charset="0"/>
              </a:rPr>
              <a:t>“We were all jumping around and dancing in the living room. We never believed it could happen again,” Alisha commented.</a:t>
            </a:r>
          </a:p>
        </p:txBody>
      </p:sp>
      <p:sp>
        <p:nvSpPr>
          <p:cNvPr id="8" name="TextBox 7"/>
          <p:cNvSpPr txBox="1"/>
          <p:nvPr/>
        </p:nvSpPr>
        <p:spPr>
          <a:xfrm>
            <a:off x="2584847" y="4259254"/>
            <a:ext cx="3277456" cy="1477328"/>
          </a:xfrm>
          <a:prstGeom prst="rect">
            <a:avLst/>
          </a:prstGeom>
          <a:noFill/>
        </p:spPr>
        <p:txBody>
          <a:bodyPr wrap="square" rtlCol="0">
            <a:spAutoFit/>
          </a:bodyPr>
          <a:lstStyle/>
          <a:p>
            <a:r>
              <a:rPr lang="en-GB" dirty="0"/>
              <a:t>“Sally asked me to stop working because I was about to hit whatever she’d seen. I hadn’t even spotted them,” commented builder Karl Webb. </a:t>
            </a:r>
          </a:p>
        </p:txBody>
      </p:sp>
      <p:sp>
        <p:nvSpPr>
          <p:cNvPr id="14" name="Rectangle 13"/>
          <p:cNvSpPr/>
          <p:nvPr/>
        </p:nvSpPr>
        <p:spPr>
          <a:xfrm>
            <a:off x="6329039" y="2826717"/>
            <a:ext cx="3277456" cy="323503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2585505" y="1027416"/>
            <a:ext cx="3277456" cy="1654141"/>
          </a:xfrm>
          <a:prstGeom prst="rect">
            <a:avLst/>
          </a:prstGeom>
        </p:spPr>
      </p:pic>
      <p:sp>
        <p:nvSpPr>
          <p:cNvPr id="20" name="Rectangle 19"/>
          <p:cNvSpPr/>
          <p:nvPr/>
        </p:nvSpPr>
        <p:spPr>
          <a:xfrm>
            <a:off x="2585505" y="2827543"/>
            <a:ext cx="3277456" cy="138673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NEXT 1"/>
          <p:cNvGrpSpPr/>
          <p:nvPr/>
        </p:nvGrpSpPr>
        <p:grpSpPr>
          <a:xfrm>
            <a:off x="4648357" y="2268284"/>
            <a:ext cx="1214604" cy="618908"/>
            <a:chOff x="6721813" y="1400783"/>
            <a:chExt cx="1621274" cy="618908"/>
          </a:xfrm>
        </p:grpSpPr>
        <p:sp>
          <p:nvSpPr>
            <p:cNvPr id="16" name="Rounded Rectangle 1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NEXT 2"/>
          <p:cNvGrpSpPr/>
          <p:nvPr/>
        </p:nvGrpSpPr>
        <p:grpSpPr>
          <a:xfrm>
            <a:off x="4648357" y="5714868"/>
            <a:ext cx="1214604" cy="618908"/>
            <a:chOff x="6721813" y="1400783"/>
            <a:chExt cx="1621274" cy="618908"/>
          </a:xfrm>
        </p:grpSpPr>
        <p:sp>
          <p:nvSpPr>
            <p:cNvPr id="22" name="Rounded Rectangle 2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3" name="Rounded Rectangle 2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TextBox 9"/>
          <p:cNvSpPr txBox="1"/>
          <p:nvPr/>
        </p:nvSpPr>
        <p:spPr>
          <a:xfrm>
            <a:off x="6329039" y="3531892"/>
            <a:ext cx="3277456" cy="1754326"/>
          </a:xfrm>
          <a:prstGeom prst="rect">
            <a:avLst/>
          </a:prstGeom>
          <a:noFill/>
        </p:spPr>
        <p:txBody>
          <a:bodyPr wrap="square" rtlCol="0">
            <a:spAutoFit/>
          </a:bodyPr>
          <a:lstStyle/>
          <a:p>
            <a:r>
              <a:rPr lang="en-GB" dirty="0"/>
              <a:t>“It’s a brilliant feeling. It’s been a long road. I’m happy, but I’m relieved. It’s great to be in the history books as one of the greatest. I’m proud of myself,” he told reporters. </a:t>
            </a:r>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2584847" y="4404416"/>
            <a:ext cx="3277456" cy="1654141"/>
          </a:xfrm>
          <a:prstGeom prst="rect">
            <a:avLst/>
          </a:prstGeom>
        </p:spPr>
      </p:pic>
      <p:grpSp>
        <p:nvGrpSpPr>
          <p:cNvPr id="30" name="NEXT 3"/>
          <p:cNvGrpSpPr/>
          <p:nvPr/>
        </p:nvGrpSpPr>
        <p:grpSpPr>
          <a:xfrm>
            <a:off x="8391891" y="2532762"/>
            <a:ext cx="1214604" cy="618908"/>
            <a:chOff x="6721813" y="1400783"/>
            <a:chExt cx="1621274" cy="618908"/>
          </a:xfrm>
        </p:grpSpPr>
        <p:sp>
          <p:nvSpPr>
            <p:cNvPr id="31" name="Rounded Rectangle 3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2" name="Rounded Rectangle 3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 name="NEXT 3"/>
          <p:cNvGrpSpPr/>
          <p:nvPr/>
        </p:nvGrpSpPr>
        <p:grpSpPr>
          <a:xfrm>
            <a:off x="8871098" y="5626894"/>
            <a:ext cx="1214604" cy="618908"/>
            <a:chOff x="6721813" y="1400783"/>
            <a:chExt cx="1621274" cy="618908"/>
          </a:xfrm>
        </p:grpSpPr>
        <p:sp>
          <p:nvSpPr>
            <p:cNvPr id="36" name="Rounded Rectangle 3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7" name="Rounded Rectangle 3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Rectangle 32">
            <a:hlinkClick r:id="rId4"/>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1701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50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par>
                          <p:cTn id="18" fill="hold">
                            <p:stCondLst>
                              <p:cond delay="1000"/>
                            </p:stCondLst>
                            <p:childTnLst>
                              <p:par>
                                <p:cTn id="19" presetID="10" presetClass="exit" presetSubtype="0" fill="hold" grpId="1" nodeType="after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750"/>
                                        <p:tgtEl>
                                          <p:spTgt spid="11"/>
                                        </p:tgtEl>
                                      </p:cBhvr>
                                    </p:animEffect>
                                    <p:set>
                                      <p:cBhvr>
                                        <p:cTn id="24" dur="1" fill="hold">
                                          <p:stCondLst>
                                            <p:cond delay="749"/>
                                          </p:stCondLst>
                                        </p:cTn>
                                        <p:tgtEl>
                                          <p:spTgt spid="11"/>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750"/>
                                        <p:tgtEl>
                                          <p:spTgt spid="20"/>
                                        </p:tgtEl>
                                      </p:cBhvr>
                                    </p:animEffect>
                                  </p:childTnLst>
                                </p:cTn>
                              </p:par>
                              <p:par>
                                <p:cTn id="31" presetID="10" presetClass="exit" presetSubtype="0" fill="hold" grpId="0" nodeType="withEffect">
                                  <p:stCondLst>
                                    <p:cond delay="0"/>
                                  </p:stCondLst>
                                  <p:childTnLst>
                                    <p:animEffect transition="out" filter="fade">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par>
                          <p:cTn id="37" fill="hold">
                            <p:stCondLst>
                              <p:cond delay="1750"/>
                            </p:stCondLst>
                            <p:childTnLst>
                              <p:par>
                                <p:cTn id="38" presetID="10" presetClass="exit" presetSubtype="0" fill="hold" grpId="0" nodeType="afterEffect">
                                  <p:stCondLst>
                                    <p:cond delay="0"/>
                                  </p:stCondLst>
                                  <p:childTnLst>
                                    <p:animEffect transition="out" filter="fade">
                                      <p:cBhvr>
                                        <p:cTn id="39" dur="10"/>
                                        <p:tgtEl>
                                          <p:spTgt spid="13"/>
                                        </p:tgtEl>
                                      </p:cBhvr>
                                    </p:animEffect>
                                    <p:set>
                                      <p:cBhvr>
                                        <p:cTn id="40" dur="1" fill="hold">
                                          <p:stCondLst>
                                            <p:cond delay="9"/>
                                          </p:stCondLst>
                                        </p:cTn>
                                        <p:tgtEl>
                                          <p:spTgt spid="13"/>
                                        </p:tgtEl>
                                        <p:attrNameLst>
                                          <p:attrName>style.visibility</p:attrName>
                                        </p:attrNameLst>
                                      </p:cBhvr>
                                      <p:to>
                                        <p:strVal val="hidden"/>
                                      </p:to>
                                    </p:set>
                                  </p:childTnLst>
                                </p:cTn>
                              </p:par>
                            </p:childTnLst>
                          </p:cTn>
                        </p:par>
                        <p:par>
                          <p:cTn id="41" fill="hold">
                            <p:stCondLst>
                              <p:cond delay="1760"/>
                            </p:stCondLst>
                            <p:childTnLst>
                              <p:par>
                                <p:cTn id="42" presetID="10" presetClass="entr" presetSubtype="0" fill="hold" nodeType="afterEffect">
                                  <p:stCondLst>
                                    <p:cond delay="5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afterEffect">
                                  <p:stCondLst>
                                    <p:cond delay="50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10" presetClass="exit" presetSubtype="0" fill="hold" nodeType="withEffect">
                                  <p:stCondLst>
                                    <p:cond delay="500"/>
                                  </p:stCondLst>
                                  <p:childTnLst>
                                    <p:animEffect transition="out" filter="fade">
                                      <p:cBhvr>
                                        <p:cTn id="52" dur="750"/>
                                        <p:tgtEl>
                                          <p:spTgt spid="12"/>
                                        </p:tgtEl>
                                      </p:cBhvr>
                                    </p:animEffect>
                                    <p:set>
                                      <p:cBhvr>
                                        <p:cTn id="53" dur="1" fill="hold">
                                          <p:stCondLst>
                                            <p:cond delay="749"/>
                                          </p:stCondLst>
                                        </p:cTn>
                                        <p:tgtEl>
                                          <p:spTgt spid="12"/>
                                        </p:tgtEl>
                                        <p:attrNameLst>
                                          <p:attrName>style.visibility</p:attrName>
                                        </p:attrNameLst>
                                      </p:cBhvr>
                                      <p:to>
                                        <p:strVal val="hidden"/>
                                      </p:to>
                                    </p:set>
                                  </p:childTnLst>
                                </p:cTn>
                              </p:par>
                              <p:par>
                                <p:cTn id="54" presetID="10" presetClass="exit" presetSubtype="0" fill="hold" grpId="1" nodeType="withEffect">
                                  <p:stCondLst>
                                    <p:cond delay="50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22" presetClass="entr" presetSubtype="8" fill="hold"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750"/>
                                        <p:tgtEl>
                                          <p:spTgt spid="9"/>
                                        </p:tgtEl>
                                      </p:cBhvr>
                                    </p:animEffect>
                                  </p:childTnLst>
                                </p:cTn>
                              </p:par>
                            </p:childTnLst>
                          </p:cTn>
                        </p:par>
                        <p:par>
                          <p:cTn id="63" fill="hold">
                            <p:stCondLst>
                              <p:cond delay="1250"/>
                            </p:stCondLst>
                            <p:childTnLst>
                              <p:par>
                                <p:cTn id="64" presetID="10"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30"/>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afterEffect">
                                  <p:stCondLst>
                                    <p:cond delay="50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10" presetClass="exit" presetSubtype="0" fill="hold" grpId="1" nodeType="withEffect">
                                  <p:stCondLst>
                                    <p:cond delay="50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22" presetClass="entr" presetSubtype="8" fill="hold" grpId="0" nodeType="withEffect">
                                  <p:stCondLst>
                                    <p:cond delay="50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750"/>
                                        <p:tgtEl>
                                          <p:spTgt spid="10"/>
                                        </p:tgtEl>
                                      </p:cBhvr>
                                    </p:animEffect>
                                  </p:childTnLst>
                                </p:cTn>
                              </p:par>
                              <p:par>
                                <p:cTn id="79" presetID="10" presetClass="exit" presetSubtype="0" fill="hold" grpId="0" nodeType="withEffect">
                                  <p:stCondLst>
                                    <p:cond delay="50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22" presetClass="entr" presetSubtype="8" fill="hold" grpId="0" nodeType="withEffect">
                                  <p:stCondLst>
                                    <p:cond delay="50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750"/>
                                        <p:tgtEl>
                                          <p:spTgt spid="34"/>
                                        </p:tgtEl>
                                      </p:cBhvr>
                                    </p:animEffect>
                                  </p:childTnLst>
                                </p:cTn>
                              </p:par>
                            </p:childTnLst>
                          </p:cTn>
                        </p:par>
                        <p:par>
                          <p:cTn id="85" fill="hold">
                            <p:stCondLst>
                              <p:cond delay="1250"/>
                            </p:stCondLst>
                            <p:childTnLst>
                              <p:par>
                                <p:cTn id="86" presetID="10" presetClass="entr" presetSubtype="0"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childTnLst>
              </p:cTn>
              <p:nextCondLst>
                <p:cond evt="onClick" delay="0">
                  <p:tgtEl>
                    <p:spTgt spid="30"/>
                  </p:tgtEl>
                </p:cond>
              </p:nextCondLst>
            </p:seq>
          </p:childTnLst>
        </p:cTn>
      </p:par>
    </p:tnLst>
    <p:bldLst>
      <p:bldP spid="9" grpId="0"/>
      <p:bldP spid="9" grpId="1"/>
      <p:bldP spid="34" grpId="0" animBg="1"/>
      <p:bldP spid="13" grpId="0" animBg="1"/>
      <p:bldP spid="27" grpId="0" animBg="1"/>
      <p:bldP spid="6" grpId="0"/>
      <p:bldP spid="6" grpId="1"/>
      <p:bldP spid="8" grpId="0"/>
      <p:bldP spid="8" grpId="1"/>
      <p:bldP spid="14" grpId="0" animBg="1"/>
      <p:bldP spid="20"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467" y="751528"/>
            <a:ext cx="7487067" cy="10573573"/>
          </a:xfrm>
          <a:prstGeom prst="rect">
            <a:avLst/>
          </a:prstGeom>
        </p:spPr>
      </p:pic>
      <p:sp>
        <p:nvSpPr>
          <p:cNvPr id="4" name="Rectangle 3"/>
          <p:cNvSpPr/>
          <p:nvPr/>
        </p:nvSpPr>
        <p:spPr>
          <a:xfrm>
            <a:off x="2557931" y="956467"/>
            <a:ext cx="5675095"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4000" b="1" dirty="0">
                <a:solidFill>
                  <a:schemeClr val="bg1"/>
                </a:solidFill>
                <a:latin typeface="Twinkl" pitchFamily="2" charset="0"/>
              </a:rPr>
              <a:t>Concluding Paragraph</a:t>
            </a:r>
          </a:p>
        </p:txBody>
      </p:sp>
      <p:cxnSp>
        <p:nvCxnSpPr>
          <p:cNvPr id="5" name="Straight Connector 4"/>
          <p:cNvCxnSpPr/>
          <p:nvPr/>
        </p:nvCxnSpPr>
        <p:spPr>
          <a:xfrm>
            <a:off x="6096000" y="1982913"/>
            <a:ext cx="0" cy="40788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 t="-1" r="15573" b="-1"/>
          <a:stretch/>
        </p:blipFill>
        <p:spPr>
          <a:xfrm>
            <a:off x="2585506" y="1995069"/>
            <a:ext cx="3277456" cy="4066685"/>
          </a:xfrm>
          <a:prstGeom prst="rect">
            <a:avLst/>
          </a:prstGeom>
        </p:spPr>
      </p:pic>
      <p:sp>
        <p:nvSpPr>
          <p:cNvPr id="8" name="Rectangle 7"/>
          <p:cNvSpPr/>
          <p:nvPr/>
        </p:nvSpPr>
        <p:spPr>
          <a:xfrm>
            <a:off x="6329039" y="1982911"/>
            <a:ext cx="3277456" cy="260814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329039" y="4492697"/>
            <a:ext cx="3277456" cy="1202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concluding paragraph is often used to tell the reader what might happen next. </a:t>
            </a:r>
          </a:p>
        </p:txBody>
      </p:sp>
      <p:grpSp>
        <p:nvGrpSpPr>
          <p:cNvPr id="15" name="NEXT 3"/>
          <p:cNvGrpSpPr/>
          <p:nvPr/>
        </p:nvGrpSpPr>
        <p:grpSpPr>
          <a:xfrm>
            <a:off x="8871098" y="5626894"/>
            <a:ext cx="1214604" cy="618908"/>
            <a:chOff x="6721813" y="1400783"/>
            <a:chExt cx="1621274" cy="618908"/>
          </a:xfrm>
        </p:grpSpPr>
        <p:sp>
          <p:nvSpPr>
            <p:cNvPr id="16" name="Rounded Rectangle 1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Rectangle 10">
            <a:hlinkClick r:id="rId4"/>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571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03"/>
          <a:stretch/>
        </p:blipFill>
        <p:spPr>
          <a:xfrm>
            <a:off x="6291670" y="2662258"/>
            <a:ext cx="3220523" cy="3746227"/>
          </a:xfrm>
          <a:prstGeom prst="rect">
            <a:avLst/>
          </a:prstGeom>
        </p:spPr>
      </p:pic>
      <p:sp>
        <p:nvSpPr>
          <p:cNvPr id="8" name="Title 1"/>
          <p:cNvSpPr txBox="1">
            <a:spLocks/>
          </p:cNvSpPr>
          <p:nvPr/>
        </p:nvSpPr>
        <p:spPr>
          <a:xfrm>
            <a:off x="6181248" y="612983"/>
            <a:ext cx="3471708"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features do you need to remember to include in your newspaper report?</a:t>
            </a:r>
          </a:p>
        </p:txBody>
      </p:sp>
      <p:sp>
        <p:nvSpPr>
          <p:cNvPr id="11" name="Title 1"/>
          <p:cNvSpPr txBox="1">
            <a:spLocks/>
          </p:cNvSpPr>
          <p:nvPr/>
        </p:nvSpPr>
        <p:spPr>
          <a:xfrm>
            <a:off x="6181248" y="1748448"/>
            <a:ext cx="4033394" cy="756548"/>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Take a look at this example, </a:t>
            </a:r>
            <a:br>
              <a:rPr lang="en-GB" sz="1800" b="0" dirty="0"/>
            </a:br>
            <a:r>
              <a:rPr lang="en-GB" sz="1800" b="0" dirty="0"/>
              <a:t>how many features can you find?</a:t>
            </a:r>
          </a:p>
        </p:txBody>
      </p:sp>
      <p:grpSp>
        <p:nvGrpSpPr>
          <p:cNvPr id="12" name="NEXT 3"/>
          <p:cNvGrpSpPr/>
          <p:nvPr/>
        </p:nvGrpSpPr>
        <p:grpSpPr>
          <a:xfrm>
            <a:off x="8871098" y="5626894"/>
            <a:ext cx="1214604" cy="618908"/>
            <a:chOff x="6721813" y="1400783"/>
            <a:chExt cx="1621274" cy="618908"/>
          </a:xfrm>
        </p:grpSpPr>
        <p:sp>
          <p:nvSpPr>
            <p:cNvPr id="13" name="Rounded Rectangle 1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4" name="Rounded Rectangle 1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oup 2"/>
          <p:cNvGrpSpPr/>
          <p:nvPr/>
        </p:nvGrpSpPr>
        <p:grpSpPr>
          <a:xfrm>
            <a:off x="2179210" y="612983"/>
            <a:ext cx="4009724" cy="5662713"/>
            <a:chOff x="655210" y="612982"/>
            <a:chExt cx="4009724" cy="566271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0" y="612982"/>
              <a:ext cx="4009724" cy="5662713"/>
            </a:xfrm>
            <a:prstGeom prst="rect">
              <a:avLst/>
            </a:prstGeom>
          </p:spPr>
        </p:pic>
        <p:pic>
          <p:nvPicPr>
            <p:cNvPr id="6" name="Picture 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75"/>
            <a:stretch/>
          </p:blipFill>
          <p:spPr>
            <a:xfrm>
              <a:off x="782063" y="1003548"/>
              <a:ext cx="3756017" cy="4955288"/>
            </a:xfrm>
            <a:prstGeom prst="rect">
              <a:avLst/>
            </a:prstGeom>
          </p:spPr>
        </p:pic>
        <p:sp>
          <p:nvSpPr>
            <p:cNvPr id="2" name="TextBox 1"/>
            <p:cNvSpPr txBox="1"/>
            <p:nvPr/>
          </p:nvSpPr>
          <p:spPr>
            <a:xfrm>
              <a:off x="1854256" y="682879"/>
              <a:ext cx="1611630"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gr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82310" t="68516" b="19237"/>
          <a:stretch/>
        </p:blipFill>
        <p:spPr>
          <a:xfrm>
            <a:off x="8959421" y="5286034"/>
            <a:ext cx="552772" cy="451953"/>
          </a:xfrm>
          <a:prstGeom prst="rect">
            <a:avLst/>
          </a:prstGeom>
        </p:spPr>
      </p:pic>
      <p:sp>
        <p:nvSpPr>
          <p:cNvPr id="15" name="Rectangle 14">
            <a:hlinkClick r:id="rId6"/>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42622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2000"/>
                            </p:stCondLst>
                            <p:childTnLst>
                              <p:par>
                                <p:cTn id="14" presetID="22" presetClass="entr" presetSubtype="8"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3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179210" y="612982"/>
            <a:ext cx="8035432" cy="5795502"/>
            <a:chOff x="655210" y="612982"/>
            <a:chExt cx="8035432" cy="5795502"/>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503"/>
            <a:stretch/>
          </p:blipFill>
          <p:spPr>
            <a:xfrm>
              <a:off x="4767669" y="2662257"/>
              <a:ext cx="3220523" cy="3746227"/>
            </a:xfrm>
            <a:prstGeom prst="rect">
              <a:avLst/>
            </a:prstGeom>
          </p:spPr>
        </p:pic>
        <p:sp>
          <p:nvSpPr>
            <p:cNvPr id="4" name="Title 1"/>
            <p:cNvSpPr txBox="1">
              <a:spLocks/>
            </p:cNvSpPr>
            <p:nvPr/>
          </p:nvSpPr>
          <p:spPr>
            <a:xfrm>
              <a:off x="4657248" y="612983"/>
              <a:ext cx="3471708"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features do you need to remember to include in your newspaper report?</a:t>
              </a:r>
            </a:p>
          </p:txBody>
        </p:sp>
        <p:sp>
          <p:nvSpPr>
            <p:cNvPr id="5" name="Title 1"/>
            <p:cNvSpPr txBox="1">
              <a:spLocks/>
            </p:cNvSpPr>
            <p:nvPr/>
          </p:nvSpPr>
          <p:spPr>
            <a:xfrm>
              <a:off x="4657248" y="1748448"/>
              <a:ext cx="4033394" cy="756548"/>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Take a look at this example, </a:t>
              </a:r>
              <a:br>
                <a:rPr lang="en-GB" sz="1800" b="0" dirty="0"/>
              </a:br>
              <a:r>
                <a:rPr lang="en-GB" sz="1800" b="0" dirty="0"/>
                <a:t>how many features can you find?</a:t>
              </a:r>
            </a:p>
          </p:txBody>
        </p:sp>
        <p:grpSp>
          <p:nvGrpSpPr>
            <p:cNvPr id="9" name="Group 8"/>
            <p:cNvGrpSpPr/>
            <p:nvPr/>
          </p:nvGrpSpPr>
          <p:grpSpPr>
            <a:xfrm>
              <a:off x="655210" y="612982"/>
              <a:ext cx="4009724" cy="5662713"/>
              <a:chOff x="655210" y="612982"/>
              <a:chExt cx="4009724" cy="5662713"/>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0" y="612982"/>
                <a:ext cx="4009724" cy="5662713"/>
              </a:xfrm>
              <a:prstGeom prst="rect">
                <a:avLst/>
              </a:prstGeom>
            </p:spPr>
          </p:pic>
          <p:pic>
            <p:nvPicPr>
              <p:cNvPr id="11" name="Picture 1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75"/>
              <a:stretch/>
            </p:blipFill>
            <p:spPr>
              <a:xfrm>
                <a:off x="782063" y="1003548"/>
                <a:ext cx="3756017" cy="4955288"/>
              </a:xfrm>
              <a:prstGeom prst="rect">
                <a:avLst/>
              </a:prstGeom>
            </p:spPr>
          </p:pic>
          <p:sp>
            <p:nvSpPr>
              <p:cNvPr id="12" name="TextBox 11"/>
              <p:cNvSpPr txBox="1"/>
              <p:nvPr/>
            </p:nvSpPr>
            <p:spPr>
              <a:xfrm>
                <a:off x="1854256" y="682879"/>
                <a:ext cx="1611630"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gr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82310" t="68516" b="19237"/>
            <a:stretch/>
          </p:blipFill>
          <p:spPr>
            <a:xfrm>
              <a:off x="7435421" y="5286033"/>
              <a:ext cx="552772" cy="451953"/>
            </a:xfrm>
            <a:prstGeom prst="rect">
              <a:avLst/>
            </a:prstGeom>
          </p:spPr>
        </p:pic>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922" y="1101511"/>
            <a:ext cx="3296156" cy="4654978"/>
          </a:xfrm>
          <a:prstGeom prst="rect">
            <a:avLst/>
          </a:prstGeom>
        </p:spPr>
      </p:pic>
      <p:pic>
        <p:nvPicPr>
          <p:cNvPr id="16" name="Picture 1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 b="86560"/>
          <a:stretch/>
        </p:blipFill>
        <p:spPr>
          <a:xfrm>
            <a:off x="4552201" y="1476862"/>
            <a:ext cx="3087599" cy="549536"/>
          </a:xfrm>
          <a:prstGeom prst="rect">
            <a:avLst/>
          </a:prstGeom>
        </p:spPr>
      </p:pic>
      <p:sp>
        <p:nvSpPr>
          <p:cNvPr id="18" name="Title 1"/>
          <p:cNvSpPr txBox="1">
            <a:spLocks/>
          </p:cNvSpPr>
          <p:nvPr/>
        </p:nvSpPr>
        <p:spPr>
          <a:xfrm>
            <a:off x="2217339" y="1412000"/>
            <a:ext cx="1844231" cy="614399"/>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An interesting headline.</a:t>
            </a:r>
          </a:p>
        </p:txBody>
      </p:sp>
      <p:cxnSp>
        <p:nvCxnSpPr>
          <p:cNvPr id="19" name="Straight Arrow Connector 18"/>
          <p:cNvCxnSpPr>
            <a:stCxn id="18" idx="3"/>
          </p:cNvCxnSpPr>
          <p:nvPr/>
        </p:nvCxnSpPr>
        <p:spPr>
          <a:xfrm flipV="1">
            <a:off x="4061570" y="1719199"/>
            <a:ext cx="554423" cy="1"/>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nvGrpSpPr>
          <p:cNvPr id="20" name="NEXT 1"/>
          <p:cNvGrpSpPr/>
          <p:nvPr/>
        </p:nvGrpSpPr>
        <p:grpSpPr>
          <a:xfrm>
            <a:off x="2532151" y="1968504"/>
            <a:ext cx="1214604" cy="618908"/>
            <a:chOff x="6721813" y="1400783"/>
            <a:chExt cx="1621274" cy="618908"/>
          </a:xfrm>
        </p:grpSpPr>
        <p:sp>
          <p:nvSpPr>
            <p:cNvPr id="21" name="Rounded Rectangle 2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3" name="Straight Arrow Connector 22"/>
          <p:cNvCxnSpPr/>
          <p:nvPr/>
        </p:nvCxnSpPr>
        <p:spPr>
          <a:xfrm flipV="1">
            <a:off x="4061570" y="2248163"/>
            <a:ext cx="490631" cy="771937"/>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2165421" y="2517318"/>
            <a:ext cx="1948064" cy="1076622"/>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An introductory paragraph</a:t>
            </a:r>
          </a:p>
          <a:p>
            <a:r>
              <a:rPr lang="en-GB" sz="1600" b="0" dirty="0"/>
              <a:t>that includes the five </a:t>
            </a:r>
            <a:r>
              <a:rPr lang="en-GB" sz="1600" b="0" dirty="0" err="1"/>
              <a:t>Ws</a:t>
            </a:r>
            <a:r>
              <a:rPr lang="en-GB" sz="1600" b="0" dirty="0"/>
              <a:t>.</a:t>
            </a:r>
          </a:p>
        </p:txBody>
      </p:sp>
      <p:grpSp>
        <p:nvGrpSpPr>
          <p:cNvPr id="25" name="NEXT 1"/>
          <p:cNvGrpSpPr/>
          <p:nvPr/>
        </p:nvGrpSpPr>
        <p:grpSpPr>
          <a:xfrm>
            <a:off x="2532151" y="3526319"/>
            <a:ext cx="1214604" cy="618908"/>
            <a:chOff x="6721813" y="1400783"/>
            <a:chExt cx="1621274" cy="618908"/>
          </a:xfrm>
        </p:grpSpPr>
        <p:sp>
          <p:nvSpPr>
            <p:cNvPr id="26" name="Rounded Rectangle 2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7" name="Rounded Rectangle 2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1" name="Picture 3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90" t="22993" r="51098" b="47387"/>
          <a:stretch/>
        </p:blipFill>
        <p:spPr>
          <a:xfrm>
            <a:off x="4466047" y="2416964"/>
            <a:ext cx="1596034" cy="1211096"/>
          </a:xfrm>
          <a:prstGeom prst="rect">
            <a:avLst/>
          </a:prstGeom>
        </p:spPr>
      </p:pic>
      <p:pic>
        <p:nvPicPr>
          <p:cNvPr id="32" name="Picture 3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1" t="42291" b="46744"/>
          <a:stretch/>
        </p:blipFill>
        <p:spPr>
          <a:xfrm>
            <a:off x="6062081" y="3206050"/>
            <a:ext cx="1577719" cy="448339"/>
          </a:xfrm>
          <a:prstGeom prst="rect">
            <a:avLst/>
          </a:prstGeom>
        </p:spPr>
      </p:pic>
      <p:sp>
        <p:nvSpPr>
          <p:cNvPr id="37" name="TextBox 36"/>
          <p:cNvSpPr txBox="1"/>
          <p:nvPr/>
        </p:nvSpPr>
        <p:spPr>
          <a:xfrm>
            <a:off x="5274022" y="1158741"/>
            <a:ext cx="1640345"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pic>
        <p:nvPicPr>
          <p:cNvPr id="17" name="Picture 1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440" r="50000" b="77345"/>
          <a:stretch/>
        </p:blipFill>
        <p:spPr>
          <a:xfrm>
            <a:off x="4552201" y="2026399"/>
            <a:ext cx="1543799" cy="376763"/>
          </a:xfrm>
          <a:prstGeom prst="rect">
            <a:avLst/>
          </a:prstGeom>
        </p:spPr>
      </p:pic>
      <p:grpSp>
        <p:nvGrpSpPr>
          <p:cNvPr id="50" name="Group 49"/>
          <p:cNvGrpSpPr/>
          <p:nvPr/>
        </p:nvGrpSpPr>
        <p:grpSpPr>
          <a:xfrm>
            <a:off x="3935450" y="3858764"/>
            <a:ext cx="616750" cy="1946893"/>
            <a:chOff x="2411450" y="3858763"/>
            <a:chExt cx="616750" cy="1946893"/>
          </a:xfrm>
        </p:grpSpPr>
        <p:cxnSp>
          <p:nvCxnSpPr>
            <p:cNvPr id="46" name="Straight Arrow Connector 45"/>
            <p:cNvCxnSpPr/>
            <p:nvPr/>
          </p:nvCxnSpPr>
          <p:spPr>
            <a:xfrm flipV="1">
              <a:off x="2411450" y="3858763"/>
              <a:ext cx="616750" cy="1602996"/>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620433" y="5260112"/>
              <a:ext cx="407767" cy="545544"/>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Title 1"/>
          <p:cNvSpPr txBox="1">
            <a:spLocks/>
          </p:cNvSpPr>
          <p:nvPr/>
        </p:nvSpPr>
        <p:spPr>
          <a:xfrm>
            <a:off x="2025296" y="5313803"/>
            <a:ext cx="2228313" cy="845511"/>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Quotes are written as direct speech.</a:t>
            </a:r>
          </a:p>
        </p:txBody>
      </p:sp>
      <p:pic>
        <p:nvPicPr>
          <p:cNvPr id="49" name="Picture 4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2613" r="51099" b="374"/>
          <a:stretch/>
        </p:blipFill>
        <p:spPr>
          <a:xfrm>
            <a:off x="4552201" y="3628060"/>
            <a:ext cx="1509879" cy="1922247"/>
          </a:xfrm>
          <a:prstGeom prst="rect">
            <a:avLst/>
          </a:prstGeom>
        </p:spPr>
      </p:pic>
      <p:grpSp>
        <p:nvGrpSpPr>
          <p:cNvPr id="41" name="Group 40"/>
          <p:cNvGrpSpPr/>
          <p:nvPr/>
        </p:nvGrpSpPr>
        <p:grpSpPr>
          <a:xfrm>
            <a:off x="3965749" y="3068687"/>
            <a:ext cx="2130251" cy="1313839"/>
            <a:chOff x="2441748" y="3068686"/>
            <a:chExt cx="2130251" cy="1313839"/>
          </a:xfrm>
        </p:grpSpPr>
        <p:cxnSp>
          <p:nvCxnSpPr>
            <p:cNvPr id="38" name="Straight Arrow Connector 37"/>
            <p:cNvCxnSpPr/>
            <p:nvPr/>
          </p:nvCxnSpPr>
          <p:spPr>
            <a:xfrm flipV="1">
              <a:off x="2537569" y="3068686"/>
              <a:ext cx="490631" cy="1313839"/>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441748" y="3396862"/>
              <a:ext cx="2130251" cy="965832"/>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itle 1"/>
          <p:cNvSpPr txBox="1">
            <a:spLocks/>
          </p:cNvSpPr>
          <p:nvPr/>
        </p:nvSpPr>
        <p:spPr>
          <a:xfrm>
            <a:off x="2187193" y="4083542"/>
            <a:ext cx="1904521" cy="614399"/>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Facts about the main events.</a:t>
            </a:r>
          </a:p>
        </p:txBody>
      </p:sp>
      <p:grpSp>
        <p:nvGrpSpPr>
          <p:cNvPr id="43" name="NEXT 1"/>
          <p:cNvGrpSpPr/>
          <p:nvPr/>
        </p:nvGrpSpPr>
        <p:grpSpPr>
          <a:xfrm>
            <a:off x="2532151" y="4627144"/>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52" name="Straight Arrow Connector 51"/>
          <p:cNvCxnSpPr/>
          <p:nvPr/>
        </p:nvCxnSpPr>
        <p:spPr>
          <a:xfrm flipH="1">
            <a:off x="6993021" y="1333444"/>
            <a:ext cx="1137411" cy="1"/>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51" name="Title 1"/>
          <p:cNvSpPr txBox="1">
            <a:spLocks/>
          </p:cNvSpPr>
          <p:nvPr/>
        </p:nvSpPr>
        <p:spPr>
          <a:xfrm>
            <a:off x="7969625" y="1101511"/>
            <a:ext cx="2074782" cy="875226"/>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The name of the newspaper at the top of the page.</a:t>
            </a:r>
          </a:p>
        </p:txBody>
      </p:sp>
      <p:grpSp>
        <p:nvGrpSpPr>
          <p:cNvPr id="55" name="NEXT 1"/>
          <p:cNvGrpSpPr/>
          <p:nvPr/>
        </p:nvGrpSpPr>
        <p:grpSpPr>
          <a:xfrm>
            <a:off x="4002515" y="5709651"/>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58" name="Straight Arrow Connector 57"/>
          <p:cNvCxnSpPr/>
          <p:nvPr/>
        </p:nvCxnSpPr>
        <p:spPr>
          <a:xfrm flipH="1">
            <a:off x="7575805" y="2761689"/>
            <a:ext cx="581590" cy="187669"/>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59" name="Title 1"/>
          <p:cNvSpPr txBox="1">
            <a:spLocks/>
          </p:cNvSpPr>
          <p:nvPr/>
        </p:nvSpPr>
        <p:spPr>
          <a:xfrm>
            <a:off x="8028035" y="2205198"/>
            <a:ext cx="1957963" cy="828418"/>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Write in the third person and past tense.</a:t>
            </a:r>
          </a:p>
        </p:txBody>
      </p:sp>
      <p:pic>
        <p:nvPicPr>
          <p:cNvPr id="60" name="Picture 5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488" t="14192" b="56733"/>
          <a:stretch/>
        </p:blipFill>
        <p:spPr>
          <a:xfrm>
            <a:off x="6080205" y="2053904"/>
            <a:ext cx="1559594" cy="1188829"/>
          </a:xfrm>
          <a:prstGeom prst="rect">
            <a:avLst/>
          </a:prstGeom>
        </p:spPr>
      </p:pic>
      <p:grpSp>
        <p:nvGrpSpPr>
          <p:cNvPr id="61" name="NEXT 1"/>
          <p:cNvGrpSpPr/>
          <p:nvPr/>
        </p:nvGrpSpPr>
        <p:grpSpPr>
          <a:xfrm>
            <a:off x="8863350" y="1895744"/>
            <a:ext cx="1214604" cy="618908"/>
            <a:chOff x="6721813" y="1400783"/>
            <a:chExt cx="1621274" cy="618908"/>
          </a:xfrm>
        </p:grpSpPr>
        <p:sp>
          <p:nvSpPr>
            <p:cNvPr id="62" name="Rounded Rectangle 6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3" name="Rounded Rectangle 6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7" name="NEXT 1"/>
          <p:cNvGrpSpPr/>
          <p:nvPr/>
        </p:nvGrpSpPr>
        <p:grpSpPr>
          <a:xfrm>
            <a:off x="8863350" y="2952623"/>
            <a:ext cx="1214604" cy="618908"/>
            <a:chOff x="6721813" y="1400783"/>
            <a:chExt cx="1621274" cy="618908"/>
          </a:xfrm>
        </p:grpSpPr>
        <p:sp>
          <p:nvSpPr>
            <p:cNvPr id="68" name="Rounded Rectangle 6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9" name="Rounded Rectangle 6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72" name="Picture 7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489" t="42721" r="1238" b="47070"/>
          <a:stretch/>
        </p:blipFill>
        <p:spPr>
          <a:xfrm>
            <a:off x="6080203" y="3224421"/>
            <a:ext cx="1521354" cy="417443"/>
          </a:xfrm>
          <a:prstGeom prst="rect">
            <a:avLst/>
          </a:prstGeom>
        </p:spPr>
      </p:pic>
      <p:pic>
        <p:nvPicPr>
          <p:cNvPr id="78" name="Picture 7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1" t="52891" r="1239" b="15426"/>
          <a:stretch/>
        </p:blipFill>
        <p:spPr>
          <a:xfrm>
            <a:off x="6062079" y="3639501"/>
            <a:ext cx="1539478" cy="1295450"/>
          </a:xfrm>
          <a:prstGeom prst="rect">
            <a:avLst/>
          </a:prstGeom>
        </p:spPr>
      </p:pic>
      <p:cxnSp>
        <p:nvCxnSpPr>
          <p:cNvPr id="70" name="Straight Arrow Connector 69"/>
          <p:cNvCxnSpPr/>
          <p:nvPr/>
        </p:nvCxnSpPr>
        <p:spPr>
          <a:xfrm flipH="1" flipV="1">
            <a:off x="7223330" y="3605874"/>
            <a:ext cx="824239" cy="545923"/>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71" name="Title 1"/>
          <p:cNvSpPr txBox="1">
            <a:spLocks/>
          </p:cNvSpPr>
          <p:nvPr/>
        </p:nvSpPr>
        <p:spPr>
          <a:xfrm>
            <a:off x="7846814" y="3639501"/>
            <a:ext cx="2312859" cy="1139484"/>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 final concluding paragraph explains what might happen next.</a:t>
            </a:r>
          </a:p>
        </p:txBody>
      </p:sp>
      <p:grpSp>
        <p:nvGrpSpPr>
          <p:cNvPr id="73" name="NEXT 1"/>
          <p:cNvGrpSpPr/>
          <p:nvPr/>
        </p:nvGrpSpPr>
        <p:grpSpPr>
          <a:xfrm>
            <a:off x="8863350" y="4675497"/>
            <a:ext cx="1214604" cy="618908"/>
            <a:chOff x="6721813" y="1400783"/>
            <a:chExt cx="1621274" cy="618908"/>
          </a:xfrm>
        </p:grpSpPr>
        <p:sp>
          <p:nvSpPr>
            <p:cNvPr id="74" name="Rounded Rectangle 7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5" name="Rounded Rectangle 7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6" name="Straight Arrow Connector 75"/>
          <p:cNvCxnSpPr>
            <a:stCxn id="77" idx="1"/>
          </p:cNvCxnSpPr>
          <p:nvPr/>
        </p:nvCxnSpPr>
        <p:spPr>
          <a:xfrm flipH="1" flipV="1">
            <a:off x="7506048" y="4911353"/>
            <a:ext cx="462371" cy="457152"/>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77" name="Title 1"/>
          <p:cNvSpPr txBox="1">
            <a:spLocks/>
          </p:cNvSpPr>
          <p:nvPr/>
        </p:nvSpPr>
        <p:spPr>
          <a:xfrm>
            <a:off x="7968419" y="5027359"/>
            <a:ext cx="2153361" cy="682293"/>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Captions are added to pictures.</a:t>
            </a:r>
          </a:p>
        </p:txBody>
      </p:sp>
      <p:grpSp>
        <p:nvGrpSpPr>
          <p:cNvPr id="81" name="NEXT 3"/>
          <p:cNvGrpSpPr/>
          <p:nvPr/>
        </p:nvGrpSpPr>
        <p:grpSpPr>
          <a:xfrm>
            <a:off x="8871098" y="5626894"/>
            <a:ext cx="1214604" cy="618908"/>
            <a:chOff x="6721813" y="1400783"/>
            <a:chExt cx="1621274" cy="618908"/>
          </a:xfrm>
        </p:grpSpPr>
        <p:sp>
          <p:nvSpPr>
            <p:cNvPr id="82" name="Rounded Rectangle 81">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83" name="Rounded Rectangle 82">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5" name="Rectangle 64">
            <a:hlinkClick r:id="rId6"/>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3037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xit" presetSubtype="8" fill="hold" nodeType="afterEffect">
                                  <p:stCondLst>
                                    <p:cond delay="0"/>
                                  </p:stCondLst>
                                  <p:childTnLst>
                                    <p:anim calcmode="lin" valueType="num">
                                      <p:cBhvr additive="base">
                                        <p:cTn id="6" dur="1000"/>
                                        <p:tgtEl>
                                          <p:spTgt spid="14"/>
                                        </p:tgtEl>
                                        <p:attrNameLst>
                                          <p:attrName>ppt_x</p:attrName>
                                        </p:attrNameLst>
                                      </p:cBhvr>
                                      <p:tavLst>
                                        <p:tav tm="0">
                                          <p:val>
                                            <p:strVal val="ppt_x"/>
                                          </p:val>
                                        </p:tav>
                                        <p:tav tm="100000">
                                          <p:val>
                                            <p:strVal val="0-ppt_w/2"/>
                                          </p:val>
                                        </p:tav>
                                      </p:tavLst>
                                    </p:anim>
                                    <p:anim calcmode="lin" valueType="num">
                                      <p:cBhvr additive="base">
                                        <p:cTn id="7" dur="1000"/>
                                        <p:tgtEl>
                                          <p:spTgt spid="14"/>
                                        </p:tgtEl>
                                        <p:attrNameLst>
                                          <p:attrName>ppt_y</p:attrName>
                                        </p:attrNameLst>
                                      </p:cBhvr>
                                      <p:tavLst>
                                        <p:tav tm="0">
                                          <p:val>
                                            <p:strVal val="ppt_y"/>
                                          </p:val>
                                        </p:tav>
                                        <p:tav tm="100000">
                                          <p:val>
                                            <p:strVal val="ppt_y"/>
                                          </p:val>
                                        </p:tav>
                                      </p:tavLst>
                                    </p:anim>
                                    <p:set>
                                      <p:cBhvr>
                                        <p:cTn id="8" dur="1" fill="hold">
                                          <p:stCondLst>
                                            <p:cond delay="999"/>
                                          </p:stCondLst>
                                        </p:cTn>
                                        <p:tgtEl>
                                          <p:spTgt spid="14"/>
                                        </p:tgtEl>
                                        <p:attrNameLst>
                                          <p:attrName>style.visibility</p:attrName>
                                        </p:attrNameLst>
                                      </p:cBhvr>
                                      <p:to>
                                        <p:strVal val="hidden"/>
                                      </p:to>
                                    </p:set>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350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40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750"/>
                                        <p:tgtEl>
                                          <p:spTgt spid="16"/>
                                        </p:tgtEl>
                                      </p:cBhvr>
                                    </p:animEffect>
                                  </p:childTnLst>
                                </p:cTn>
                              </p:par>
                            </p:childTnLst>
                          </p:cTn>
                        </p:par>
                        <p:par>
                          <p:cTn id="26" fill="hold">
                            <p:stCondLst>
                              <p:cond delay="4750"/>
                            </p:stCondLst>
                            <p:childTnLst>
                              <p:par>
                                <p:cTn id="27" presetID="26" presetClass="emph" presetSubtype="0" fill="hold" nodeType="afterEffect">
                                  <p:stCondLst>
                                    <p:cond delay="0"/>
                                  </p:stCondLst>
                                  <p:childTnLst>
                                    <p:animEffect transition="out" filter="fade">
                                      <p:cBhvr>
                                        <p:cTn id="28" dur="500" tmFilter="0, 0; .2, .5; .8, .5; 1, 0"/>
                                        <p:tgtEl>
                                          <p:spTgt spid="16"/>
                                        </p:tgtEl>
                                      </p:cBhvr>
                                    </p:animEffect>
                                    <p:animScale>
                                      <p:cBhvr>
                                        <p:cTn id="29" dur="250" autoRev="1" fill="hold"/>
                                        <p:tgtEl>
                                          <p:spTgt spid="16"/>
                                        </p:tgtEl>
                                      </p:cBhvr>
                                      <p:by x="105000" y="105000"/>
                                    </p:animScale>
                                  </p:childTnLst>
                                </p:cTn>
                              </p:par>
                            </p:childTnLst>
                          </p:cTn>
                        </p:par>
                        <p:par>
                          <p:cTn id="30" fill="hold">
                            <p:stCondLst>
                              <p:cond delay="5250"/>
                            </p:stCondLst>
                            <p:childTnLst>
                              <p:par>
                                <p:cTn id="31" presetID="10" presetClass="entr" presetSubtype="0" fill="hold" nodeType="afterEffect">
                                  <p:stCondLst>
                                    <p:cond delay="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0"/>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afterEffect">
                                  <p:stCondLst>
                                    <p:cond delay="50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750"/>
                                        <p:tgtEl>
                                          <p:spTgt spid="17"/>
                                        </p:tgtEl>
                                      </p:cBhvr>
                                    </p:animEffect>
                                  </p:childTnLst>
                                </p:cTn>
                              </p:par>
                            </p:childTnLst>
                          </p:cTn>
                        </p:par>
                        <p:par>
                          <p:cTn id="52" fill="hold">
                            <p:stCondLst>
                              <p:cond delay="2750"/>
                            </p:stCondLst>
                            <p:childTnLst>
                              <p:par>
                                <p:cTn id="53" presetID="26" presetClass="emph" presetSubtype="0" fill="hold" nodeType="afterEffect">
                                  <p:stCondLst>
                                    <p:cond delay="0"/>
                                  </p:stCondLst>
                                  <p:childTnLst>
                                    <p:animEffect transition="out" filter="fade">
                                      <p:cBhvr>
                                        <p:cTn id="54" dur="500" tmFilter="0, 0; .2, .5; .8, .5; 1, 0"/>
                                        <p:tgtEl>
                                          <p:spTgt spid="17"/>
                                        </p:tgtEl>
                                      </p:cBhvr>
                                    </p:animEffect>
                                    <p:animScale>
                                      <p:cBhvr>
                                        <p:cTn id="55" dur="250" autoRev="1" fill="hold"/>
                                        <p:tgtEl>
                                          <p:spTgt spid="17"/>
                                        </p:tgtEl>
                                      </p:cBhvr>
                                      <p:by x="105000" y="105000"/>
                                    </p:animScale>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childTnLst>
              </p:cTn>
              <p:nextCondLst>
                <p:cond evt="onClick" delay="0">
                  <p:tgtEl>
                    <p:spTgt spid="20"/>
                  </p:tgtEl>
                </p:cond>
              </p:nextCondLst>
            </p:seq>
            <p:seq concurrent="1" nextAc="seek">
              <p:cTn id="60" restart="whenNotActive" fill="hold" evtFilter="cancelBubble" nodeType="interactiveSeq">
                <p:stCondLst>
                  <p:cond evt="onClick" delay="0">
                    <p:tgtEl>
                      <p:spTgt spid="25"/>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afterEffect">
                                  <p:stCondLst>
                                    <p:cond delay="50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childTnLst>
                          </p:cTn>
                        </p:par>
                        <p:par>
                          <p:cTn id="70" fill="hold">
                            <p:stCondLst>
                              <p:cond delay="1500"/>
                            </p:stCondLst>
                            <p:childTnLst>
                              <p:par>
                                <p:cTn id="71" presetID="22" presetClass="entr" presetSubtype="4"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down)">
                                      <p:cBhvr>
                                        <p:cTn id="73" dur="500"/>
                                        <p:tgtEl>
                                          <p:spTgt spid="41"/>
                                        </p:tgtEl>
                                      </p:cBhvr>
                                    </p:animEffect>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750"/>
                                        <p:tgtEl>
                                          <p:spTgt spid="72"/>
                                        </p:tgtEl>
                                      </p:cBhvr>
                                    </p:animEffect>
                                  </p:childTnLst>
                                </p:cTn>
                              </p:par>
                              <p:par>
                                <p:cTn id="78" presetID="22" presetClass="entr" presetSubtype="8"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750"/>
                                        <p:tgtEl>
                                          <p:spTgt spid="31"/>
                                        </p:tgtEl>
                                      </p:cBhvr>
                                    </p:animEffect>
                                  </p:childTnLst>
                                </p:cTn>
                              </p:par>
                              <p:par>
                                <p:cTn id="81" presetID="22" presetClass="entr" presetSubtype="8"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750"/>
                                        <p:tgtEl>
                                          <p:spTgt spid="32"/>
                                        </p:tgtEl>
                                      </p:cBhvr>
                                    </p:animEffect>
                                  </p:childTnLst>
                                </p:cTn>
                              </p:par>
                            </p:childTnLst>
                          </p:cTn>
                        </p:par>
                        <p:par>
                          <p:cTn id="84" fill="hold">
                            <p:stCondLst>
                              <p:cond delay="2750"/>
                            </p:stCondLst>
                            <p:childTnLst>
                              <p:par>
                                <p:cTn id="85" presetID="26" presetClass="emph" presetSubtype="0" fill="hold" nodeType="afterEffect">
                                  <p:stCondLst>
                                    <p:cond delay="0"/>
                                  </p:stCondLst>
                                  <p:childTnLst>
                                    <p:animEffect transition="out" filter="fade">
                                      <p:cBhvr>
                                        <p:cTn id="86" dur="500" tmFilter="0, 0; .2, .5; .8, .5; 1, 0"/>
                                        <p:tgtEl>
                                          <p:spTgt spid="72"/>
                                        </p:tgtEl>
                                      </p:cBhvr>
                                    </p:animEffect>
                                    <p:animScale>
                                      <p:cBhvr>
                                        <p:cTn id="87" dur="250" autoRev="1" fill="hold"/>
                                        <p:tgtEl>
                                          <p:spTgt spid="72"/>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31"/>
                                        </p:tgtEl>
                                      </p:cBhvr>
                                    </p:animEffect>
                                    <p:animScale>
                                      <p:cBhvr>
                                        <p:cTn id="90" dur="250" autoRev="1" fill="hold"/>
                                        <p:tgtEl>
                                          <p:spTgt spid="31"/>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32"/>
                                        </p:tgtEl>
                                      </p:cBhvr>
                                    </p:animEffect>
                                    <p:animScale>
                                      <p:cBhvr>
                                        <p:cTn id="93" dur="250" autoRev="1" fill="hold"/>
                                        <p:tgtEl>
                                          <p:spTgt spid="32"/>
                                        </p:tgtEl>
                                      </p:cBhvr>
                                      <p:by x="105000" y="105000"/>
                                    </p:animScale>
                                  </p:childTnLst>
                                </p:cTn>
                              </p:par>
                            </p:childTnLst>
                          </p:cTn>
                        </p:par>
                        <p:par>
                          <p:cTn id="94" fill="hold">
                            <p:stCondLst>
                              <p:cond delay="3250"/>
                            </p:stCondLst>
                            <p:childTnLst>
                              <p:par>
                                <p:cTn id="95" presetID="10" presetClass="entr" presetSubtype="0"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childTnLst>
                          </p:cTn>
                        </p:par>
                      </p:childTnLst>
                    </p:cTn>
                  </p:par>
                </p:childTnLst>
              </p:cTn>
              <p:nextCondLst>
                <p:cond evt="onClick" delay="0">
                  <p:tgtEl>
                    <p:spTgt spid="25"/>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afterEffect">
                                  <p:stCondLst>
                                    <p:cond delay="500"/>
                                  </p:stCondLst>
                                  <p:childTnLst>
                                    <p:animEffect transition="out" filter="fade">
                                      <p:cBhvr>
                                        <p:cTn id="102" dur="500"/>
                                        <p:tgtEl>
                                          <p:spTgt spid="43"/>
                                        </p:tgtEl>
                                      </p:cBhvr>
                                    </p:animEffect>
                                    <p:set>
                                      <p:cBhvr>
                                        <p:cTn id="103" dur="1" fill="hold">
                                          <p:stCondLst>
                                            <p:cond delay="499"/>
                                          </p:stCondLst>
                                        </p:cTn>
                                        <p:tgtEl>
                                          <p:spTgt spid="43"/>
                                        </p:tgtEl>
                                        <p:attrNameLst>
                                          <p:attrName>style.visibility</p:attrName>
                                        </p:attrNameLst>
                                      </p:cBhvr>
                                      <p:to>
                                        <p:strVal val="hidden"/>
                                      </p:to>
                                    </p:se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500"/>
                                        <p:tgtEl>
                                          <p:spTgt spid="48"/>
                                        </p:tgtEl>
                                      </p:cBhvr>
                                    </p:animEffect>
                                  </p:childTnLst>
                                </p:cTn>
                              </p:par>
                            </p:childTnLst>
                          </p:cTn>
                        </p:par>
                        <p:par>
                          <p:cTn id="108" fill="hold">
                            <p:stCondLst>
                              <p:cond delay="1500"/>
                            </p:stCondLst>
                            <p:childTnLst>
                              <p:par>
                                <p:cTn id="109" presetID="22" presetClass="entr" presetSubtype="4" fill="hold" nodeType="after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wipe(down)">
                                      <p:cBhvr>
                                        <p:cTn id="111" dur="500"/>
                                        <p:tgtEl>
                                          <p:spTgt spid="50"/>
                                        </p:tgtEl>
                                      </p:cBhvr>
                                    </p:animEffect>
                                  </p:childTnLst>
                                </p:cTn>
                              </p:par>
                            </p:childTnLst>
                          </p:cTn>
                        </p:par>
                        <p:par>
                          <p:cTn id="112" fill="hold">
                            <p:stCondLst>
                              <p:cond delay="2000"/>
                            </p:stCondLst>
                            <p:childTnLst>
                              <p:par>
                                <p:cTn id="113" presetID="22" presetClass="entr" presetSubtype="8" fill="hold"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left)">
                                      <p:cBhvr>
                                        <p:cTn id="115" dur="750"/>
                                        <p:tgtEl>
                                          <p:spTgt spid="49"/>
                                        </p:tgtEl>
                                      </p:cBhvr>
                                    </p:animEffect>
                                  </p:childTnLst>
                                </p:cTn>
                              </p:par>
                            </p:childTnLst>
                          </p:cTn>
                        </p:par>
                        <p:par>
                          <p:cTn id="116" fill="hold">
                            <p:stCondLst>
                              <p:cond delay="2750"/>
                            </p:stCondLst>
                            <p:childTnLst>
                              <p:par>
                                <p:cTn id="117" presetID="26" presetClass="emph" presetSubtype="0" fill="hold" nodeType="afterEffect">
                                  <p:stCondLst>
                                    <p:cond delay="0"/>
                                  </p:stCondLst>
                                  <p:childTnLst>
                                    <p:animEffect transition="out" filter="fade">
                                      <p:cBhvr>
                                        <p:cTn id="118" dur="500" tmFilter="0, 0; .2, .5; .8, .5; 1, 0"/>
                                        <p:tgtEl>
                                          <p:spTgt spid="49"/>
                                        </p:tgtEl>
                                      </p:cBhvr>
                                    </p:animEffect>
                                    <p:animScale>
                                      <p:cBhvr>
                                        <p:cTn id="119" dur="250" autoRev="1" fill="hold"/>
                                        <p:tgtEl>
                                          <p:spTgt spid="49"/>
                                        </p:tgtEl>
                                      </p:cBhvr>
                                      <p:by x="105000" y="105000"/>
                                    </p:animScale>
                                  </p:childTnLst>
                                </p:cTn>
                              </p:par>
                            </p:childTnLst>
                          </p:cTn>
                        </p:par>
                        <p:par>
                          <p:cTn id="120" fill="hold">
                            <p:stCondLst>
                              <p:cond delay="3250"/>
                            </p:stCondLst>
                            <p:childTnLst>
                              <p:par>
                                <p:cTn id="121" presetID="10" presetClass="entr" presetSubtype="0"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childTnLst>
                                </p:cTn>
                              </p:par>
                            </p:childTnLst>
                          </p:cTn>
                        </p:par>
                      </p:childTnLst>
                    </p:cTn>
                  </p:par>
                </p:childTnLst>
              </p:cTn>
              <p:nextCondLst>
                <p:cond evt="onClick" delay="0">
                  <p:tgtEl>
                    <p:spTgt spid="43"/>
                  </p:tgtEl>
                </p:cond>
              </p:nextCondLst>
            </p:seq>
            <p:seq concurrent="1" nextAc="seek">
              <p:cTn id="124" restart="whenNotActive" fill="hold" evtFilter="cancelBubble" nodeType="interactiveSeq">
                <p:stCondLst>
                  <p:cond evt="onClick" delay="0">
                    <p:tgtEl>
                      <p:spTgt spid="55"/>
                    </p:tgtEl>
                  </p:cond>
                </p:stCondLst>
                <p:endSync evt="end" delay="0">
                  <p:rtn val="all"/>
                </p:endSync>
                <p:childTnLst>
                  <p:par>
                    <p:cTn id="125" fill="hold">
                      <p:stCondLst>
                        <p:cond delay="0"/>
                      </p:stCondLst>
                      <p:childTnLst>
                        <p:par>
                          <p:cTn id="126" fill="hold">
                            <p:stCondLst>
                              <p:cond delay="0"/>
                            </p:stCondLst>
                            <p:childTnLst>
                              <p:par>
                                <p:cTn id="127" presetID="10" presetClass="exit" presetSubtype="0" fill="hold" nodeType="afterEffect">
                                  <p:stCondLst>
                                    <p:cond delay="500"/>
                                  </p:stCondLst>
                                  <p:childTnLst>
                                    <p:animEffect transition="out" filter="fade">
                                      <p:cBhvr>
                                        <p:cTn id="128" dur="500"/>
                                        <p:tgtEl>
                                          <p:spTgt spid="55"/>
                                        </p:tgtEl>
                                      </p:cBhvr>
                                    </p:animEffect>
                                    <p:set>
                                      <p:cBhvr>
                                        <p:cTn id="129" dur="1" fill="hold">
                                          <p:stCondLst>
                                            <p:cond delay="499"/>
                                          </p:stCondLst>
                                        </p:cTn>
                                        <p:tgtEl>
                                          <p:spTgt spid="55"/>
                                        </p:tgtEl>
                                        <p:attrNameLst>
                                          <p:attrName>style.visibility</p:attrName>
                                        </p:attrNameLst>
                                      </p:cBhvr>
                                      <p:to>
                                        <p:strVal val="hidden"/>
                                      </p:to>
                                    </p:set>
                                  </p:childTnLst>
                                </p:cTn>
                              </p:par>
                            </p:childTnLst>
                          </p:cTn>
                        </p:par>
                        <p:par>
                          <p:cTn id="130" fill="hold">
                            <p:stCondLst>
                              <p:cond delay="1000"/>
                            </p:stCondLst>
                            <p:childTnLst>
                              <p:par>
                                <p:cTn id="131" presetID="10" presetClass="entr" presetSubtype="0" fill="hold" grpId="0" nodeType="after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500"/>
                                        <p:tgtEl>
                                          <p:spTgt spid="51"/>
                                        </p:tgtEl>
                                      </p:cBhvr>
                                    </p:animEffect>
                                  </p:childTnLst>
                                </p:cTn>
                              </p:par>
                            </p:childTnLst>
                          </p:cTn>
                        </p:par>
                        <p:par>
                          <p:cTn id="134" fill="hold">
                            <p:stCondLst>
                              <p:cond delay="1500"/>
                            </p:stCondLst>
                            <p:childTnLst>
                              <p:par>
                                <p:cTn id="135" presetID="22" presetClass="entr" presetSubtype="2" fill="hold" nodeType="after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wipe(right)">
                                      <p:cBhvr>
                                        <p:cTn id="137" dur="500"/>
                                        <p:tgtEl>
                                          <p:spTgt spid="52"/>
                                        </p:tgtEl>
                                      </p:cBhvr>
                                    </p:animEffect>
                                  </p:childTnLst>
                                </p:cTn>
                              </p:par>
                            </p:childTnLst>
                          </p:cTn>
                        </p:par>
                        <p:par>
                          <p:cTn id="138" fill="hold">
                            <p:stCondLst>
                              <p:cond delay="2000"/>
                            </p:stCondLst>
                            <p:childTnLst>
                              <p:par>
                                <p:cTn id="139" presetID="22" presetClass="entr" presetSubtype="8" fill="hold" grpId="0" nodeType="after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wipe(left)">
                                      <p:cBhvr>
                                        <p:cTn id="141" dur="1000"/>
                                        <p:tgtEl>
                                          <p:spTgt spid="37"/>
                                        </p:tgtEl>
                                      </p:cBhvr>
                                    </p:animEffect>
                                  </p:childTnLst>
                                </p:cTn>
                              </p:par>
                            </p:childTnLst>
                          </p:cTn>
                        </p:par>
                        <p:par>
                          <p:cTn id="142" fill="hold">
                            <p:stCondLst>
                              <p:cond delay="3000"/>
                            </p:stCondLst>
                            <p:childTnLst>
                              <p:par>
                                <p:cTn id="143" presetID="26" presetClass="emph" presetSubtype="0" fill="hold" grpId="1" nodeType="after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3500"/>
                            </p:stCondLst>
                            <p:childTnLst>
                              <p:par>
                                <p:cTn id="147" presetID="10" presetClass="entr" presetSubtype="0" fill="hold" nodeType="after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fade">
                                      <p:cBhvr>
                                        <p:cTn id="149" dur="500"/>
                                        <p:tgtEl>
                                          <p:spTgt spid="61"/>
                                        </p:tgtEl>
                                      </p:cBhvr>
                                    </p:animEffect>
                                  </p:childTnLst>
                                </p:cTn>
                              </p:par>
                            </p:childTnLst>
                          </p:cTn>
                        </p:par>
                      </p:childTnLst>
                    </p:cTn>
                  </p:par>
                </p:childTnLst>
              </p:cTn>
              <p:nextCondLst>
                <p:cond evt="onClick" delay="0">
                  <p:tgtEl>
                    <p:spTgt spid="55"/>
                  </p:tgtEl>
                </p:cond>
              </p:nextCondLst>
            </p:seq>
            <p:seq concurrent="1" nextAc="seek">
              <p:cTn id="150" restart="whenNotActive" fill="hold" evtFilter="cancelBubble" nodeType="interactiveSeq">
                <p:stCondLst>
                  <p:cond evt="onClick" delay="0">
                    <p:tgtEl>
                      <p:spTgt spid="61"/>
                    </p:tgtEl>
                  </p:cond>
                </p:stCondLst>
                <p:endSync evt="end" delay="0">
                  <p:rtn val="all"/>
                </p:endSync>
                <p:childTnLst>
                  <p:par>
                    <p:cTn id="151" fill="hold">
                      <p:stCondLst>
                        <p:cond delay="0"/>
                      </p:stCondLst>
                      <p:childTnLst>
                        <p:par>
                          <p:cTn id="152" fill="hold">
                            <p:stCondLst>
                              <p:cond delay="0"/>
                            </p:stCondLst>
                            <p:childTnLst>
                              <p:par>
                                <p:cTn id="153" presetID="10" presetClass="exit" presetSubtype="0" fill="hold" nodeType="afterEffect">
                                  <p:stCondLst>
                                    <p:cond delay="500"/>
                                  </p:stCondLst>
                                  <p:childTnLst>
                                    <p:animEffect transition="out" filter="fade">
                                      <p:cBhvr>
                                        <p:cTn id="154" dur="500"/>
                                        <p:tgtEl>
                                          <p:spTgt spid="61"/>
                                        </p:tgtEl>
                                      </p:cBhvr>
                                    </p:animEffect>
                                    <p:set>
                                      <p:cBhvr>
                                        <p:cTn id="155" dur="1" fill="hold">
                                          <p:stCondLst>
                                            <p:cond delay="499"/>
                                          </p:stCondLst>
                                        </p:cTn>
                                        <p:tgtEl>
                                          <p:spTgt spid="61"/>
                                        </p:tgtEl>
                                        <p:attrNameLst>
                                          <p:attrName>style.visibility</p:attrName>
                                        </p:attrNameLst>
                                      </p:cBhvr>
                                      <p:to>
                                        <p:strVal val="hidden"/>
                                      </p:to>
                                    </p:set>
                                  </p:childTnLst>
                                </p:cTn>
                              </p:par>
                            </p:childTnLst>
                          </p:cTn>
                        </p:par>
                        <p:par>
                          <p:cTn id="156" fill="hold">
                            <p:stCondLst>
                              <p:cond delay="1000"/>
                            </p:stCondLst>
                            <p:childTnLst>
                              <p:par>
                                <p:cTn id="157" presetID="10" presetClass="entr" presetSubtype="0" fill="hold" grpId="0" nodeType="after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fade">
                                      <p:cBhvr>
                                        <p:cTn id="159" dur="500"/>
                                        <p:tgtEl>
                                          <p:spTgt spid="59"/>
                                        </p:tgtEl>
                                      </p:cBhvr>
                                    </p:animEffect>
                                  </p:childTnLst>
                                </p:cTn>
                              </p:par>
                            </p:childTnLst>
                          </p:cTn>
                        </p:par>
                        <p:par>
                          <p:cTn id="160" fill="hold">
                            <p:stCondLst>
                              <p:cond delay="1500"/>
                            </p:stCondLst>
                            <p:childTnLst>
                              <p:par>
                                <p:cTn id="161" presetID="22" presetClass="entr" presetSubtype="2" fill="hold" nodeType="afterEffect">
                                  <p:stCondLst>
                                    <p:cond delay="0"/>
                                  </p:stCondLst>
                                  <p:childTnLst>
                                    <p:set>
                                      <p:cBhvr>
                                        <p:cTn id="162" dur="1" fill="hold">
                                          <p:stCondLst>
                                            <p:cond delay="0"/>
                                          </p:stCondLst>
                                        </p:cTn>
                                        <p:tgtEl>
                                          <p:spTgt spid="58"/>
                                        </p:tgtEl>
                                        <p:attrNameLst>
                                          <p:attrName>style.visibility</p:attrName>
                                        </p:attrNameLst>
                                      </p:cBhvr>
                                      <p:to>
                                        <p:strVal val="visible"/>
                                      </p:to>
                                    </p:set>
                                    <p:animEffect transition="in" filter="wipe(right)">
                                      <p:cBhvr>
                                        <p:cTn id="163" dur="500"/>
                                        <p:tgtEl>
                                          <p:spTgt spid="58"/>
                                        </p:tgtEl>
                                      </p:cBhvr>
                                    </p:animEffect>
                                  </p:childTnLst>
                                </p:cTn>
                              </p:par>
                            </p:childTnLst>
                          </p:cTn>
                        </p:par>
                        <p:par>
                          <p:cTn id="164" fill="hold">
                            <p:stCondLst>
                              <p:cond delay="2000"/>
                            </p:stCondLst>
                            <p:childTnLst>
                              <p:par>
                                <p:cTn id="165" presetID="22" presetClass="entr" presetSubtype="8" fill="hold"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wipe(left)">
                                      <p:cBhvr>
                                        <p:cTn id="167" dur="750"/>
                                        <p:tgtEl>
                                          <p:spTgt spid="60"/>
                                        </p:tgtEl>
                                      </p:cBhvr>
                                    </p:animEffect>
                                  </p:childTnLst>
                                </p:cTn>
                              </p:par>
                            </p:childTnLst>
                          </p:cTn>
                        </p:par>
                        <p:par>
                          <p:cTn id="168" fill="hold">
                            <p:stCondLst>
                              <p:cond delay="2750"/>
                            </p:stCondLst>
                            <p:childTnLst>
                              <p:par>
                                <p:cTn id="169" presetID="26" presetClass="emph" presetSubtype="0" fill="hold" nodeType="afterEffect">
                                  <p:stCondLst>
                                    <p:cond delay="0"/>
                                  </p:stCondLst>
                                  <p:childTnLst>
                                    <p:animEffect transition="out" filter="fade">
                                      <p:cBhvr>
                                        <p:cTn id="170" dur="500" tmFilter="0, 0; .2, .5; .8, .5; 1, 0"/>
                                        <p:tgtEl>
                                          <p:spTgt spid="60"/>
                                        </p:tgtEl>
                                      </p:cBhvr>
                                    </p:animEffect>
                                    <p:animScale>
                                      <p:cBhvr>
                                        <p:cTn id="171" dur="250" autoRev="1" fill="hold"/>
                                        <p:tgtEl>
                                          <p:spTgt spid="60"/>
                                        </p:tgtEl>
                                      </p:cBhvr>
                                      <p:by x="105000" y="105000"/>
                                    </p:animScale>
                                  </p:childTnLst>
                                </p:cTn>
                              </p:par>
                            </p:childTnLst>
                          </p:cTn>
                        </p:par>
                        <p:par>
                          <p:cTn id="172" fill="hold">
                            <p:stCondLst>
                              <p:cond delay="3250"/>
                            </p:stCondLst>
                            <p:childTnLst>
                              <p:par>
                                <p:cTn id="173" presetID="10" presetClass="entr" presetSubtype="0"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500"/>
                                        <p:tgtEl>
                                          <p:spTgt spid="67"/>
                                        </p:tgtEl>
                                      </p:cBhvr>
                                    </p:animEffect>
                                  </p:childTnLst>
                                </p:cTn>
                              </p:par>
                            </p:childTnLst>
                          </p:cTn>
                        </p:par>
                      </p:childTnLst>
                    </p:cTn>
                  </p:par>
                </p:childTnLst>
              </p:cTn>
              <p:nextCondLst>
                <p:cond evt="onClick" delay="0">
                  <p:tgtEl>
                    <p:spTgt spid="61"/>
                  </p:tgtEl>
                </p:cond>
              </p:nextCondLst>
            </p:seq>
            <p:seq concurrent="1" nextAc="seek">
              <p:cTn id="176" restart="whenNotActive" fill="hold" evtFilter="cancelBubble" nodeType="interactiveSeq">
                <p:stCondLst>
                  <p:cond evt="onClick" delay="0">
                    <p:tgtEl>
                      <p:spTgt spid="67"/>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nodeType="afterEffect">
                                  <p:stCondLst>
                                    <p:cond delay="500"/>
                                  </p:stCondLst>
                                  <p:childTnLst>
                                    <p:animEffect transition="out" filter="fade">
                                      <p:cBhvr>
                                        <p:cTn id="180" dur="500"/>
                                        <p:tgtEl>
                                          <p:spTgt spid="67"/>
                                        </p:tgtEl>
                                      </p:cBhvr>
                                    </p:animEffect>
                                    <p:set>
                                      <p:cBhvr>
                                        <p:cTn id="181" dur="1" fill="hold">
                                          <p:stCondLst>
                                            <p:cond delay="499"/>
                                          </p:stCondLst>
                                        </p:cTn>
                                        <p:tgtEl>
                                          <p:spTgt spid="67"/>
                                        </p:tgtEl>
                                        <p:attrNameLst>
                                          <p:attrName>style.visibility</p:attrName>
                                        </p:attrNameLst>
                                      </p:cBhvr>
                                      <p:to>
                                        <p:strVal val="hidden"/>
                                      </p:to>
                                    </p:set>
                                  </p:childTnLst>
                                </p:cTn>
                              </p:par>
                            </p:childTnLst>
                          </p:cTn>
                        </p:par>
                        <p:par>
                          <p:cTn id="182" fill="hold">
                            <p:stCondLst>
                              <p:cond delay="1000"/>
                            </p:stCondLst>
                            <p:childTnLst>
                              <p:par>
                                <p:cTn id="183" presetID="10" presetClass="entr" presetSubtype="0" fill="hold" grpId="0" nodeType="afterEffect">
                                  <p:stCondLst>
                                    <p:cond delay="0"/>
                                  </p:stCondLst>
                                  <p:childTnLst>
                                    <p:set>
                                      <p:cBhvr>
                                        <p:cTn id="184" dur="1" fill="hold">
                                          <p:stCondLst>
                                            <p:cond delay="0"/>
                                          </p:stCondLst>
                                        </p:cTn>
                                        <p:tgtEl>
                                          <p:spTgt spid="71"/>
                                        </p:tgtEl>
                                        <p:attrNameLst>
                                          <p:attrName>style.visibility</p:attrName>
                                        </p:attrNameLst>
                                      </p:cBhvr>
                                      <p:to>
                                        <p:strVal val="visible"/>
                                      </p:to>
                                    </p:set>
                                    <p:animEffect transition="in" filter="fade">
                                      <p:cBhvr>
                                        <p:cTn id="185" dur="500"/>
                                        <p:tgtEl>
                                          <p:spTgt spid="71"/>
                                        </p:tgtEl>
                                      </p:cBhvr>
                                    </p:animEffect>
                                  </p:childTnLst>
                                </p:cTn>
                              </p:par>
                            </p:childTnLst>
                          </p:cTn>
                        </p:par>
                        <p:par>
                          <p:cTn id="186" fill="hold">
                            <p:stCondLst>
                              <p:cond delay="1500"/>
                            </p:stCondLst>
                            <p:childTnLst>
                              <p:par>
                                <p:cTn id="187" presetID="22" presetClass="entr" presetSubtype="2" fill="hold" nodeType="afterEffect">
                                  <p:stCondLst>
                                    <p:cond delay="0"/>
                                  </p:stCondLst>
                                  <p:childTnLst>
                                    <p:set>
                                      <p:cBhvr>
                                        <p:cTn id="188" dur="1" fill="hold">
                                          <p:stCondLst>
                                            <p:cond delay="0"/>
                                          </p:stCondLst>
                                        </p:cTn>
                                        <p:tgtEl>
                                          <p:spTgt spid="70"/>
                                        </p:tgtEl>
                                        <p:attrNameLst>
                                          <p:attrName>style.visibility</p:attrName>
                                        </p:attrNameLst>
                                      </p:cBhvr>
                                      <p:to>
                                        <p:strVal val="visible"/>
                                      </p:to>
                                    </p:set>
                                    <p:animEffect transition="in" filter="wipe(right)">
                                      <p:cBhvr>
                                        <p:cTn id="189" dur="500"/>
                                        <p:tgtEl>
                                          <p:spTgt spid="70"/>
                                        </p:tgtEl>
                                      </p:cBhvr>
                                    </p:animEffect>
                                  </p:childTnLst>
                                </p:cTn>
                              </p:par>
                            </p:childTnLst>
                          </p:cTn>
                        </p:par>
                        <p:par>
                          <p:cTn id="190" fill="hold">
                            <p:stCondLst>
                              <p:cond delay="2750"/>
                            </p:stCondLst>
                            <p:childTnLst>
                              <p:par>
                                <p:cTn id="191" presetID="26" presetClass="emph" presetSubtype="0" fill="hold" nodeType="afterEffect">
                                  <p:stCondLst>
                                    <p:cond delay="0"/>
                                  </p:stCondLst>
                                  <p:childTnLst>
                                    <p:animEffect transition="out" filter="fade">
                                      <p:cBhvr>
                                        <p:cTn id="192" dur="500" tmFilter="0, 0; .2, .5; .8, .5; 1, 0"/>
                                        <p:tgtEl>
                                          <p:spTgt spid="72"/>
                                        </p:tgtEl>
                                      </p:cBhvr>
                                    </p:animEffect>
                                    <p:animScale>
                                      <p:cBhvr>
                                        <p:cTn id="193" dur="250" autoRev="1" fill="hold"/>
                                        <p:tgtEl>
                                          <p:spTgt spid="72"/>
                                        </p:tgtEl>
                                      </p:cBhvr>
                                      <p:by x="105000" y="105000"/>
                                    </p:animScale>
                                  </p:childTnLst>
                                </p:cTn>
                              </p:par>
                            </p:childTnLst>
                          </p:cTn>
                        </p:par>
                        <p:par>
                          <p:cTn id="194" fill="hold">
                            <p:stCondLst>
                              <p:cond delay="3250"/>
                            </p:stCondLst>
                            <p:childTnLst>
                              <p:par>
                                <p:cTn id="195" presetID="10" presetClass="entr" presetSubtype="0" fill="hold" nodeType="afterEffect">
                                  <p:stCondLst>
                                    <p:cond delay="0"/>
                                  </p:stCondLst>
                                  <p:childTnLst>
                                    <p:set>
                                      <p:cBhvr>
                                        <p:cTn id="196" dur="1" fill="hold">
                                          <p:stCondLst>
                                            <p:cond delay="0"/>
                                          </p:stCondLst>
                                        </p:cTn>
                                        <p:tgtEl>
                                          <p:spTgt spid="73"/>
                                        </p:tgtEl>
                                        <p:attrNameLst>
                                          <p:attrName>style.visibility</p:attrName>
                                        </p:attrNameLst>
                                      </p:cBhvr>
                                      <p:to>
                                        <p:strVal val="visible"/>
                                      </p:to>
                                    </p:set>
                                    <p:animEffect transition="in" filter="fade">
                                      <p:cBhvr>
                                        <p:cTn id="197" dur="500"/>
                                        <p:tgtEl>
                                          <p:spTgt spid="73"/>
                                        </p:tgtEl>
                                      </p:cBhvr>
                                    </p:animEffect>
                                  </p:childTnLst>
                                </p:cTn>
                              </p:par>
                            </p:childTnLst>
                          </p:cTn>
                        </p:par>
                      </p:childTnLst>
                    </p:cTn>
                  </p:par>
                </p:childTnLst>
              </p:cTn>
              <p:nextCondLst>
                <p:cond evt="onClick" delay="0">
                  <p:tgtEl>
                    <p:spTgt spid="67"/>
                  </p:tgtEl>
                </p:cond>
              </p:nextCondLst>
            </p:seq>
            <p:seq concurrent="1" nextAc="seek">
              <p:cTn id="198" restart="whenNotActive" fill="hold" evtFilter="cancelBubble" nodeType="interactiveSeq">
                <p:stCondLst>
                  <p:cond evt="onClick" delay="0">
                    <p:tgtEl>
                      <p:spTgt spid="73"/>
                    </p:tgtEl>
                  </p:cond>
                </p:stCondLst>
                <p:endSync evt="end" delay="0">
                  <p:rtn val="all"/>
                </p:endSync>
                <p:childTnLst>
                  <p:par>
                    <p:cTn id="199" fill="hold">
                      <p:stCondLst>
                        <p:cond delay="0"/>
                      </p:stCondLst>
                      <p:childTnLst>
                        <p:par>
                          <p:cTn id="200" fill="hold">
                            <p:stCondLst>
                              <p:cond delay="0"/>
                            </p:stCondLst>
                            <p:childTnLst>
                              <p:par>
                                <p:cTn id="201" presetID="10" presetClass="exit" presetSubtype="0" fill="hold" nodeType="afterEffect">
                                  <p:stCondLst>
                                    <p:cond delay="500"/>
                                  </p:stCondLst>
                                  <p:childTnLst>
                                    <p:animEffect transition="out" filter="fade">
                                      <p:cBhvr>
                                        <p:cTn id="202" dur="500"/>
                                        <p:tgtEl>
                                          <p:spTgt spid="73"/>
                                        </p:tgtEl>
                                      </p:cBhvr>
                                    </p:animEffect>
                                    <p:set>
                                      <p:cBhvr>
                                        <p:cTn id="203" dur="1" fill="hold">
                                          <p:stCondLst>
                                            <p:cond delay="499"/>
                                          </p:stCondLst>
                                        </p:cTn>
                                        <p:tgtEl>
                                          <p:spTgt spid="73"/>
                                        </p:tgtEl>
                                        <p:attrNameLst>
                                          <p:attrName>style.visibility</p:attrName>
                                        </p:attrNameLst>
                                      </p:cBhvr>
                                      <p:to>
                                        <p:strVal val="hidden"/>
                                      </p:to>
                                    </p:set>
                                  </p:childTnLst>
                                </p:cTn>
                              </p:par>
                            </p:childTnLst>
                          </p:cTn>
                        </p:par>
                        <p:par>
                          <p:cTn id="204" fill="hold">
                            <p:stCondLst>
                              <p:cond delay="1000"/>
                            </p:stCondLst>
                            <p:childTnLst>
                              <p:par>
                                <p:cTn id="205" presetID="10" presetClass="entr" presetSubtype="0" fill="hold" grpId="0" nodeType="afterEffect">
                                  <p:stCondLst>
                                    <p:cond delay="0"/>
                                  </p:stCondLst>
                                  <p:childTnLst>
                                    <p:set>
                                      <p:cBhvr>
                                        <p:cTn id="206" dur="1" fill="hold">
                                          <p:stCondLst>
                                            <p:cond delay="0"/>
                                          </p:stCondLst>
                                        </p:cTn>
                                        <p:tgtEl>
                                          <p:spTgt spid="77"/>
                                        </p:tgtEl>
                                        <p:attrNameLst>
                                          <p:attrName>style.visibility</p:attrName>
                                        </p:attrNameLst>
                                      </p:cBhvr>
                                      <p:to>
                                        <p:strVal val="visible"/>
                                      </p:to>
                                    </p:set>
                                    <p:animEffect transition="in" filter="fade">
                                      <p:cBhvr>
                                        <p:cTn id="207" dur="500"/>
                                        <p:tgtEl>
                                          <p:spTgt spid="77"/>
                                        </p:tgtEl>
                                      </p:cBhvr>
                                    </p:animEffect>
                                  </p:childTnLst>
                                </p:cTn>
                              </p:par>
                            </p:childTnLst>
                          </p:cTn>
                        </p:par>
                        <p:par>
                          <p:cTn id="208" fill="hold">
                            <p:stCondLst>
                              <p:cond delay="1500"/>
                            </p:stCondLst>
                            <p:childTnLst>
                              <p:par>
                                <p:cTn id="209" presetID="22" presetClass="entr" presetSubtype="2" fill="hold" nodeType="afterEffect">
                                  <p:stCondLst>
                                    <p:cond delay="0"/>
                                  </p:stCondLst>
                                  <p:childTnLst>
                                    <p:set>
                                      <p:cBhvr>
                                        <p:cTn id="210" dur="1" fill="hold">
                                          <p:stCondLst>
                                            <p:cond delay="0"/>
                                          </p:stCondLst>
                                        </p:cTn>
                                        <p:tgtEl>
                                          <p:spTgt spid="76"/>
                                        </p:tgtEl>
                                        <p:attrNameLst>
                                          <p:attrName>style.visibility</p:attrName>
                                        </p:attrNameLst>
                                      </p:cBhvr>
                                      <p:to>
                                        <p:strVal val="visible"/>
                                      </p:to>
                                    </p:set>
                                    <p:animEffect transition="in" filter="wipe(right)">
                                      <p:cBhvr>
                                        <p:cTn id="211" dur="500"/>
                                        <p:tgtEl>
                                          <p:spTgt spid="76"/>
                                        </p:tgtEl>
                                      </p:cBhvr>
                                    </p:animEffect>
                                  </p:childTnLst>
                                </p:cTn>
                              </p:par>
                            </p:childTnLst>
                          </p:cTn>
                        </p:par>
                        <p:par>
                          <p:cTn id="212" fill="hold">
                            <p:stCondLst>
                              <p:cond delay="2000"/>
                            </p:stCondLst>
                            <p:childTnLst>
                              <p:par>
                                <p:cTn id="213" presetID="22" presetClass="entr" presetSubtype="8" fill="hold" nodeType="afterEffect">
                                  <p:stCondLst>
                                    <p:cond delay="0"/>
                                  </p:stCondLst>
                                  <p:childTnLst>
                                    <p:set>
                                      <p:cBhvr>
                                        <p:cTn id="214" dur="1" fill="hold">
                                          <p:stCondLst>
                                            <p:cond delay="0"/>
                                          </p:stCondLst>
                                        </p:cTn>
                                        <p:tgtEl>
                                          <p:spTgt spid="78"/>
                                        </p:tgtEl>
                                        <p:attrNameLst>
                                          <p:attrName>style.visibility</p:attrName>
                                        </p:attrNameLst>
                                      </p:cBhvr>
                                      <p:to>
                                        <p:strVal val="visible"/>
                                      </p:to>
                                    </p:set>
                                    <p:animEffect transition="in" filter="wipe(left)">
                                      <p:cBhvr>
                                        <p:cTn id="215" dur="750"/>
                                        <p:tgtEl>
                                          <p:spTgt spid="78"/>
                                        </p:tgtEl>
                                      </p:cBhvr>
                                    </p:animEffect>
                                  </p:childTnLst>
                                </p:cTn>
                              </p:par>
                            </p:childTnLst>
                          </p:cTn>
                        </p:par>
                        <p:par>
                          <p:cTn id="216" fill="hold">
                            <p:stCondLst>
                              <p:cond delay="2750"/>
                            </p:stCondLst>
                            <p:childTnLst>
                              <p:par>
                                <p:cTn id="217" presetID="26" presetClass="emph" presetSubtype="0" fill="hold" nodeType="afterEffect">
                                  <p:stCondLst>
                                    <p:cond delay="0"/>
                                  </p:stCondLst>
                                  <p:childTnLst>
                                    <p:animEffect transition="out" filter="fade">
                                      <p:cBhvr>
                                        <p:cTn id="218" dur="500" tmFilter="0, 0; .2, .5; .8, .5; 1, 0"/>
                                        <p:tgtEl>
                                          <p:spTgt spid="78"/>
                                        </p:tgtEl>
                                      </p:cBhvr>
                                    </p:animEffect>
                                    <p:animScale>
                                      <p:cBhvr>
                                        <p:cTn id="219" dur="250" autoRev="1" fill="hold"/>
                                        <p:tgtEl>
                                          <p:spTgt spid="78"/>
                                        </p:tgtEl>
                                      </p:cBhvr>
                                      <p:by x="105000" y="105000"/>
                                    </p:animScale>
                                  </p:childTnLst>
                                </p:cTn>
                              </p:par>
                            </p:childTnLst>
                          </p:cTn>
                        </p:par>
                        <p:par>
                          <p:cTn id="220" fill="hold">
                            <p:stCondLst>
                              <p:cond delay="3250"/>
                            </p:stCondLst>
                            <p:childTnLst>
                              <p:par>
                                <p:cTn id="221" presetID="10" presetClass="entr" presetSubtype="0" fill="hold" nodeType="afterEffect">
                                  <p:stCondLst>
                                    <p:cond delay="0"/>
                                  </p:stCondLst>
                                  <p:childTnLst>
                                    <p:set>
                                      <p:cBhvr>
                                        <p:cTn id="222" dur="1" fill="hold">
                                          <p:stCondLst>
                                            <p:cond delay="0"/>
                                          </p:stCondLst>
                                        </p:cTn>
                                        <p:tgtEl>
                                          <p:spTgt spid="81"/>
                                        </p:tgtEl>
                                        <p:attrNameLst>
                                          <p:attrName>style.visibility</p:attrName>
                                        </p:attrNameLst>
                                      </p:cBhvr>
                                      <p:to>
                                        <p:strVal val="visible"/>
                                      </p:to>
                                    </p:set>
                                    <p:animEffect transition="in" filter="fade">
                                      <p:cBhvr>
                                        <p:cTn id="223" dur="500"/>
                                        <p:tgtEl>
                                          <p:spTgt spid="81"/>
                                        </p:tgtEl>
                                      </p:cBhvr>
                                    </p:animEffect>
                                  </p:childTnLst>
                                </p:cTn>
                              </p:par>
                            </p:childTnLst>
                          </p:cTn>
                        </p:par>
                      </p:childTnLst>
                    </p:cTn>
                  </p:par>
                </p:childTnLst>
              </p:cTn>
              <p:nextCondLst>
                <p:cond evt="onClick" delay="0">
                  <p:tgtEl>
                    <p:spTgt spid="73"/>
                  </p:tgtEl>
                </p:cond>
              </p:nextCondLst>
            </p:seq>
          </p:childTnLst>
        </p:cTn>
      </p:par>
    </p:tnLst>
    <p:bldLst>
      <p:bldP spid="18" grpId="0" animBg="1"/>
      <p:bldP spid="24" grpId="0" animBg="1"/>
      <p:bldP spid="37" grpId="0" animBg="1"/>
      <p:bldP spid="37" grpId="1" animBg="1"/>
      <p:bldP spid="48" grpId="0" animBg="1"/>
      <p:bldP spid="40" grpId="0" animBg="1"/>
      <p:bldP spid="51" grpId="0" animBg="1"/>
      <p:bldP spid="59" grpId="0" animBg="1"/>
      <p:bldP spid="71" grpId="0" animBg="1"/>
      <p:bldP spid="7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p:cNvSpPr txBox="1">
            <a:spLocks/>
          </p:cNvSpPr>
          <p:nvPr/>
        </p:nvSpPr>
        <p:spPr>
          <a:xfrm>
            <a:off x="2383184" y="1310059"/>
            <a:ext cx="1298064" cy="369332"/>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Did I…</a:t>
            </a:r>
          </a:p>
        </p:txBody>
      </p:sp>
      <p:sp>
        <p:nvSpPr>
          <p:cNvPr id="61" name="Title 1"/>
          <p:cNvSpPr txBox="1">
            <a:spLocks/>
          </p:cNvSpPr>
          <p:nvPr/>
        </p:nvSpPr>
        <p:spPr>
          <a:xfrm>
            <a:off x="2383184" y="910116"/>
            <a:ext cx="3712817" cy="369332"/>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dirty="0">
                <a:solidFill>
                  <a:schemeClr val="tx1"/>
                </a:solidFill>
              </a:rPr>
              <a:t>A Newspaper Report Checklist</a:t>
            </a:r>
          </a:p>
        </p:txBody>
      </p:sp>
      <p:sp>
        <p:nvSpPr>
          <p:cNvPr id="63" name="Title 1"/>
          <p:cNvSpPr txBox="1">
            <a:spLocks/>
          </p:cNvSpPr>
          <p:nvPr/>
        </p:nvSpPr>
        <p:spPr>
          <a:xfrm>
            <a:off x="2383184" y="910117"/>
            <a:ext cx="4036667" cy="769275"/>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Use this checklist to help you write your own newspaper report.</a:t>
            </a:r>
          </a:p>
        </p:txBody>
      </p:sp>
      <p:sp>
        <p:nvSpPr>
          <p:cNvPr id="15" name="Title 1"/>
          <p:cNvSpPr>
            <a:spLocks noGrp="1"/>
          </p:cNvSpPr>
          <p:nvPr>
            <p:ph type="title"/>
          </p:nvPr>
        </p:nvSpPr>
        <p:spPr>
          <a:xfrm>
            <a:off x="6856078" y="911271"/>
            <a:ext cx="2781656" cy="756857"/>
          </a:xfrm>
          <a:prstGeom prst="roundRect">
            <a:avLst>
              <a:gd name="adj" fmla="val 0"/>
            </a:avLst>
          </a:prstGeom>
          <a:solidFill>
            <a:schemeClr val="tx1"/>
          </a:solidFill>
        </p:spPr>
        <p:txBody>
          <a:bodyPr/>
          <a:lstStyle/>
          <a:p>
            <a:pPr algn="ctr"/>
            <a:r>
              <a:rPr lang="en-GB" sz="1800" dirty="0">
                <a:solidFill>
                  <a:schemeClr val="bg1"/>
                </a:solidFill>
              </a:rPr>
              <a:t>write the name of the newspaper at the top?</a:t>
            </a:r>
          </a:p>
        </p:txBody>
      </p:sp>
      <p:sp>
        <p:nvSpPr>
          <p:cNvPr id="16" name="Title 1"/>
          <p:cNvSpPr txBox="1">
            <a:spLocks/>
          </p:cNvSpPr>
          <p:nvPr/>
        </p:nvSpPr>
        <p:spPr>
          <a:xfrm>
            <a:off x="2368788"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create an interesting headline and sub-headline? </a:t>
            </a:r>
          </a:p>
        </p:txBody>
      </p:sp>
      <p:sp>
        <p:nvSpPr>
          <p:cNvPr id="17" name="Title 1"/>
          <p:cNvSpPr txBox="1">
            <a:spLocks/>
          </p:cNvSpPr>
          <p:nvPr/>
        </p:nvSpPr>
        <p:spPr>
          <a:xfrm>
            <a:off x="2542731"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start with an introductory paragraph that includes </a:t>
            </a:r>
            <a:br>
              <a:rPr lang="en-GB" sz="1800" b="0" dirty="0">
                <a:solidFill>
                  <a:sysClr val="windowText" lastClr="000000"/>
                </a:solidFill>
              </a:rPr>
            </a:br>
            <a:r>
              <a:rPr lang="en-GB" sz="1800" b="0" dirty="0">
                <a:solidFill>
                  <a:sysClr val="windowText" lastClr="000000"/>
                </a:solidFill>
              </a:rPr>
              <a:t>the five </a:t>
            </a:r>
            <a:r>
              <a:rPr lang="en-GB" sz="1800" b="0" dirty="0" err="1">
                <a:solidFill>
                  <a:sysClr val="windowText" lastClr="000000"/>
                </a:solidFill>
              </a:rPr>
              <a:t>Ws</a:t>
            </a:r>
            <a:r>
              <a:rPr lang="en-GB" sz="1800" b="0" dirty="0">
                <a:solidFill>
                  <a:sysClr val="windowText" lastClr="000000"/>
                </a:solidFill>
              </a:rPr>
              <a:t>? </a:t>
            </a:r>
          </a:p>
        </p:txBody>
      </p:sp>
      <p:cxnSp>
        <p:nvCxnSpPr>
          <p:cNvPr id="19" name="Straight Connector 18"/>
          <p:cNvCxnSpPr/>
          <p:nvPr/>
        </p:nvCxnSpPr>
        <p:spPr>
          <a:xfrm>
            <a:off x="6096000" y="2986200"/>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2542732" y="5356875"/>
            <a:ext cx="3397189" cy="892574"/>
            <a:chOff x="1018731" y="5356875"/>
            <a:chExt cx="3397189" cy="892574"/>
          </a:xfrm>
        </p:grpSpPr>
        <p:sp>
          <p:nvSpPr>
            <p:cNvPr id="22"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include facts about the main events? </a:t>
              </a:r>
            </a:p>
          </p:txBody>
        </p:sp>
        <p:grpSp>
          <p:nvGrpSpPr>
            <p:cNvPr id="29" name="Group 28"/>
            <p:cNvGrpSpPr/>
            <p:nvPr/>
          </p:nvGrpSpPr>
          <p:grpSpPr>
            <a:xfrm>
              <a:off x="1018731" y="5356875"/>
              <a:ext cx="872362" cy="892573"/>
              <a:chOff x="7319795" y="2986200"/>
              <a:chExt cx="839660" cy="795464"/>
            </a:xfrm>
            <a:solidFill>
              <a:srgbClr val="DDDDDD"/>
            </a:solidFill>
          </p:grpSpPr>
          <p:sp>
            <p:nvSpPr>
              <p:cNvPr id="23"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6"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7"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30" name="Title 1"/>
          <p:cNvSpPr txBox="1">
            <a:spLocks/>
          </p:cNvSpPr>
          <p:nvPr/>
        </p:nvSpPr>
        <p:spPr>
          <a:xfrm>
            <a:off x="6260152"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write in the third person and past tense?</a:t>
            </a:r>
          </a:p>
        </p:txBody>
      </p:sp>
      <p:grpSp>
        <p:nvGrpSpPr>
          <p:cNvPr id="37" name="Group 36"/>
          <p:cNvGrpSpPr/>
          <p:nvPr/>
        </p:nvGrpSpPr>
        <p:grpSpPr>
          <a:xfrm>
            <a:off x="6135785" y="4050702"/>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use quotes written as </a:t>
              </a:r>
              <a:br>
                <a:rPr lang="en-GB" sz="1800" b="0" dirty="0">
                  <a:solidFill>
                    <a:sysClr val="windowText" lastClr="000000"/>
                  </a:solidFill>
                </a:rPr>
              </a:br>
              <a:r>
                <a:rPr lang="en-GB" sz="1800" b="0" dirty="0">
                  <a:solidFill>
                    <a:sysClr val="windowText" lastClr="000000"/>
                  </a:solidFill>
                </a:rPr>
                <a:t>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36" name="Title 1"/>
          <p:cNvSpPr txBox="1">
            <a:spLocks/>
          </p:cNvSpPr>
          <p:nvPr/>
        </p:nvSpPr>
        <p:spPr>
          <a:xfrm>
            <a:off x="6260152" y="5043598"/>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finish with a conclusion paragraph to explain what might happen next?</a:t>
            </a:r>
          </a:p>
        </p:txBody>
      </p:sp>
      <p:grpSp>
        <p:nvGrpSpPr>
          <p:cNvPr id="39" name="Group 38"/>
          <p:cNvGrpSpPr/>
          <p:nvPr/>
        </p:nvGrpSpPr>
        <p:grpSpPr>
          <a:xfrm>
            <a:off x="2542732" y="4193349"/>
            <a:ext cx="3397189" cy="998845"/>
            <a:chOff x="1018731" y="4193863"/>
            <a:chExt cx="3397189" cy="998845"/>
          </a:xfrm>
        </p:grpSpPr>
        <p:sp>
          <p:nvSpPr>
            <p:cNvPr id="21"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add captions to all pictures?</a:t>
              </a:r>
            </a:p>
          </p:txBody>
        </p:sp>
        <p:sp>
          <p:nvSpPr>
            <p:cNvPr id="34"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grpSp>
        <p:nvGrpSpPr>
          <p:cNvPr id="42" name="NEXT 1"/>
          <p:cNvGrpSpPr/>
          <p:nvPr/>
        </p:nvGrpSpPr>
        <p:grpSpPr>
          <a:xfrm>
            <a:off x="8423130" y="1793944"/>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NEXT 2"/>
          <p:cNvGrpSpPr/>
          <p:nvPr/>
        </p:nvGrpSpPr>
        <p:grpSpPr>
          <a:xfrm>
            <a:off x="8524030" y="2882242"/>
            <a:ext cx="1214604" cy="618908"/>
            <a:chOff x="6721813" y="1400783"/>
            <a:chExt cx="1621274" cy="618908"/>
          </a:xfrm>
        </p:grpSpPr>
        <p:sp>
          <p:nvSpPr>
            <p:cNvPr id="46" name="Rounded Rectangle 4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7" name="Rounded Rectangle 4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NEXT 3"/>
          <p:cNvGrpSpPr/>
          <p:nvPr/>
        </p:nvGrpSpPr>
        <p:grpSpPr>
          <a:xfrm>
            <a:off x="4725316" y="3761948"/>
            <a:ext cx="1214604" cy="618908"/>
            <a:chOff x="6721813" y="1400783"/>
            <a:chExt cx="1621274" cy="618908"/>
          </a:xfrm>
        </p:grpSpPr>
        <p:sp>
          <p:nvSpPr>
            <p:cNvPr id="49" name="Rounded Rectangle 48"/>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0" name="Rounded Rectangle 49"/>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NEXT 4"/>
          <p:cNvGrpSpPr/>
          <p:nvPr/>
        </p:nvGrpSpPr>
        <p:grpSpPr>
          <a:xfrm>
            <a:off x="3681247" y="5006712"/>
            <a:ext cx="1214604" cy="618908"/>
            <a:chOff x="6721813" y="1400783"/>
            <a:chExt cx="1621274" cy="618908"/>
          </a:xfrm>
        </p:grpSpPr>
        <p:sp>
          <p:nvSpPr>
            <p:cNvPr id="52" name="Rounded Rectangle 5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3" name="Rounded Rectangle 5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NEXT 5"/>
          <p:cNvGrpSpPr/>
          <p:nvPr/>
        </p:nvGrpSpPr>
        <p:grpSpPr>
          <a:xfrm>
            <a:off x="4729592" y="6083736"/>
            <a:ext cx="1214604" cy="618908"/>
            <a:chOff x="6721813" y="1400783"/>
            <a:chExt cx="1621274" cy="618908"/>
          </a:xfrm>
        </p:grpSpPr>
        <p:sp>
          <p:nvSpPr>
            <p:cNvPr id="55" name="Rounded Rectangle 54"/>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6" name="Rounded Rectangle 55"/>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NEXT 6"/>
          <p:cNvGrpSpPr/>
          <p:nvPr/>
        </p:nvGrpSpPr>
        <p:grpSpPr>
          <a:xfrm>
            <a:off x="8397179" y="3550523"/>
            <a:ext cx="1214604" cy="618908"/>
            <a:chOff x="6721813" y="1400783"/>
            <a:chExt cx="1621274" cy="618908"/>
          </a:xfrm>
        </p:grpSpPr>
        <p:sp>
          <p:nvSpPr>
            <p:cNvPr id="67" name="Rounded Rectangle 6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8" name="Rounded Rectangle 6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NEXT 7"/>
          <p:cNvGrpSpPr/>
          <p:nvPr/>
        </p:nvGrpSpPr>
        <p:grpSpPr>
          <a:xfrm>
            <a:off x="6268819" y="4793808"/>
            <a:ext cx="1214604" cy="618908"/>
            <a:chOff x="6721813" y="1400783"/>
            <a:chExt cx="1621274" cy="618908"/>
          </a:xfrm>
        </p:grpSpPr>
        <p:sp>
          <p:nvSpPr>
            <p:cNvPr id="70" name="Rounded Rectangle 6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1" name="Rounded Rectangle 7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NEXT 3"/>
          <p:cNvGrpSpPr/>
          <p:nvPr/>
        </p:nvGrpSpPr>
        <p:grpSpPr>
          <a:xfrm>
            <a:off x="8871098" y="5818586"/>
            <a:ext cx="1214604" cy="618908"/>
            <a:chOff x="6721813" y="1400783"/>
            <a:chExt cx="1621274" cy="618908"/>
          </a:xfrm>
        </p:grpSpPr>
        <p:sp>
          <p:nvSpPr>
            <p:cNvPr id="73" name="Rounded Rectangle 7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4" name="Rounded Rectangle 7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Rectangle 56">
            <a:hlinkClick r:id="rId3"/>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4786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1000"/>
                                        <p:tgtEl>
                                          <p:spTgt spid="60"/>
                                        </p:tgtEl>
                                      </p:cBhvr>
                                    </p:animEffect>
                                  </p:childTnLst>
                                </p:cTn>
                              </p:par>
                            </p:childTnLst>
                          </p:cTn>
                        </p:par>
                        <p:par>
                          <p:cTn id="12" fill="hold">
                            <p:stCondLst>
                              <p:cond delay="2000"/>
                            </p:stCondLst>
                            <p:childTnLst>
                              <p:par>
                                <p:cTn id="13" presetID="22" presetClass="entr" presetSubtype="8"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childTnLst>
                          </p:cTn>
                        </p:par>
                        <p:par>
                          <p:cTn id="16" fill="hold">
                            <p:stCondLst>
                              <p:cond delay="3750"/>
                            </p:stCondLst>
                            <p:childTnLst>
                              <p:par>
                                <p:cTn id="17" presetID="10"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2"/>
                                        </p:tgtEl>
                                      </p:cBhvr>
                                    </p:animEffect>
                                    <p:set>
                                      <p:cBhvr>
                                        <p:cTn id="25" dur="1" fill="hold">
                                          <p:stCondLst>
                                            <p:cond delay="499"/>
                                          </p:stCondLst>
                                        </p:cTn>
                                        <p:tgtEl>
                                          <p:spTgt spid="42"/>
                                        </p:tgtEl>
                                        <p:attrNameLst>
                                          <p:attrName>style.visibility</p:attrName>
                                        </p:attrNameLst>
                                      </p:cBhvr>
                                      <p:to>
                                        <p:strVal val="hidden"/>
                                      </p:to>
                                    </p:se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nextCondLst>
                <p:cond evt="onClick" delay="0">
                  <p:tgtEl>
                    <p:spTgt spid="42"/>
                  </p:tgtEl>
                </p:cond>
              </p:nextCondLst>
            </p:seq>
            <p:seq concurrent="1" nextAc="seek">
              <p:cTn id="33" restart="whenNotActive" fill="hold" evtFilter="cancelBubble" nodeType="interactiveSeq">
                <p:stCondLst>
                  <p:cond evt="onClick" delay="0">
                    <p:tgtEl>
                      <p:spTgt spid="45"/>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45"/>
                                        </p:tgtEl>
                                      </p:cBhvr>
                                    </p:animEffect>
                                    <p:set>
                                      <p:cBhvr>
                                        <p:cTn id="38" dur="1" fill="hold">
                                          <p:stCondLst>
                                            <p:cond delay="499"/>
                                          </p:stCondLst>
                                        </p:cTn>
                                        <p:tgtEl>
                                          <p:spTgt spid="45"/>
                                        </p:tgtEl>
                                        <p:attrNameLst>
                                          <p:attrName>style.visibility</p:attrName>
                                        </p:attrNameLst>
                                      </p:cBhvr>
                                      <p:to>
                                        <p:strVal val="hidden"/>
                                      </p:to>
                                    </p:set>
                                  </p:childTnLst>
                                </p:cTn>
                              </p:par>
                              <p:par>
                                <p:cTn id="39" presetID="2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750"/>
                                        <p:tgtEl>
                                          <p:spTgt spid="17"/>
                                        </p:tgtEl>
                                      </p:cBhvr>
                                    </p:animEffect>
                                  </p:childTnLst>
                                </p:cTn>
                              </p:par>
                            </p:childTnLst>
                          </p:cTn>
                        </p:par>
                        <p:par>
                          <p:cTn id="42" fill="hold">
                            <p:stCondLst>
                              <p:cond delay="750"/>
                            </p:stCondLst>
                            <p:childTnLst>
                              <p:par>
                                <p:cTn id="43" presetID="10" presetClass="entr" presetSubtype="0"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childTnLst>
                    </p:cTn>
                  </p:par>
                </p:childTnLst>
              </p:cTn>
              <p:nextCondLst>
                <p:cond evt="onClick" delay="0">
                  <p:tgtEl>
                    <p:spTgt spid="45"/>
                  </p:tgtEl>
                </p:cond>
              </p:nextCondLst>
            </p:seq>
            <p:seq concurrent="1" nextAc="seek">
              <p:cTn id="46" restart="whenNotActive" fill="hold" evtFilter="cancelBubble" nodeType="interactiveSeq">
                <p:stCondLst>
                  <p:cond evt="onClick" delay="0">
                    <p:tgtEl>
                      <p:spTgt spid="48"/>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48"/>
                                        </p:tgtEl>
                                      </p:cBhvr>
                                    </p:animEffect>
                                    <p:set>
                                      <p:cBhvr>
                                        <p:cTn id="51" dur="1" fill="hold">
                                          <p:stCondLst>
                                            <p:cond delay="499"/>
                                          </p:stCondLst>
                                        </p:cTn>
                                        <p:tgtEl>
                                          <p:spTgt spid="48"/>
                                        </p:tgtEl>
                                        <p:attrNameLst>
                                          <p:attrName>style.visibility</p:attrName>
                                        </p:attrNameLst>
                                      </p:cBhvr>
                                      <p:to>
                                        <p:strVal val="hidden"/>
                                      </p:to>
                                    </p:set>
                                  </p:childTnLst>
                                </p:cTn>
                              </p:par>
                              <p:par>
                                <p:cTn id="52" presetID="2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750"/>
                                        <p:tgtEl>
                                          <p:spTgt spid="39"/>
                                        </p:tgtEl>
                                      </p:cBhvr>
                                    </p:animEffect>
                                  </p:childTnLst>
                                </p:cTn>
                              </p:par>
                            </p:childTnLst>
                          </p:cTn>
                        </p:par>
                        <p:par>
                          <p:cTn id="55" fill="hold">
                            <p:stCondLst>
                              <p:cond delay="750"/>
                            </p:stCondLst>
                            <p:childTnLst>
                              <p:par>
                                <p:cTn id="56" presetID="10" presetClass="entr" presetSubtype="0"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childTnLst>
                          </p:cTn>
                        </p:par>
                      </p:childTnLst>
                    </p:cTn>
                  </p:par>
                </p:childTnLst>
              </p:cTn>
              <p:nextCondLst>
                <p:cond evt="onClick" delay="0">
                  <p:tgtEl>
                    <p:spTgt spid="48"/>
                  </p:tgtEl>
                </p:cond>
              </p:nextCondLst>
            </p:seq>
            <p:seq concurrent="1" nextAc="seek">
              <p:cTn id="59" restart="whenNotActive" fill="hold" evtFilter="cancelBubble" nodeType="interactiveSeq">
                <p:stCondLst>
                  <p:cond evt="onClick" delay="0">
                    <p:tgtEl>
                      <p:spTgt spid="51"/>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51"/>
                                        </p:tgtEl>
                                      </p:cBhvr>
                                    </p:animEffect>
                                    <p:set>
                                      <p:cBhvr>
                                        <p:cTn id="64" dur="1" fill="hold">
                                          <p:stCondLst>
                                            <p:cond delay="499"/>
                                          </p:stCondLst>
                                        </p:cTn>
                                        <p:tgtEl>
                                          <p:spTgt spid="51"/>
                                        </p:tgtEl>
                                        <p:attrNameLst>
                                          <p:attrName>style.visibility</p:attrName>
                                        </p:attrNameLst>
                                      </p:cBhvr>
                                      <p:to>
                                        <p:strVal val="hidden"/>
                                      </p:to>
                                    </p:set>
                                  </p:childTnLst>
                                </p:cTn>
                              </p:par>
                              <p:par>
                                <p:cTn id="65" presetID="22" presetClass="entr" presetSubtype="8"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left)">
                                      <p:cBhvr>
                                        <p:cTn id="67" dur="750"/>
                                        <p:tgtEl>
                                          <p:spTgt spid="40"/>
                                        </p:tgtEl>
                                      </p:cBhvr>
                                    </p:animEffect>
                                  </p:childTnLst>
                                </p:cTn>
                              </p:par>
                            </p:childTnLst>
                          </p:cTn>
                        </p:par>
                        <p:par>
                          <p:cTn id="68" fill="hold">
                            <p:stCondLst>
                              <p:cond delay="750"/>
                            </p:stCondLst>
                            <p:childTnLst>
                              <p:par>
                                <p:cTn id="69" presetID="10" presetClass="entr" presetSubtype="0"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childTnLst>
                          </p:cTn>
                        </p:par>
                      </p:childTnLst>
                    </p:cTn>
                  </p:par>
                </p:childTnLst>
              </p:cTn>
              <p:nextCondLst>
                <p:cond evt="onClick" delay="0">
                  <p:tgtEl>
                    <p:spTgt spid="51"/>
                  </p:tgtEl>
                </p:cond>
              </p:nextCondLst>
            </p:seq>
            <p:seq concurrent="1" nextAc="seek">
              <p:cTn id="72" restart="whenNotActive" fill="hold" evtFilter="cancelBubble" nodeType="interactiveSeq">
                <p:stCondLst>
                  <p:cond evt="onClick" delay="0">
                    <p:tgtEl>
                      <p:spTgt spid="54"/>
                    </p:tgtEl>
                  </p:cond>
                </p:stCondLst>
                <p:endSync evt="end" delay="0">
                  <p:rtn val="all"/>
                </p:endSync>
                <p:childTnLst>
                  <p:par>
                    <p:cTn id="73" fill="hold">
                      <p:stCondLst>
                        <p:cond delay="0"/>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54"/>
                                        </p:tgtEl>
                                      </p:cBhvr>
                                    </p:animEffect>
                                    <p:set>
                                      <p:cBhvr>
                                        <p:cTn id="77" dur="1" fill="hold">
                                          <p:stCondLst>
                                            <p:cond delay="499"/>
                                          </p:stCondLst>
                                        </p:cTn>
                                        <p:tgtEl>
                                          <p:spTgt spid="54"/>
                                        </p:tgtEl>
                                        <p:attrNameLst>
                                          <p:attrName>style.visibility</p:attrName>
                                        </p:attrNameLst>
                                      </p:cBhvr>
                                      <p:to>
                                        <p:strVal val="hidden"/>
                                      </p:to>
                                    </p:set>
                                  </p:childTnLst>
                                </p:cTn>
                              </p:par>
                            </p:childTnLst>
                          </p:cTn>
                        </p:par>
                        <p:par>
                          <p:cTn id="78" fill="hold">
                            <p:stCondLst>
                              <p:cond delay="500"/>
                            </p:stCondLst>
                            <p:childTnLst>
                              <p:par>
                                <p:cTn id="79" presetID="22" presetClass="entr" presetSubtype="1" fill="hold"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500"/>
                                        <p:tgtEl>
                                          <p:spTgt spid="19"/>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right)">
                                      <p:cBhvr>
                                        <p:cTn id="84" dur="750"/>
                                        <p:tgtEl>
                                          <p:spTgt spid="30"/>
                                        </p:tgtEl>
                                      </p:cBhvr>
                                    </p:animEffect>
                                  </p:childTnLst>
                                </p:cTn>
                              </p:par>
                            </p:childTnLst>
                          </p:cTn>
                        </p:par>
                        <p:par>
                          <p:cTn id="85" fill="hold">
                            <p:stCondLst>
                              <p:cond delay="1250"/>
                            </p:stCondLst>
                            <p:childTnLst>
                              <p:par>
                                <p:cTn id="86" presetID="10" presetClass="entr" presetSubtype="0" fill="hold"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100"/>
                                        <p:tgtEl>
                                          <p:spTgt spid="66"/>
                                        </p:tgtEl>
                                      </p:cBhvr>
                                    </p:animEffect>
                                  </p:childTnLst>
                                </p:cTn>
                              </p:par>
                            </p:childTnLst>
                          </p:cTn>
                        </p:par>
                      </p:childTnLst>
                    </p:cTn>
                  </p:par>
                </p:childTnLst>
              </p:cTn>
              <p:nextCondLst>
                <p:cond evt="onClick" delay="0">
                  <p:tgtEl>
                    <p:spTgt spid="54"/>
                  </p:tgtEl>
                </p:cond>
              </p:nextCondLst>
            </p:seq>
            <p:seq concurrent="1" nextAc="seek">
              <p:cTn id="89" restart="whenNotActive" fill="hold" evtFilter="cancelBubble" nodeType="interactiveSeq">
                <p:stCondLst>
                  <p:cond evt="onClick" delay="0">
                    <p:tgtEl>
                      <p:spTgt spid="66"/>
                    </p:tgtEl>
                  </p:cond>
                </p:stCondLst>
                <p:endSync evt="end" delay="0">
                  <p:rtn val="all"/>
                </p:endSync>
                <p:childTnLst>
                  <p:par>
                    <p:cTn id="90" fill="hold">
                      <p:stCondLst>
                        <p:cond delay="0"/>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66"/>
                                        </p:tgtEl>
                                      </p:cBhvr>
                                    </p:animEffect>
                                    <p:set>
                                      <p:cBhvr>
                                        <p:cTn id="94" dur="1" fill="hold">
                                          <p:stCondLst>
                                            <p:cond delay="499"/>
                                          </p:stCondLst>
                                        </p:cTn>
                                        <p:tgtEl>
                                          <p:spTgt spid="66"/>
                                        </p:tgtEl>
                                        <p:attrNameLst>
                                          <p:attrName>style.visibility</p:attrName>
                                        </p:attrNameLst>
                                      </p:cBhvr>
                                      <p:to>
                                        <p:strVal val="hidden"/>
                                      </p:to>
                                    </p:set>
                                  </p:childTnLst>
                                </p:cTn>
                              </p:par>
                            </p:childTnLst>
                          </p:cTn>
                        </p:par>
                        <p:par>
                          <p:cTn id="95" fill="hold">
                            <p:stCondLst>
                              <p:cond delay="500"/>
                            </p:stCondLst>
                            <p:childTnLst>
                              <p:par>
                                <p:cTn id="96" presetID="22" presetClass="entr" presetSubtype="2"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right)">
                                      <p:cBhvr>
                                        <p:cTn id="98" dur="750"/>
                                        <p:tgtEl>
                                          <p:spTgt spid="37"/>
                                        </p:tgtEl>
                                      </p:cBhvr>
                                    </p:animEffect>
                                  </p:childTnLst>
                                </p:cTn>
                              </p:par>
                            </p:childTnLst>
                          </p:cTn>
                        </p:par>
                        <p:par>
                          <p:cTn id="99" fill="hold">
                            <p:stCondLst>
                              <p:cond delay="2500"/>
                            </p:stCondLst>
                            <p:childTnLst>
                              <p:par>
                                <p:cTn id="100" presetID="10" presetClass="entr" presetSubtype="0" fill="hold"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100"/>
                                        <p:tgtEl>
                                          <p:spTgt spid="69"/>
                                        </p:tgtEl>
                                      </p:cBhvr>
                                    </p:animEffect>
                                  </p:childTnLst>
                                </p:cTn>
                              </p:par>
                            </p:childTnLst>
                          </p:cTn>
                        </p:par>
                      </p:childTnLst>
                    </p:cTn>
                  </p:par>
                </p:childTnLst>
              </p:cTn>
              <p:nextCondLst>
                <p:cond evt="onClick" delay="0">
                  <p:tgtEl>
                    <p:spTgt spid="66"/>
                  </p:tgtEl>
                </p:cond>
              </p:nextCondLst>
            </p:seq>
            <p:seq concurrent="1" nextAc="seek">
              <p:cTn id="103" restart="whenNotActive" fill="hold" evtFilter="cancelBubble" nodeType="interactiveSeq">
                <p:stCondLst>
                  <p:cond evt="onClick" delay="0">
                    <p:tgtEl>
                      <p:spTgt spid="69"/>
                    </p:tgtEl>
                  </p:cond>
                </p:stCondLst>
                <p:endSync evt="end" delay="0">
                  <p:rtn val="all"/>
                </p:endSync>
                <p:childTnLst>
                  <p:par>
                    <p:cTn id="104" fill="hold">
                      <p:stCondLst>
                        <p:cond delay="0"/>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69"/>
                                        </p:tgtEl>
                                      </p:cBhvr>
                                    </p:animEffect>
                                    <p:set>
                                      <p:cBhvr>
                                        <p:cTn id="108" dur="1" fill="hold">
                                          <p:stCondLst>
                                            <p:cond delay="499"/>
                                          </p:stCondLst>
                                        </p:cTn>
                                        <p:tgtEl>
                                          <p:spTgt spid="69"/>
                                        </p:tgtEl>
                                        <p:attrNameLst>
                                          <p:attrName>style.visibility</p:attrName>
                                        </p:attrNameLst>
                                      </p:cBhvr>
                                      <p:to>
                                        <p:strVal val="hidden"/>
                                      </p:to>
                                    </p:set>
                                  </p:childTnLst>
                                </p:cTn>
                              </p:par>
                            </p:childTnLst>
                          </p:cTn>
                        </p:par>
                        <p:par>
                          <p:cTn id="109" fill="hold">
                            <p:stCondLst>
                              <p:cond delay="500"/>
                            </p:stCondLst>
                            <p:childTnLst>
                              <p:par>
                                <p:cTn id="110" presetID="22" presetClass="entr" presetSubtype="2"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right)">
                                      <p:cBhvr>
                                        <p:cTn id="112" dur="750"/>
                                        <p:tgtEl>
                                          <p:spTgt spid="36"/>
                                        </p:tgtEl>
                                      </p:cBhvr>
                                    </p:animEffect>
                                  </p:childTnLst>
                                </p:cTn>
                              </p:par>
                            </p:childTnLst>
                          </p:cTn>
                        </p:par>
                        <p:par>
                          <p:cTn id="113" fill="hold">
                            <p:stCondLst>
                              <p:cond delay="1250"/>
                            </p:stCondLst>
                            <p:childTnLst>
                              <p:par>
                                <p:cTn id="114" presetID="10" presetClass="exit" presetSubtype="0" fill="hold" grpId="1" nodeType="afterEffect">
                                  <p:stCondLst>
                                    <p:cond delay="0"/>
                                  </p:stCondLst>
                                  <p:childTnLst>
                                    <p:animEffect transition="out" filter="fade">
                                      <p:cBhvr>
                                        <p:cTn id="115" dur="500"/>
                                        <p:tgtEl>
                                          <p:spTgt spid="61"/>
                                        </p:tgtEl>
                                      </p:cBhvr>
                                    </p:animEffect>
                                    <p:set>
                                      <p:cBhvr>
                                        <p:cTn id="116" dur="1" fill="hold">
                                          <p:stCondLst>
                                            <p:cond delay="499"/>
                                          </p:stCondLst>
                                        </p:cTn>
                                        <p:tgtEl>
                                          <p:spTgt spid="61"/>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60"/>
                                        </p:tgtEl>
                                      </p:cBhvr>
                                    </p:animEffect>
                                    <p:set>
                                      <p:cBhvr>
                                        <p:cTn id="119" dur="1" fill="hold">
                                          <p:stCondLst>
                                            <p:cond delay="499"/>
                                          </p:stCondLst>
                                        </p:cTn>
                                        <p:tgtEl>
                                          <p:spTgt spid="60"/>
                                        </p:tgtEl>
                                        <p:attrNameLst>
                                          <p:attrName>style.visibility</p:attrName>
                                        </p:attrNameLst>
                                      </p:cBhvr>
                                      <p:to>
                                        <p:strVal val="hidden"/>
                                      </p:to>
                                    </p:set>
                                  </p:childTnLst>
                                </p:cTn>
                              </p:par>
                            </p:childTnLst>
                          </p:cTn>
                        </p:par>
                        <p:par>
                          <p:cTn id="120" fill="hold">
                            <p:stCondLst>
                              <p:cond delay="1750"/>
                            </p:stCondLst>
                            <p:childTnLst>
                              <p:par>
                                <p:cTn id="121" presetID="22" presetClass="entr" presetSubtype="8" fill="hold" grpId="0" nodeType="afterEffect">
                                  <p:stCondLst>
                                    <p:cond delay="500"/>
                                  </p:stCondLst>
                                  <p:childTnLst>
                                    <p:set>
                                      <p:cBhvr>
                                        <p:cTn id="122" dur="1" fill="hold">
                                          <p:stCondLst>
                                            <p:cond delay="0"/>
                                          </p:stCondLst>
                                        </p:cTn>
                                        <p:tgtEl>
                                          <p:spTgt spid="63"/>
                                        </p:tgtEl>
                                        <p:attrNameLst>
                                          <p:attrName>style.visibility</p:attrName>
                                        </p:attrNameLst>
                                      </p:cBhvr>
                                      <p:to>
                                        <p:strVal val="visible"/>
                                      </p:to>
                                    </p:set>
                                    <p:animEffect transition="in" filter="wipe(left)">
                                      <p:cBhvr>
                                        <p:cTn id="123" dur="750"/>
                                        <p:tgtEl>
                                          <p:spTgt spid="63"/>
                                        </p:tgtEl>
                                      </p:cBhvr>
                                    </p:animEffect>
                                  </p:childTnLst>
                                </p:cTn>
                              </p:par>
                            </p:childTnLst>
                          </p:cTn>
                        </p:par>
                        <p:par>
                          <p:cTn id="124" fill="hold">
                            <p:stCondLst>
                              <p:cond delay="3000"/>
                            </p:stCondLst>
                            <p:childTnLst>
                              <p:par>
                                <p:cTn id="125" presetID="10" presetClass="entr" presetSubtype="0" fill="hold" nodeType="afterEffect">
                                  <p:stCondLst>
                                    <p:cond delay="0"/>
                                  </p:stCondLst>
                                  <p:childTnLst>
                                    <p:set>
                                      <p:cBhvr>
                                        <p:cTn id="126" dur="1" fill="hold">
                                          <p:stCondLst>
                                            <p:cond delay="0"/>
                                          </p:stCondLst>
                                        </p:cTn>
                                        <p:tgtEl>
                                          <p:spTgt spid="72"/>
                                        </p:tgtEl>
                                        <p:attrNameLst>
                                          <p:attrName>style.visibility</p:attrName>
                                        </p:attrNameLst>
                                      </p:cBhvr>
                                      <p:to>
                                        <p:strVal val="visible"/>
                                      </p:to>
                                    </p:set>
                                    <p:animEffect transition="in" filter="fade">
                                      <p:cBhvr>
                                        <p:cTn id="127" dur="500"/>
                                        <p:tgtEl>
                                          <p:spTgt spid="72"/>
                                        </p:tgtEl>
                                      </p:cBhvr>
                                    </p:animEffect>
                                  </p:childTnLst>
                                </p:cTn>
                              </p:par>
                            </p:childTnLst>
                          </p:cTn>
                        </p:par>
                      </p:childTnLst>
                    </p:cTn>
                  </p:par>
                </p:childTnLst>
              </p:cTn>
              <p:nextCondLst>
                <p:cond evt="onClick" delay="0">
                  <p:tgtEl>
                    <p:spTgt spid="69"/>
                  </p:tgtEl>
                </p:cond>
              </p:nextCondLst>
            </p:seq>
          </p:childTnLst>
        </p:cTn>
      </p:par>
    </p:tnLst>
    <p:bldLst>
      <p:bldP spid="60" grpId="0" animBg="1"/>
      <p:bldP spid="60" grpId="1" animBg="1"/>
      <p:bldP spid="61" grpId="0" animBg="1"/>
      <p:bldP spid="61" grpId="1" animBg="1"/>
      <p:bldP spid="63" grpId="0" animBg="1"/>
      <p:bldP spid="15" grpId="0" animBg="1"/>
      <p:bldP spid="16" grpId="0" animBg="1"/>
      <p:bldP spid="17" grpId="0" animBg="1"/>
      <p:bldP spid="30" grpId="0" animBg="1"/>
      <p:bldP spid="3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465" y="761589"/>
            <a:ext cx="7487067" cy="10573573"/>
          </a:xfrm>
          <a:prstGeom prst="rect">
            <a:avLst/>
          </a:prstGeom>
        </p:spPr>
      </p:pic>
      <p:sp>
        <p:nvSpPr>
          <p:cNvPr id="4" name="Rectangle 3"/>
          <p:cNvSpPr/>
          <p:nvPr/>
        </p:nvSpPr>
        <p:spPr>
          <a:xfrm>
            <a:off x="3103002" y="894913"/>
            <a:ext cx="5985995" cy="956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800" b="1" dirty="0">
                <a:solidFill>
                  <a:schemeClr val="bg1"/>
                </a:solidFill>
                <a:latin typeface="Twinkl" pitchFamily="2" charset="0"/>
              </a:rPr>
              <a:t>Celebrating Success</a:t>
            </a:r>
          </a:p>
        </p:txBody>
      </p:sp>
      <p:sp>
        <p:nvSpPr>
          <p:cNvPr id="6" name="TextBox 5"/>
          <p:cNvSpPr txBox="1"/>
          <p:nvPr/>
        </p:nvSpPr>
        <p:spPr>
          <a:xfrm>
            <a:off x="2956436" y="2023777"/>
            <a:ext cx="6279124" cy="923330"/>
          </a:xfrm>
          <a:prstGeom prst="rect">
            <a:avLst/>
          </a:prstGeom>
          <a:noFill/>
        </p:spPr>
        <p:txBody>
          <a:bodyPr wrap="square" rtlCol="0">
            <a:spAutoFit/>
          </a:bodyPr>
          <a:lstStyle/>
          <a:p>
            <a:r>
              <a:rPr lang="en-GB" dirty="0">
                <a:latin typeface="Twinkl" pitchFamily="2" charset="0"/>
              </a:rPr>
              <a:t>Share your newspaper report with a partner or the rest of the class. Have you managed to include everything from the checklist? What features have you used most effectively?</a:t>
            </a:r>
          </a:p>
        </p:txBody>
      </p:sp>
      <p:cxnSp>
        <p:nvCxnSpPr>
          <p:cNvPr id="11" name="Straight Connector 10"/>
          <p:cNvCxnSpPr/>
          <p:nvPr/>
        </p:nvCxnSpPr>
        <p:spPr>
          <a:xfrm>
            <a:off x="3148784" y="3195399"/>
            <a:ext cx="589443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 t="1" r="43939" b="31304"/>
          <a:stretch/>
        </p:blipFill>
        <p:spPr>
          <a:xfrm>
            <a:off x="3103002" y="3443693"/>
            <a:ext cx="2029058" cy="2604683"/>
          </a:xfrm>
          <a:prstGeom prst="rect">
            <a:avLst/>
          </a:prstGeom>
        </p:spPr>
      </p:pic>
      <p:sp>
        <p:nvSpPr>
          <p:cNvPr id="14" name="Rectangle 13"/>
          <p:cNvSpPr/>
          <p:nvPr/>
        </p:nvSpPr>
        <p:spPr>
          <a:xfrm>
            <a:off x="5286376" y="3443693"/>
            <a:ext cx="3756843" cy="260468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0690" y="3738746"/>
            <a:ext cx="3448213" cy="2309629"/>
          </a:xfrm>
          <a:prstGeom prst="rect">
            <a:avLst/>
          </a:prstGeom>
        </p:spPr>
      </p:pic>
      <p:sp>
        <p:nvSpPr>
          <p:cNvPr id="9" name="Rectangle 8">
            <a:hlinkClick r:id="rId5"/>
          </p:cNvPr>
          <p:cNvSpPr/>
          <p:nvPr/>
        </p:nvSpPr>
        <p:spPr>
          <a:xfrm>
            <a:off x="10044407" y="6578826"/>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3544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206D2D-A5E7-2744-99E0-27BFE9E13EBC}"/>
              </a:ext>
            </a:extLst>
          </p:cNvPr>
          <p:cNvSpPr>
            <a:spLocks noGrp="1"/>
          </p:cNvSpPr>
          <p:nvPr>
            <p:ph type="title"/>
          </p:nvPr>
        </p:nvSpPr>
        <p:spPr>
          <a:xfrm>
            <a:off x="686834" y="1153572"/>
            <a:ext cx="3200400" cy="4461163"/>
          </a:xfrm>
        </p:spPr>
        <p:txBody>
          <a:bodyPr>
            <a:normAutofit/>
          </a:bodyPr>
          <a:lstStyle/>
          <a:p>
            <a:r>
              <a:rPr lang="en-GB">
                <a:solidFill>
                  <a:srgbClr val="FFFFFF"/>
                </a:solidFill>
              </a:rPr>
              <a:t>TASKS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8FB7A77-AE5C-A740-98B5-A56E2439C013}"/>
              </a:ext>
            </a:extLst>
          </p:cNvPr>
          <p:cNvSpPr>
            <a:spLocks noGrp="1"/>
          </p:cNvSpPr>
          <p:nvPr>
            <p:ph idx="1"/>
          </p:nvPr>
        </p:nvSpPr>
        <p:spPr>
          <a:xfrm>
            <a:off x="4447308" y="591344"/>
            <a:ext cx="6906491" cy="5585619"/>
          </a:xfrm>
        </p:spPr>
        <p:txBody>
          <a:bodyPr anchor="ctr">
            <a:normAutofit/>
          </a:bodyPr>
          <a:lstStyle/>
          <a:p>
            <a:r>
              <a:rPr lang="en-US" dirty="0"/>
              <a:t>Write up newspaper article with your new word banks of mis and dis words which you need to include in the article. </a:t>
            </a:r>
          </a:p>
          <a:p>
            <a:r>
              <a:rPr lang="en-US" dirty="0"/>
              <a:t>You can find facts and important dates in the Chronology at the back of the book.</a:t>
            </a:r>
            <a:endParaRPr lang="en-GB" dirty="0"/>
          </a:p>
          <a:p>
            <a:r>
              <a:rPr lang="en-US" dirty="0"/>
              <a:t>You can also use the following website: </a:t>
            </a:r>
            <a:r>
              <a:rPr lang="en-US" u="sng" dirty="0"/>
              <a:t>https://</a:t>
            </a:r>
            <a:r>
              <a:rPr lang="en-US" u="sng" dirty="0">
                <a:hlinkClick r:id="rId2"/>
              </a:rPr>
              <a:t>www.annefrank.org/en/anne-frank/secret-annex/</a:t>
            </a:r>
            <a:endParaRPr lang="en-GB" dirty="0"/>
          </a:p>
        </p:txBody>
      </p:sp>
    </p:spTree>
    <p:extLst>
      <p:ext uri="{BB962C8B-B14F-4D97-AF65-F5344CB8AC3E}">
        <p14:creationId xmlns:p14="http://schemas.microsoft.com/office/powerpoint/2010/main" val="368937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0836F42A-F972-FF46-AA5D-762003129224}"/>
              </a:ext>
            </a:extLst>
          </p:cNvPr>
          <p:cNvPicPr>
            <a:picLocks noGrp="1" noChangeAspect="1"/>
          </p:cNvPicPr>
          <p:nvPr>
            <p:ph idx="1"/>
          </p:nvPr>
        </p:nvPicPr>
        <p:blipFill rotWithShape="1">
          <a:blip r:embed="rId2"/>
          <a:srcRect t="10222" b="10288"/>
          <a:stretch/>
        </p:blipFill>
        <p:spPr>
          <a:xfrm>
            <a:off x="20" y="1282"/>
            <a:ext cx="12191980" cy="6856718"/>
          </a:xfrm>
          <a:prstGeom prst="rect">
            <a:avLst/>
          </a:prstGeom>
        </p:spPr>
      </p:pic>
    </p:spTree>
    <p:extLst>
      <p:ext uri="{BB962C8B-B14F-4D97-AF65-F5344CB8AC3E}">
        <p14:creationId xmlns:p14="http://schemas.microsoft.com/office/powerpoint/2010/main" val="2656444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9922CA-1245-7346-9795-234FE85D6162}"/>
              </a:ext>
            </a:extLst>
          </p:cNvPr>
          <p:cNvSpPr>
            <a:spLocks noGrp="1"/>
          </p:cNvSpPr>
          <p:nvPr>
            <p:ph type="title"/>
          </p:nvPr>
        </p:nvSpPr>
        <p:spPr>
          <a:xfrm>
            <a:off x="838200" y="643467"/>
            <a:ext cx="2951205" cy="5571066"/>
          </a:xfrm>
        </p:spPr>
        <p:txBody>
          <a:bodyPr>
            <a:normAutofit/>
          </a:bodyPr>
          <a:lstStyle/>
          <a:p>
            <a:r>
              <a:rPr lang="en-GB">
                <a:solidFill>
                  <a:srgbClr val="FFFFFF"/>
                </a:solidFill>
              </a:rPr>
              <a:t>Edit and improve</a:t>
            </a: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004435C-EA4D-4FBA-8953-62B4FF33703B}"/>
              </a:ext>
            </a:extLst>
          </p:cNvPr>
          <p:cNvGraphicFramePr>
            <a:graphicFrameLocks noGrp="1"/>
          </p:cNvGraphicFramePr>
          <p:nvPr>
            <p:ph idx="1"/>
            <p:extLst>
              <p:ext uri="{D42A27DB-BD31-4B8C-83A1-F6EECF244321}">
                <p14:modId xmlns:p14="http://schemas.microsoft.com/office/powerpoint/2010/main" val="2381732876"/>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21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967DA-5323-3C45-BE6C-96410771C3C6}"/>
              </a:ext>
            </a:extLst>
          </p:cNvPr>
          <p:cNvSpPr>
            <a:spLocks noGrp="1"/>
          </p:cNvSpPr>
          <p:nvPr>
            <p:ph type="title"/>
          </p:nvPr>
        </p:nvSpPr>
        <p:spPr>
          <a:xfrm>
            <a:off x="686834" y="1153572"/>
            <a:ext cx="3200400" cy="4461163"/>
          </a:xfrm>
        </p:spPr>
        <p:txBody>
          <a:bodyPr>
            <a:normAutofit/>
          </a:bodyPr>
          <a:lstStyle/>
          <a:p>
            <a:r>
              <a:rPr lang="en-GB">
                <a:solidFill>
                  <a:srgbClr val="FFFFFF"/>
                </a:solidFill>
              </a:rPr>
              <a:t>Talk Partners: discuss strong verbs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EE3B2DD-8886-5242-8DC1-EEF5529D1DF5}"/>
              </a:ext>
            </a:extLst>
          </p:cNvPr>
          <p:cNvSpPr>
            <a:spLocks noGrp="1"/>
          </p:cNvSpPr>
          <p:nvPr>
            <p:ph idx="1"/>
          </p:nvPr>
        </p:nvSpPr>
        <p:spPr>
          <a:xfrm>
            <a:off x="4447308" y="591344"/>
            <a:ext cx="6906491" cy="5585619"/>
          </a:xfrm>
        </p:spPr>
        <p:txBody>
          <a:bodyPr anchor="ctr">
            <a:normAutofit/>
          </a:bodyPr>
          <a:lstStyle/>
          <a:p>
            <a:r>
              <a:rPr lang="en-US" dirty="0"/>
              <a:t>Discuss how good these words are for being</a:t>
            </a:r>
            <a:r>
              <a:rPr lang="en-GB" dirty="0"/>
              <a:t> </a:t>
            </a:r>
            <a:r>
              <a:rPr lang="en-US" dirty="0"/>
              <a:t>strong verbs that are quite formal and that portray a sense of injustice, so they suit this theme</a:t>
            </a:r>
            <a:endParaRPr lang="en-GB" dirty="0"/>
          </a:p>
        </p:txBody>
      </p:sp>
    </p:spTree>
    <p:extLst>
      <p:ext uri="{BB962C8B-B14F-4D97-AF65-F5344CB8AC3E}">
        <p14:creationId xmlns:p14="http://schemas.microsoft.com/office/powerpoint/2010/main" val="866867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95363-6F76-1546-8F06-A4F56EF2EF0C}"/>
              </a:ext>
            </a:extLst>
          </p:cNvPr>
          <p:cNvSpPr>
            <a:spLocks noGrp="1"/>
          </p:cNvSpPr>
          <p:nvPr>
            <p:ph type="title"/>
          </p:nvPr>
        </p:nvSpPr>
        <p:spPr>
          <a:xfrm>
            <a:off x="838200" y="963507"/>
            <a:ext cx="3494362" cy="4930986"/>
          </a:xfrm>
        </p:spPr>
        <p:txBody>
          <a:bodyPr>
            <a:normAutofit/>
          </a:bodyPr>
          <a:lstStyle/>
          <a:p>
            <a:pPr algn="r"/>
            <a:r>
              <a:rPr lang="en-GB">
                <a:solidFill>
                  <a:schemeClr val="accent1"/>
                </a:solidFill>
              </a:rPr>
              <a:t>Analysing words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5A1571-936F-0043-9B83-A059FA5C2573}"/>
              </a:ext>
            </a:extLst>
          </p:cNvPr>
          <p:cNvSpPr>
            <a:spLocks noGrp="1"/>
          </p:cNvSpPr>
          <p:nvPr>
            <p:ph sz="half" idx="1"/>
          </p:nvPr>
        </p:nvSpPr>
        <p:spPr>
          <a:xfrm>
            <a:off x="4976030" y="963507"/>
            <a:ext cx="6250940" cy="2626359"/>
          </a:xfrm>
        </p:spPr>
        <p:txBody>
          <a:bodyPr anchor="b">
            <a:normAutofit/>
          </a:bodyPr>
          <a:lstStyle/>
          <a:p>
            <a:r>
              <a:rPr lang="en-US" sz="2000" i="1" dirty="0"/>
              <a:t>Misfortune</a:t>
            </a:r>
          </a:p>
          <a:p>
            <a:r>
              <a:rPr lang="en-US" sz="2000" i="1" dirty="0"/>
              <a:t>Mistreated</a:t>
            </a:r>
          </a:p>
          <a:p>
            <a:r>
              <a:rPr lang="en-US" sz="2000" i="1" dirty="0"/>
              <a:t>Distrust</a:t>
            </a:r>
          </a:p>
          <a:p>
            <a:r>
              <a:rPr lang="en-US" sz="2000" i="1" dirty="0"/>
              <a:t>Disgrace</a:t>
            </a:r>
          </a:p>
          <a:p>
            <a:r>
              <a:rPr lang="en-US" sz="2000" i="1" dirty="0"/>
              <a:t>Misunderstood</a:t>
            </a:r>
          </a:p>
          <a:p>
            <a:r>
              <a:rPr lang="en-US" sz="2000" i="1" dirty="0"/>
              <a:t>Disloyal</a:t>
            </a:r>
          </a:p>
        </p:txBody>
      </p:sp>
      <p:sp>
        <p:nvSpPr>
          <p:cNvPr id="4" name="Content Placeholder 3">
            <a:extLst>
              <a:ext uri="{FF2B5EF4-FFF2-40B4-BE49-F238E27FC236}">
                <a16:creationId xmlns:a16="http://schemas.microsoft.com/office/drawing/2014/main" id="{84523057-11D4-0D42-B7F5-03E0C781A76A}"/>
              </a:ext>
            </a:extLst>
          </p:cNvPr>
          <p:cNvSpPr>
            <a:spLocks noGrp="1"/>
          </p:cNvSpPr>
          <p:nvPr>
            <p:ph sz="half" idx="2"/>
          </p:nvPr>
        </p:nvSpPr>
        <p:spPr>
          <a:xfrm>
            <a:off x="4976030" y="3589866"/>
            <a:ext cx="6250940" cy="2304628"/>
          </a:xfrm>
        </p:spPr>
        <p:txBody>
          <a:bodyPr>
            <a:normAutofit/>
          </a:bodyPr>
          <a:lstStyle/>
          <a:p>
            <a:r>
              <a:rPr lang="en-US" sz="2000" i="1" dirty="0"/>
              <a:t>Mislead</a:t>
            </a:r>
          </a:p>
          <a:p>
            <a:r>
              <a:rPr lang="en-US" sz="2000" i="1" dirty="0"/>
              <a:t>Mislaid </a:t>
            </a:r>
          </a:p>
          <a:p>
            <a:r>
              <a:rPr lang="en-US" sz="2000" i="1" dirty="0"/>
              <a:t>Displace</a:t>
            </a:r>
          </a:p>
          <a:p>
            <a:r>
              <a:rPr lang="en-US" sz="2000" i="1" dirty="0"/>
              <a:t>Disappoint </a:t>
            </a:r>
          </a:p>
          <a:p>
            <a:r>
              <a:rPr lang="en-US" sz="2000" i="1" dirty="0"/>
              <a:t>Discovered</a:t>
            </a:r>
            <a:endParaRPr lang="en-GB" sz="2000" dirty="0"/>
          </a:p>
          <a:p>
            <a:endParaRPr lang="en-GB" sz="2000" dirty="0"/>
          </a:p>
        </p:txBody>
      </p:sp>
    </p:spTree>
    <p:extLst>
      <p:ext uri="{BB962C8B-B14F-4D97-AF65-F5344CB8AC3E}">
        <p14:creationId xmlns:p14="http://schemas.microsoft.com/office/powerpoint/2010/main" val="309116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66C2E42-27AE-ED4B-85EA-A0D6510A15D7}"/>
              </a:ext>
            </a:extLst>
          </p:cNvPr>
          <p:cNvSpPr>
            <a:spLocks noGrp="1"/>
          </p:cNvSpPr>
          <p:nvPr>
            <p:ph type="title"/>
          </p:nvPr>
        </p:nvSpPr>
        <p:spPr>
          <a:xfrm>
            <a:off x="838201" y="365125"/>
            <a:ext cx="5393360" cy="1325563"/>
          </a:xfrm>
        </p:spPr>
        <p:txBody>
          <a:bodyPr>
            <a:normAutofit/>
          </a:bodyPr>
          <a:lstStyle/>
          <a:p>
            <a:r>
              <a:rPr lang="en-GB" dirty="0"/>
              <a:t>Heading</a:t>
            </a:r>
          </a:p>
        </p:txBody>
      </p:sp>
      <p:sp>
        <p:nvSpPr>
          <p:cNvPr id="73" name="Freeform: Shape 72">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B1D0BE-6B3C-BE48-9B08-EF22239AE59D}"/>
              </a:ext>
            </a:extLst>
          </p:cNvPr>
          <p:cNvSpPr>
            <a:spLocks noGrp="1"/>
          </p:cNvSpPr>
          <p:nvPr>
            <p:ph idx="1"/>
          </p:nvPr>
        </p:nvSpPr>
        <p:spPr>
          <a:xfrm>
            <a:off x="838200" y="1825625"/>
            <a:ext cx="5393361" cy="4351338"/>
          </a:xfrm>
        </p:spPr>
        <p:txBody>
          <a:bodyPr>
            <a:normAutofit/>
          </a:bodyPr>
          <a:lstStyle/>
          <a:p>
            <a:pPr marL="0" indent="0">
              <a:buNone/>
            </a:pPr>
            <a:r>
              <a:rPr lang="en-US" dirty="0">
                <a:latin typeface="Impact" panose="020B0806030902050204" pitchFamily="34" charset="0"/>
              </a:rPr>
              <a:t>Otto Frank Returns Home to Find Long Lost Daughter’s Diary and Plans to Publish this for all to Read</a:t>
            </a:r>
            <a:endParaRPr lang="en-US" b="1" i="1"/>
          </a:p>
          <a:p>
            <a:pPr marL="0" indent="0">
              <a:buNone/>
            </a:pPr>
            <a:r>
              <a:rPr lang="en-US" b="1" i="1"/>
              <a:t>Can we shorten?</a:t>
            </a:r>
            <a:endParaRPr lang="en-GB"/>
          </a:p>
          <a:p>
            <a:r>
              <a:rPr lang="en-US"/>
              <a:t>Otto Returns</a:t>
            </a:r>
          </a:p>
          <a:p>
            <a:r>
              <a:rPr lang="en-US"/>
              <a:t>Diary Found</a:t>
            </a:r>
          </a:p>
          <a:p>
            <a:r>
              <a:rPr lang="en-US"/>
              <a:t>Diary Published</a:t>
            </a:r>
          </a:p>
          <a:p>
            <a:r>
              <a:rPr lang="en-US"/>
              <a:t>Lost Daughter Published</a:t>
            </a:r>
            <a:endParaRPr lang="en-GB"/>
          </a:p>
        </p:txBody>
      </p:sp>
      <p:sp>
        <p:nvSpPr>
          <p:cNvPr id="75" name="Oval 74">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2050" name="Picture 2">
            <a:extLst>
              <a:ext uri="{FF2B5EF4-FFF2-40B4-BE49-F238E27FC236}">
                <a16:creationId xmlns:a16="http://schemas.microsoft.com/office/drawing/2014/main" id="{579EC973-1439-C54D-B26A-64429BA21D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08" r="29035" b="1"/>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81" name="Straight Connector 80">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3" name="Freeform: Shape 82">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9862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5307A8-B7BD-9C46-ADC3-C650FCDF2A95}"/>
              </a:ext>
            </a:extLst>
          </p:cNvPr>
          <p:cNvSpPr/>
          <p:nvPr/>
        </p:nvSpPr>
        <p:spPr>
          <a:xfrm>
            <a:off x="2130426" y="620713"/>
            <a:ext cx="7997825" cy="574675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123" name="Picture 10" descr="Portrait with Footer.png">
            <a:extLst>
              <a:ext uri="{FF2B5EF4-FFF2-40B4-BE49-F238E27FC236}">
                <a16:creationId xmlns:a16="http://schemas.microsoft.com/office/drawing/2014/main" id="{45458EE1-9C54-9248-9FB5-9E6A5F97F7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6453189"/>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17571D38-6ADC-9648-9266-C14BD5B09912}"/>
              </a:ext>
            </a:extLst>
          </p:cNvPr>
          <p:cNvSpPr/>
          <p:nvPr/>
        </p:nvSpPr>
        <p:spPr>
          <a:xfrm>
            <a:off x="2424114" y="981076"/>
            <a:ext cx="7343775" cy="576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01" name="TextBox 6">
            <a:extLst>
              <a:ext uri="{FF2B5EF4-FFF2-40B4-BE49-F238E27FC236}">
                <a16:creationId xmlns:a16="http://schemas.microsoft.com/office/drawing/2014/main" id="{F4D1DA3A-4106-8F47-B131-C5EA3BFFD77F}"/>
              </a:ext>
            </a:extLst>
          </p:cNvPr>
          <p:cNvSpPr txBox="1">
            <a:spLocks noChangeArrowheads="1"/>
          </p:cNvSpPr>
          <p:nvPr/>
        </p:nvSpPr>
        <p:spPr bwMode="auto">
          <a:xfrm>
            <a:off x="2566989" y="981076"/>
            <a:ext cx="7058025" cy="769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2800" b="1" dirty="0">
                <a:latin typeface="Twinkl" pitchFamily="2" charset="0"/>
                <a:ea typeface="Sassoon Infant Rg" panose="02000503030000020003" pitchFamily="50" charset="0"/>
                <a:cs typeface="Arial" charset="0"/>
              </a:rPr>
              <a:t>Adverbials Recap</a:t>
            </a:r>
          </a:p>
          <a:p>
            <a:pPr algn="ctr" eaLnBrk="1" hangingPunct="1">
              <a:spcBef>
                <a:spcPct val="0"/>
              </a:spcBef>
              <a:buFontTx/>
              <a:buNone/>
              <a:defRPr/>
            </a:pPr>
            <a:endParaRPr lang="en-GB" altLang="en-US" sz="1200" dirty="0">
              <a:latin typeface="Twinkl" pitchFamily="2" charset="0"/>
              <a:ea typeface="Sassoon Infant Rg" panose="02000503030000020003" pitchFamily="50" charset="0"/>
              <a:cs typeface="Arial" charset="0"/>
            </a:endParaRPr>
          </a:p>
          <a:p>
            <a:pPr eaLnBrk="1" hangingPunct="1">
              <a:spcBef>
                <a:spcPct val="0"/>
              </a:spcBef>
              <a:buFontTx/>
              <a:buNone/>
              <a:defRPr/>
            </a:pPr>
            <a:endParaRPr lang="en-GB" altLang="en-US" sz="2000" dirty="0">
              <a:latin typeface="Twinkl" pitchFamily="2" charset="0"/>
              <a:ea typeface="Sassoon Infant Rg" panose="02000503030000020003" pitchFamily="50" charset="0"/>
              <a:cs typeface="Arial" charset="0"/>
            </a:endParaRPr>
          </a:p>
          <a:p>
            <a:pPr algn="ctr" eaLnBrk="1" hangingPunct="1">
              <a:lnSpc>
                <a:spcPct val="150000"/>
              </a:lnSpc>
              <a:spcBef>
                <a:spcPct val="0"/>
              </a:spcBef>
              <a:buFontTx/>
              <a:buNone/>
              <a:defRPr/>
            </a:pPr>
            <a:r>
              <a:rPr lang="en-GB" altLang="en-US" sz="2000" dirty="0">
                <a:latin typeface="Twinkl" pitchFamily="2" charset="0"/>
                <a:ea typeface="Sassoon Infant Rg" panose="02000503030000020003" pitchFamily="50" charset="0"/>
                <a:cs typeface="Arial" charset="0"/>
              </a:rPr>
              <a:t>Adverbs give us more information about: </a:t>
            </a:r>
          </a:p>
          <a:p>
            <a:pPr algn="ctr" eaLnBrk="1" hangingPunct="1">
              <a:lnSpc>
                <a:spcPct val="150000"/>
              </a:lnSpc>
              <a:spcBef>
                <a:spcPct val="0"/>
              </a:spcBef>
              <a:buFontTx/>
              <a:buNone/>
              <a:defRPr/>
            </a:pPr>
            <a:endParaRPr lang="en-GB" altLang="en-US" sz="2000" dirty="0">
              <a:latin typeface="Twinkl" pitchFamily="2" charset="0"/>
              <a:ea typeface="Sassoon Infant Rg" panose="02000503030000020003" pitchFamily="50" charset="0"/>
              <a:cs typeface="Arial" charset="0"/>
            </a:endParaRPr>
          </a:p>
          <a:p>
            <a:pPr marL="457200" indent="-457200">
              <a:lnSpc>
                <a:spcPct val="150000"/>
              </a:lnSpc>
              <a:spcBef>
                <a:spcPct val="0"/>
              </a:spcBef>
              <a:defRPr/>
            </a:pPr>
            <a:r>
              <a:rPr lang="en-GB" altLang="en-US" sz="2000" dirty="0">
                <a:solidFill>
                  <a:srgbClr val="006C31"/>
                </a:solidFill>
                <a:latin typeface="Twinkl" pitchFamily="2" charset="0"/>
                <a:ea typeface="Sassoon Infant Rg" panose="02000503030000020003" pitchFamily="50" charset="0"/>
                <a:cs typeface="Arial" charset="0"/>
              </a:rPr>
              <a:t>Verbs</a:t>
            </a:r>
            <a:r>
              <a:rPr lang="en-GB" altLang="en-US" sz="2000" dirty="0">
                <a:latin typeface="Twinkl" pitchFamily="2" charset="0"/>
                <a:ea typeface="Sassoon Infant Rg" panose="02000503030000020003" pitchFamily="50" charset="0"/>
                <a:cs typeface="Arial" charset="0"/>
              </a:rPr>
              <a:t> (action or doing words/to show states of being)</a:t>
            </a:r>
          </a:p>
          <a:p>
            <a:pPr marL="457200" indent="-457200">
              <a:lnSpc>
                <a:spcPct val="150000"/>
              </a:lnSpc>
              <a:spcBef>
                <a:spcPct val="0"/>
              </a:spcBef>
              <a:defRPr/>
            </a:pPr>
            <a:r>
              <a:rPr lang="en-GB" altLang="en-US" sz="2000" dirty="0">
                <a:solidFill>
                  <a:srgbClr val="00B0F0"/>
                </a:solidFill>
                <a:latin typeface="Twinkl" pitchFamily="2" charset="0"/>
                <a:ea typeface="Sassoon Infant Rg" panose="02000503030000020003" pitchFamily="50" charset="0"/>
                <a:cs typeface="Arial" charset="0"/>
              </a:rPr>
              <a:t>Adjectives</a:t>
            </a:r>
            <a:r>
              <a:rPr lang="en-GB" altLang="en-US" sz="2000" dirty="0">
                <a:latin typeface="Twinkl" pitchFamily="2" charset="0"/>
                <a:ea typeface="Sassoon Infant Rg" panose="02000503030000020003" pitchFamily="50" charset="0"/>
                <a:cs typeface="Arial" charset="0"/>
              </a:rPr>
              <a:t> (describing words)</a:t>
            </a:r>
          </a:p>
          <a:p>
            <a:pPr marL="457200" indent="-457200">
              <a:lnSpc>
                <a:spcPct val="150000"/>
              </a:lnSpc>
              <a:spcBef>
                <a:spcPct val="0"/>
              </a:spcBef>
              <a:defRPr/>
            </a:pPr>
            <a:r>
              <a:rPr lang="en-GB" altLang="en-US" sz="2000" dirty="0">
                <a:latin typeface="Twinkl" pitchFamily="2" charset="0"/>
                <a:ea typeface="Sassoon Infant Rg" panose="02000503030000020003" pitchFamily="50" charset="0"/>
                <a:cs typeface="Arial" charset="0"/>
              </a:rPr>
              <a:t>Other </a:t>
            </a:r>
            <a:r>
              <a:rPr lang="en-GB" altLang="en-US" sz="2000" dirty="0">
                <a:solidFill>
                  <a:srgbClr val="FF0000"/>
                </a:solidFill>
                <a:latin typeface="Twinkl" pitchFamily="2" charset="0"/>
                <a:ea typeface="Sassoon Infant Rg" panose="02000503030000020003" pitchFamily="50" charset="0"/>
                <a:cs typeface="Arial" charset="0"/>
              </a:rPr>
              <a:t>adverbs</a:t>
            </a:r>
          </a:p>
          <a:p>
            <a:pPr marL="457200" indent="-457200">
              <a:lnSpc>
                <a:spcPct val="150000"/>
              </a:lnSpc>
              <a:spcBef>
                <a:spcPct val="0"/>
              </a:spcBef>
              <a:defRPr/>
            </a:pPr>
            <a:r>
              <a:rPr lang="en-GB" altLang="en-US" sz="2000" dirty="0">
                <a:latin typeface="Twinkl" pitchFamily="2" charset="0"/>
                <a:ea typeface="Sassoon Infant Rg" panose="02000503030000020003" pitchFamily="50" charset="0"/>
                <a:cs typeface="Arial" charset="0"/>
              </a:rPr>
              <a:t>Whole clauses</a:t>
            </a:r>
          </a:p>
          <a:p>
            <a:pPr marL="457200" indent="-457200" algn="ctr">
              <a:lnSpc>
                <a:spcPct val="150000"/>
              </a:lnSpc>
              <a:spcBef>
                <a:spcPct val="0"/>
              </a:spcBef>
              <a:defRPr/>
            </a:pPr>
            <a:endParaRPr lang="en-GB" altLang="en-US" sz="2000" dirty="0">
              <a:latin typeface="Twinkl" pitchFamily="2" charset="0"/>
              <a:ea typeface="Sassoon Infant Rg" panose="02000503030000020003" pitchFamily="50" charset="0"/>
              <a:cs typeface="Arial" charset="0"/>
            </a:endParaRPr>
          </a:p>
          <a:p>
            <a:pPr algn="ctr" eaLnBrk="1" hangingPunct="1">
              <a:lnSpc>
                <a:spcPct val="150000"/>
              </a:lnSpc>
              <a:spcBef>
                <a:spcPct val="0"/>
              </a:spcBef>
              <a:buFont typeface="Arial" charset="0"/>
              <a:buNone/>
              <a:defRPr/>
            </a:pPr>
            <a:r>
              <a:rPr lang="en-GB" altLang="en-US" sz="2400" dirty="0">
                <a:latin typeface="Twinkl" pitchFamily="2" charset="0"/>
                <a:ea typeface="Sassoon Infant Rg" panose="02000503030000020003" pitchFamily="50" charset="0"/>
                <a:cs typeface="Arial" charset="0"/>
              </a:rPr>
              <a:t>Let’s explore how…</a:t>
            </a:r>
          </a:p>
          <a:p>
            <a:pPr algn="ctr" eaLnBrk="1" hangingPunct="1">
              <a:spcBef>
                <a:spcPct val="0"/>
              </a:spcBef>
              <a:buFontTx/>
              <a:buNone/>
              <a:defRPr/>
            </a:pPr>
            <a:endParaRPr lang="en-GB" altLang="en-US" sz="2800" b="1" dirty="0">
              <a:latin typeface="Twinkl" pitchFamily="2" charset="0"/>
              <a:ea typeface="Sassoon Infant Rg" panose="02000503030000020003" pitchFamily="50" charset="0"/>
              <a:cs typeface="Arial" charset="0"/>
            </a:endParaRPr>
          </a:p>
          <a:p>
            <a:pPr algn="ctr" eaLnBrk="1" hangingPunct="1">
              <a:spcBef>
                <a:spcPct val="0"/>
              </a:spcBef>
              <a:buFontTx/>
              <a:buNone/>
              <a:defRPr/>
            </a:pPr>
            <a:endParaRPr lang="en-GB" altLang="en-US" sz="2400" dirty="0">
              <a:latin typeface="Twinkl" pitchFamily="2" charset="0"/>
              <a:ea typeface="Sassoon Infant Rg" panose="02000503030000020003" pitchFamily="50" charset="0"/>
              <a:cs typeface="Arial" charset="0"/>
            </a:endParaRPr>
          </a:p>
          <a:p>
            <a:pPr algn="ctr" eaLnBrk="1" hangingPunct="1">
              <a:spcBef>
                <a:spcPct val="0"/>
              </a:spcBef>
              <a:buFontTx/>
              <a:buNone/>
              <a:defRPr/>
            </a:pPr>
            <a:endParaRPr lang="en-GB" altLang="en-US" sz="2400" dirty="0">
              <a:latin typeface="Twinkl" pitchFamily="2" charset="0"/>
              <a:ea typeface="Sassoon Infant Rg" panose="02000503030000020003" pitchFamily="50" charset="0"/>
              <a:cs typeface="Arial" charset="0"/>
            </a:endParaRPr>
          </a:p>
          <a:p>
            <a:pPr algn="ctr" eaLnBrk="1" hangingPunct="1">
              <a:spcBef>
                <a:spcPct val="0"/>
              </a:spcBef>
              <a:buFontTx/>
              <a:buNone/>
              <a:defRPr/>
            </a:pPr>
            <a:endParaRPr lang="en-GB" altLang="en-US" sz="2400" dirty="0">
              <a:latin typeface="Twinkl" pitchFamily="2" charset="0"/>
              <a:ea typeface="Sassoon Infant Rg" panose="02000503030000020003" pitchFamily="50" charset="0"/>
              <a:cs typeface="Arial" charset="0"/>
            </a:endParaRPr>
          </a:p>
          <a:p>
            <a:pPr algn="ctr" eaLnBrk="1" hangingPunct="1">
              <a:spcBef>
                <a:spcPct val="0"/>
              </a:spcBef>
              <a:buFontTx/>
              <a:buNone/>
              <a:defRPr/>
            </a:pPr>
            <a:endParaRPr lang="en-GB" altLang="en-US" sz="2400" dirty="0">
              <a:latin typeface="Twinkl" pitchFamily="2" charset="0"/>
              <a:ea typeface="Sassoon Infant Rg" panose="02000503030000020003" pitchFamily="50" charset="0"/>
              <a:cs typeface="Arial" charset="0"/>
            </a:endParaRPr>
          </a:p>
          <a:p>
            <a:pPr algn="ctr" eaLnBrk="1" hangingPunct="1">
              <a:spcBef>
                <a:spcPct val="0"/>
              </a:spcBef>
              <a:buFontTx/>
              <a:buNone/>
              <a:defRPr/>
            </a:pPr>
            <a:endParaRPr lang="en-GB" altLang="en-US" sz="2400" dirty="0">
              <a:latin typeface="Twinkl" pitchFamily="2" charset="0"/>
              <a:ea typeface="Sassoon Infant Rg" panose="02000503030000020003" pitchFamily="50" charset="0"/>
              <a:cs typeface="Arial" charset="0"/>
            </a:endParaRPr>
          </a:p>
          <a:p>
            <a:pPr algn="ctr" eaLnBrk="1" hangingPunct="1">
              <a:spcBef>
                <a:spcPct val="0"/>
              </a:spcBef>
              <a:buFontTx/>
              <a:buNone/>
              <a:defRPr/>
            </a:pPr>
            <a:endParaRPr lang="en-GB" altLang="en-US" sz="2000" b="1" dirty="0">
              <a:latin typeface="Twinkl" pitchFamily="2" charset="0"/>
              <a:ea typeface="Sassoon Infant Rg" panose="02000503030000020003" pitchFamily="50" charset="0"/>
              <a:cs typeface="Arial" charset="0"/>
            </a:endParaRPr>
          </a:p>
          <a:p>
            <a:pPr algn="ctr" eaLnBrk="1" hangingPunct="1">
              <a:spcBef>
                <a:spcPct val="0"/>
              </a:spcBef>
              <a:buFontTx/>
              <a:buNone/>
              <a:defRPr/>
            </a:pPr>
            <a:endParaRPr lang="en-GB" altLang="en-US" sz="2000" b="1" dirty="0">
              <a:latin typeface="Twinkl" pitchFamily="2" charset="0"/>
              <a:ea typeface="Sassoon Infant Rg" panose="02000503030000020003" pitchFamily="50" charset="0"/>
              <a:cs typeface="Arial" charset="0"/>
            </a:endParaRPr>
          </a:p>
        </p:txBody>
      </p:sp>
    </p:spTree>
    <p:extLst>
      <p:ext uri="{BB962C8B-B14F-4D97-AF65-F5344CB8AC3E}">
        <p14:creationId xmlns:p14="http://schemas.microsoft.com/office/powerpoint/2010/main" val="281478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986534-BF68-1146-AD45-78532AE284F4}"/>
              </a:ext>
            </a:extLst>
          </p:cNvPr>
          <p:cNvSpPr/>
          <p:nvPr/>
        </p:nvSpPr>
        <p:spPr>
          <a:xfrm>
            <a:off x="2130426" y="620713"/>
            <a:ext cx="7997825" cy="574675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147" name="Picture 10" descr="Portrait with Footer.png">
            <a:extLst>
              <a:ext uri="{FF2B5EF4-FFF2-40B4-BE49-F238E27FC236}">
                <a16:creationId xmlns:a16="http://schemas.microsoft.com/office/drawing/2014/main" id="{0FD7FB03-CFC2-4C4B-B156-D1618AADA7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6453189"/>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A1FCF58C-A62D-554D-9B87-705C1B106B22}"/>
              </a:ext>
            </a:extLst>
          </p:cNvPr>
          <p:cNvSpPr/>
          <p:nvPr/>
        </p:nvSpPr>
        <p:spPr>
          <a:xfrm>
            <a:off x="2424114" y="836613"/>
            <a:ext cx="7343775"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9" name="TextBox 6">
            <a:extLst>
              <a:ext uri="{FF2B5EF4-FFF2-40B4-BE49-F238E27FC236}">
                <a16:creationId xmlns:a16="http://schemas.microsoft.com/office/drawing/2014/main" id="{8E94023B-623D-0944-B48C-00F159E6E922}"/>
              </a:ext>
            </a:extLst>
          </p:cNvPr>
          <p:cNvSpPr txBox="1">
            <a:spLocks noChangeArrowheads="1"/>
          </p:cNvSpPr>
          <p:nvPr/>
        </p:nvSpPr>
        <p:spPr bwMode="auto">
          <a:xfrm>
            <a:off x="2568575" y="908051"/>
            <a:ext cx="70564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latin typeface="Twinkl" pitchFamily="2" charset="77"/>
                <a:ea typeface="Sassoon Infant Rg" panose="02000803050000020003" pitchFamily="2" charset="0"/>
              </a:rPr>
              <a:t>Starter</a:t>
            </a: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endParaRPr lang="en-GB" altLang="en-US" sz="2000" b="1">
              <a:latin typeface="Twinkl" pitchFamily="2" charset="77"/>
              <a:ea typeface="Sassoon Infant Rg" panose="02000803050000020003" pitchFamily="2" charset="0"/>
            </a:endParaRPr>
          </a:p>
          <a:p>
            <a:pPr algn="ctr" eaLnBrk="1" hangingPunct="1">
              <a:spcBef>
                <a:spcPct val="0"/>
              </a:spcBef>
              <a:buFontTx/>
              <a:buNone/>
            </a:pPr>
            <a:endParaRPr lang="en-GB" altLang="en-US" sz="2000" b="1">
              <a:latin typeface="Twinkl" pitchFamily="2" charset="77"/>
              <a:ea typeface="Sassoon Infant Rg" panose="02000803050000020003" pitchFamily="2" charset="0"/>
            </a:endParaRPr>
          </a:p>
        </p:txBody>
      </p:sp>
      <p:pic>
        <p:nvPicPr>
          <p:cNvPr id="6150" name="Picture 2" descr="http://farm4.staticflickr.com/3154/2952999865_645dcfa9a1_o.jpg">
            <a:extLst>
              <a:ext uri="{FF2B5EF4-FFF2-40B4-BE49-F238E27FC236}">
                <a16:creationId xmlns:a16="http://schemas.microsoft.com/office/drawing/2014/main" id="{CB31F756-5D88-3B48-8EC1-11C869B6D747}"/>
              </a:ext>
            </a:extLst>
          </p:cNvPr>
          <p:cNvPicPr>
            <a:picLocks noChangeAspect="1" noChangeArrowheads="1"/>
          </p:cNvPicPr>
          <p:nvPr/>
        </p:nvPicPr>
        <p:blipFill>
          <a:blip r:embed="rId3"/>
          <a:srcRect/>
          <a:stretch>
            <a:fillRect/>
          </a:stretch>
        </p:blipFill>
        <p:spPr bwMode="auto">
          <a:xfrm>
            <a:off x="2352675" y="1812925"/>
            <a:ext cx="2774950" cy="4167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1">
            <a:extLst>
              <a:ext uri="{FF2B5EF4-FFF2-40B4-BE49-F238E27FC236}">
                <a16:creationId xmlns:a16="http://schemas.microsoft.com/office/drawing/2014/main" id="{B922D3C7-41AF-FF4F-A990-7FE4505D910A}"/>
              </a:ext>
            </a:extLst>
          </p:cNvPr>
          <p:cNvSpPr txBox="1">
            <a:spLocks noChangeArrowheads="1"/>
          </p:cNvSpPr>
          <p:nvPr/>
        </p:nvSpPr>
        <p:spPr bwMode="auto">
          <a:xfrm>
            <a:off x="5448300" y="4052889"/>
            <a:ext cx="43195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Twinkl" pitchFamily="2" charset="77"/>
                <a:ea typeface="Sassoon Infant Rg" panose="02000803050000020003" pitchFamily="2" charset="0"/>
              </a:rPr>
              <a:t>What other adverbs could you use to say how Jessica shouted?</a:t>
            </a:r>
          </a:p>
          <a:p>
            <a:pPr algn="ctr">
              <a:spcBef>
                <a:spcPct val="0"/>
              </a:spcBef>
              <a:buFontTx/>
              <a:buNone/>
            </a:pPr>
            <a:endParaRPr lang="en-GB" altLang="en-US" sz="2000">
              <a:latin typeface="Twinkl" pitchFamily="2" charset="77"/>
              <a:ea typeface="Sassoon Infant Rg" panose="02000803050000020003" pitchFamily="2" charset="0"/>
            </a:endParaRPr>
          </a:p>
          <a:p>
            <a:pPr algn="ctr">
              <a:spcBef>
                <a:spcPct val="0"/>
              </a:spcBef>
              <a:buFontTx/>
              <a:buNone/>
            </a:pPr>
            <a:r>
              <a:rPr lang="en-GB" altLang="en-US" sz="2000">
                <a:latin typeface="Twinkl" pitchFamily="2" charset="77"/>
                <a:ea typeface="Sassoon Infant Rg" panose="02000803050000020003" pitchFamily="2" charset="0"/>
              </a:rPr>
              <a:t>Jessica shouted ________.</a:t>
            </a:r>
          </a:p>
        </p:txBody>
      </p:sp>
      <p:sp>
        <p:nvSpPr>
          <p:cNvPr id="9" name="Title 1">
            <a:extLst>
              <a:ext uri="{FF2B5EF4-FFF2-40B4-BE49-F238E27FC236}">
                <a16:creationId xmlns:a16="http://schemas.microsoft.com/office/drawing/2014/main" id="{B5A50BDC-C478-2B4D-8E37-F51046A4698A}"/>
              </a:ext>
            </a:extLst>
          </p:cNvPr>
          <p:cNvSpPr txBox="1">
            <a:spLocks/>
          </p:cNvSpPr>
          <p:nvPr/>
        </p:nvSpPr>
        <p:spPr>
          <a:xfrm>
            <a:off x="2852738" y="6402388"/>
            <a:ext cx="6553200" cy="323850"/>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solidFill>
                  <a:schemeClr val="bg1"/>
                </a:solidFill>
                <a:latin typeface="Arial" pitchFamily="34" charset="0"/>
                <a:cs typeface="Arial" pitchFamily="34" charset="0"/>
              </a:rPr>
              <a:t>Photo courtesy of </a:t>
            </a:r>
            <a:r>
              <a:rPr lang="en-GB" sz="1000" dirty="0" err="1">
                <a:solidFill>
                  <a:schemeClr val="bg1"/>
                </a:solidFill>
                <a:latin typeface="Arial" pitchFamily="34" charset="0"/>
                <a:cs typeface="Arial" pitchFamily="34" charset="0"/>
              </a:rPr>
              <a:t>JMR_Photography</a:t>
            </a:r>
            <a:r>
              <a:rPr lang="en-GB" sz="1000" dirty="0">
                <a:solidFill>
                  <a:schemeClr val="bg1"/>
                </a:solidFill>
                <a:latin typeface="Arial" pitchFamily="34" charset="0"/>
                <a:cs typeface="Arial" pitchFamily="34" charset="0"/>
              </a:rPr>
              <a:t> (@flickr.com) - granted under creative commons licence - attribution</a:t>
            </a:r>
          </a:p>
        </p:txBody>
      </p:sp>
      <p:sp>
        <p:nvSpPr>
          <p:cNvPr id="6153" name="TextBox 1">
            <a:extLst>
              <a:ext uri="{FF2B5EF4-FFF2-40B4-BE49-F238E27FC236}">
                <a16:creationId xmlns:a16="http://schemas.microsoft.com/office/drawing/2014/main" id="{6A40F428-4E19-9A45-B315-07FFE1EA1201}"/>
              </a:ext>
            </a:extLst>
          </p:cNvPr>
          <p:cNvSpPr txBox="1">
            <a:spLocks noChangeArrowheads="1"/>
          </p:cNvSpPr>
          <p:nvPr/>
        </p:nvSpPr>
        <p:spPr bwMode="auto">
          <a:xfrm>
            <a:off x="5232401" y="2151064"/>
            <a:ext cx="46085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a:latin typeface="Twinkl" pitchFamily="2" charset="77"/>
                <a:ea typeface="Sassoon Infant Rg" panose="02000803050000020003" pitchFamily="2" charset="0"/>
              </a:rPr>
              <a:t>Adverbs can give us more information about </a:t>
            </a:r>
            <a:r>
              <a:rPr lang="en-GB" altLang="en-US" sz="2000" b="1">
                <a:solidFill>
                  <a:srgbClr val="006C31"/>
                </a:solidFill>
                <a:latin typeface="Twinkl" pitchFamily="2" charset="77"/>
                <a:ea typeface="Sassoon Infant Rg" panose="02000803050000020003" pitchFamily="2" charset="0"/>
              </a:rPr>
              <a:t>verbs</a:t>
            </a:r>
            <a:r>
              <a:rPr lang="en-GB" altLang="en-US" sz="2000">
                <a:latin typeface="Twinkl" pitchFamily="2" charset="77"/>
                <a:ea typeface="Sassoon Infant Rg" panose="02000803050000020003" pitchFamily="2" charset="0"/>
              </a:rPr>
              <a:t> (an action, doing or state word).</a:t>
            </a:r>
          </a:p>
          <a:p>
            <a:pPr algn="ctr" eaLnBrk="1" hangingPunct="1">
              <a:spcBef>
                <a:spcPct val="0"/>
              </a:spcBef>
              <a:buFontTx/>
              <a:buNone/>
            </a:pPr>
            <a:endParaRPr lang="en-GB" altLang="en-US" sz="2000">
              <a:latin typeface="Twinkl" pitchFamily="2" charset="77"/>
              <a:ea typeface="Sassoon Infant Rg" panose="02000803050000020003" pitchFamily="2" charset="0"/>
            </a:endParaRPr>
          </a:p>
          <a:p>
            <a:pPr algn="ctr" eaLnBrk="1" hangingPunct="1">
              <a:spcBef>
                <a:spcPct val="0"/>
              </a:spcBef>
              <a:buFontTx/>
              <a:buNone/>
            </a:pPr>
            <a:r>
              <a:rPr lang="en-GB" altLang="en-US" sz="2000">
                <a:latin typeface="Twinkl" pitchFamily="2" charset="77"/>
                <a:ea typeface="Sassoon Infant Rg" panose="02000803050000020003" pitchFamily="2" charset="0"/>
              </a:rPr>
              <a:t>Jessica shouted </a:t>
            </a:r>
            <a:r>
              <a:rPr lang="en-GB" altLang="en-US" sz="2000" b="1">
                <a:solidFill>
                  <a:srgbClr val="006C31"/>
                </a:solidFill>
                <a:latin typeface="Twinkl" pitchFamily="2" charset="77"/>
                <a:ea typeface="Sassoon Infant Rg" panose="02000803050000020003" pitchFamily="2" charset="0"/>
              </a:rPr>
              <a:t>cheerfully</a:t>
            </a:r>
            <a:r>
              <a:rPr lang="en-GB" altLang="en-US" sz="2000">
                <a:latin typeface="Twinkl" pitchFamily="2" charset="77"/>
                <a:ea typeface="Sassoon Infant Rg" panose="02000803050000020003" pitchFamily="2" charset="0"/>
              </a:rPr>
              <a:t>.</a:t>
            </a:r>
          </a:p>
          <a:p>
            <a:pPr algn="ctr" eaLnBrk="1" hangingPunct="1">
              <a:spcBef>
                <a:spcPct val="0"/>
              </a:spcBef>
              <a:buFontTx/>
              <a:buNone/>
            </a:pPr>
            <a:endParaRPr lang="en-GB" altLang="en-US" sz="2000">
              <a:latin typeface="Twinkl" pitchFamily="2" charset="77"/>
              <a:ea typeface="Sassoon Infant Rg" panose="02000803050000020003" pitchFamily="2" charset="0"/>
            </a:endParaRPr>
          </a:p>
        </p:txBody>
      </p:sp>
    </p:spTree>
    <p:extLst>
      <p:ext uri="{BB962C8B-B14F-4D97-AF65-F5344CB8AC3E}">
        <p14:creationId xmlns:p14="http://schemas.microsoft.com/office/powerpoint/2010/main" val="2576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C3C068-1A4E-8B4B-8506-D8789A04D9CC}"/>
              </a:ext>
            </a:extLst>
          </p:cNvPr>
          <p:cNvSpPr/>
          <p:nvPr/>
        </p:nvSpPr>
        <p:spPr>
          <a:xfrm>
            <a:off x="2130426" y="620713"/>
            <a:ext cx="7997825" cy="574675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171" name="Picture 10" descr="Portrait with Footer.png">
            <a:extLst>
              <a:ext uri="{FF2B5EF4-FFF2-40B4-BE49-F238E27FC236}">
                <a16:creationId xmlns:a16="http://schemas.microsoft.com/office/drawing/2014/main" id="{41783F1D-A641-1145-9926-92D51226CC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6453189"/>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B3A5A53C-3F2F-AB4A-861D-6C5716B7ECE7}"/>
              </a:ext>
            </a:extLst>
          </p:cNvPr>
          <p:cNvSpPr/>
          <p:nvPr/>
        </p:nvSpPr>
        <p:spPr>
          <a:xfrm>
            <a:off x="2457451" y="765176"/>
            <a:ext cx="7343775" cy="5762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3" name="TextBox 6">
            <a:extLst>
              <a:ext uri="{FF2B5EF4-FFF2-40B4-BE49-F238E27FC236}">
                <a16:creationId xmlns:a16="http://schemas.microsoft.com/office/drawing/2014/main" id="{E716B4FA-75D6-0B44-A7FE-B9AE9BAEA6D6}"/>
              </a:ext>
            </a:extLst>
          </p:cNvPr>
          <p:cNvSpPr txBox="1">
            <a:spLocks noChangeArrowheads="1"/>
          </p:cNvSpPr>
          <p:nvPr/>
        </p:nvSpPr>
        <p:spPr bwMode="auto">
          <a:xfrm>
            <a:off x="2319338" y="817564"/>
            <a:ext cx="7561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a:latin typeface="Twinkl" pitchFamily="2" charset="77"/>
                <a:ea typeface="Sassoon Infant Rg" panose="02000803050000020003" pitchFamily="2" charset="0"/>
              </a:rPr>
              <a:t>Starter</a:t>
            </a:r>
            <a:endParaRPr lang="en-GB" altLang="en-US" sz="2000" b="1">
              <a:latin typeface="Twinkl" pitchFamily="2" charset="77"/>
              <a:ea typeface="Sassoon Infant Rg" panose="02000803050000020003" pitchFamily="2" charset="0"/>
            </a:endParaRPr>
          </a:p>
        </p:txBody>
      </p:sp>
      <p:sp>
        <p:nvSpPr>
          <p:cNvPr id="7174" name="TextBox 1">
            <a:extLst>
              <a:ext uri="{FF2B5EF4-FFF2-40B4-BE49-F238E27FC236}">
                <a16:creationId xmlns:a16="http://schemas.microsoft.com/office/drawing/2014/main" id="{5A1AE878-1AF7-6449-8A57-189A287BD93D}"/>
              </a:ext>
            </a:extLst>
          </p:cNvPr>
          <p:cNvSpPr txBox="1">
            <a:spLocks noChangeArrowheads="1"/>
          </p:cNvSpPr>
          <p:nvPr/>
        </p:nvSpPr>
        <p:spPr bwMode="auto">
          <a:xfrm>
            <a:off x="2424114" y="4076701"/>
            <a:ext cx="39592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Twinkl" pitchFamily="2" charset="77"/>
                <a:ea typeface="Sassoon Infant Rg" panose="02000803050000020003" pitchFamily="2" charset="0"/>
              </a:rPr>
              <a:t>What other adverbs could you use to describe how bright the sun is?</a:t>
            </a:r>
          </a:p>
          <a:p>
            <a:pPr algn="ctr">
              <a:spcBef>
                <a:spcPct val="0"/>
              </a:spcBef>
              <a:buFontTx/>
              <a:buNone/>
            </a:pPr>
            <a:endParaRPr lang="en-GB" altLang="en-US" sz="2000">
              <a:latin typeface="Twinkl" pitchFamily="2" charset="77"/>
              <a:ea typeface="Sassoon Infant Rg" panose="02000803050000020003" pitchFamily="2" charset="0"/>
            </a:endParaRPr>
          </a:p>
          <a:p>
            <a:pPr algn="ctr">
              <a:spcBef>
                <a:spcPct val="0"/>
              </a:spcBef>
              <a:buFontTx/>
              <a:buNone/>
            </a:pPr>
            <a:r>
              <a:rPr lang="en-GB" altLang="en-US" sz="2000">
                <a:latin typeface="Twinkl" pitchFamily="2" charset="77"/>
                <a:ea typeface="Sassoon Infant Rg" panose="02000803050000020003" pitchFamily="2" charset="0"/>
              </a:rPr>
              <a:t>The Sun is </a:t>
            </a:r>
            <a:r>
              <a:rPr lang="en-GB" altLang="en-US" sz="2000">
                <a:latin typeface="Arial" panose="020B0604020202020204" pitchFamily="34" charset="0"/>
                <a:ea typeface="Sassoon Infant Rg" panose="02000803050000020003" pitchFamily="2" charset="0"/>
              </a:rPr>
              <a:t>________</a:t>
            </a:r>
            <a:r>
              <a:rPr lang="en-GB" altLang="en-US" sz="2000">
                <a:latin typeface="Twinkl" pitchFamily="2" charset="77"/>
                <a:ea typeface="Sassoon Infant Rg" panose="02000803050000020003" pitchFamily="2" charset="0"/>
              </a:rPr>
              <a:t> bright.</a:t>
            </a:r>
          </a:p>
        </p:txBody>
      </p:sp>
      <p:pic>
        <p:nvPicPr>
          <p:cNvPr id="7175" name="Picture 2" descr="http://farm4.staticflickr.com/3664/3445868159_b1daf1f74e_o.jpg">
            <a:extLst>
              <a:ext uri="{FF2B5EF4-FFF2-40B4-BE49-F238E27FC236}">
                <a16:creationId xmlns:a16="http://schemas.microsoft.com/office/drawing/2014/main" id="{02923DC1-6CC3-DE49-9C0A-CD2A025E46CC}"/>
              </a:ext>
            </a:extLst>
          </p:cNvPr>
          <p:cNvPicPr>
            <a:picLocks noChangeAspect="1" noChangeArrowheads="1"/>
          </p:cNvPicPr>
          <p:nvPr/>
        </p:nvPicPr>
        <p:blipFill>
          <a:blip r:embed="rId3"/>
          <a:srcRect/>
          <a:stretch>
            <a:fillRect/>
          </a:stretch>
        </p:blipFill>
        <p:spPr bwMode="auto">
          <a:xfrm>
            <a:off x="6391276" y="3573463"/>
            <a:ext cx="3489325" cy="261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4250CC3-E536-AE4B-BABD-62942F4B9764}"/>
              </a:ext>
            </a:extLst>
          </p:cNvPr>
          <p:cNvSpPr txBox="1">
            <a:spLocks/>
          </p:cNvSpPr>
          <p:nvPr/>
        </p:nvSpPr>
        <p:spPr>
          <a:xfrm>
            <a:off x="2819400" y="6402388"/>
            <a:ext cx="6553200" cy="323850"/>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000" dirty="0">
                <a:solidFill>
                  <a:schemeClr val="bg1"/>
                </a:solidFill>
                <a:latin typeface="Arial" pitchFamily="34" charset="0"/>
                <a:cs typeface="Arial" pitchFamily="34" charset="0"/>
              </a:rPr>
              <a:t>Photo courtesy of gr33n3gg (@flickr.com) - granted under creative commons licence - attribution</a:t>
            </a:r>
          </a:p>
        </p:txBody>
      </p:sp>
      <p:sp>
        <p:nvSpPr>
          <p:cNvPr id="7177" name="TextBox 1">
            <a:extLst>
              <a:ext uri="{FF2B5EF4-FFF2-40B4-BE49-F238E27FC236}">
                <a16:creationId xmlns:a16="http://schemas.microsoft.com/office/drawing/2014/main" id="{CC841D6E-1073-8243-B655-CA3263F1296E}"/>
              </a:ext>
            </a:extLst>
          </p:cNvPr>
          <p:cNvSpPr txBox="1">
            <a:spLocks noChangeArrowheads="1"/>
          </p:cNvSpPr>
          <p:nvPr/>
        </p:nvSpPr>
        <p:spPr bwMode="auto">
          <a:xfrm>
            <a:off x="2319338" y="1366839"/>
            <a:ext cx="7624762"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GB" altLang="en-US" sz="2000" dirty="0">
              <a:latin typeface="Twinkl" pitchFamily="2" charset="0"/>
              <a:ea typeface="Sassoon Infant Rg" panose="02000503030000020003" pitchFamily="50" charset="0"/>
            </a:endParaRPr>
          </a:p>
          <a:p>
            <a:pPr algn="ctr" eaLnBrk="1" hangingPunct="1">
              <a:spcBef>
                <a:spcPct val="0"/>
              </a:spcBef>
              <a:buFontTx/>
              <a:buNone/>
              <a:defRPr/>
            </a:pPr>
            <a:r>
              <a:rPr lang="en-GB" altLang="en-US" sz="2000" dirty="0">
                <a:latin typeface="Twinkl" pitchFamily="2" charset="0"/>
                <a:ea typeface="Sassoon Infant Rg" panose="02000503030000020003" pitchFamily="50" charset="0"/>
              </a:rPr>
              <a:t>Adverbs can give us more information about </a:t>
            </a:r>
            <a:r>
              <a:rPr lang="en-GB" altLang="en-US" sz="2000" b="1" dirty="0">
                <a:solidFill>
                  <a:srgbClr val="00B0F0"/>
                </a:solidFill>
                <a:latin typeface="Twinkl" pitchFamily="2" charset="0"/>
                <a:ea typeface="Sassoon Infant Rg" panose="02000503030000020003" pitchFamily="50" charset="0"/>
              </a:rPr>
              <a:t>adjectives</a:t>
            </a:r>
          </a:p>
          <a:p>
            <a:pPr algn="ctr" eaLnBrk="1" hangingPunct="1">
              <a:spcBef>
                <a:spcPct val="0"/>
              </a:spcBef>
              <a:buFontTx/>
              <a:buNone/>
              <a:defRPr/>
            </a:pPr>
            <a:r>
              <a:rPr lang="en-GB" altLang="en-US" sz="2000" dirty="0">
                <a:latin typeface="Twinkl" pitchFamily="2" charset="0"/>
                <a:ea typeface="Sassoon Infant Rg" panose="02000503030000020003" pitchFamily="50" charset="0"/>
              </a:rPr>
              <a:t> (describing words).</a:t>
            </a:r>
          </a:p>
          <a:p>
            <a:pPr algn="ctr" eaLnBrk="1" hangingPunct="1">
              <a:spcBef>
                <a:spcPct val="0"/>
              </a:spcBef>
              <a:buFontTx/>
              <a:buNone/>
              <a:defRPr/>
            </a:pPr>
            <a:endParaRPr lang="en-GB" altLang="en-US" sz="2000" b="1" dirty="0">
              <a:latin typeface="Twinkl" pitchFamily="2" charset="0"/>
              <a:ea typeface="Sassoon Infant Rg" panose="02000503030000020003" pitchFamily="50" charset="0"/>
            </a:endParaRPr>
          </a:p>
          <a:p>
            <a:pPr algn="ctr" eaLnBrk="1" hangingPunct="1">
              <a:spcBef>
                <a:spcPct val="0"/>
              </a:spcBef>
              <a:buFontTx/>
              <a:buNone/>
              <a:defRPr/>
            </a:pPr>
            <a:r>
              <a:rPr lang="en-GB" altLang="en-US" sz="2000" dirty="0">
                <a:latin typeface="Twinkl" pitchFamily="2" charset="0"/>
                <a:ea typeface="Sassoon Infant Rg" panose="02000503030000020003" pitchFamily="50" charset="0"/>
              </a:rPr>
              <a:t>The Sun is </a:t>
            </a:r>
            <a:r>
              <a:rPr lang="en-GB" altLang="en-US" sz="2000" b="1" dirty="0">
                <a:solidFill>
                  <a:schemeClr val="accent6">
                    <a:lumMod val="75000"/>
                  </a:schemeClr>
                </a:solidFill>
                <a:latin typeface="Twinkl" pitchFamily="2" charset="0"/>
                <a:ea typeface="Sassoon Infant Rg" panose="02000503030000020003" pitchFamily="50" charset="0"/>
              </a:rPr>
              <a:t>extremely</a:t>
            </a:r>
            <a:r>
              <a:rPr lang="en-GB" altLang="en-US" sz="2000" dirty="0">
                <a:latin typeface="Twinkl" pitchFamily="2" charset="0"/>
                <a:ea typeface="Sassoon Infant Rg" panose="02000503030000020003" pitchFamily="50" charset="0"/>
              </a:rPr>
              <a:t> bright.</a:t>
            </a:r>
          </a:p>
        </p:txBody>
      </p:sp>
    </p:spTree>
    <p:extLst>
      <p:ext uri="{BB962C8B-B14F-4D97-AF65-F5344CB8AC3E}">
        <p14:creationId xmlns:p14="http://schemas.microsoft.com/office/powerpoint/2010/main" val="1133230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2261</Words>
  <Application>Microsoft Macintosh PowerPoint</Application>
  <PresentationFormat>Widescreen</PresentationFormat>
  <Paragraphs>350</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Impact</vt:lpstr>
      <vt:lpstr>Twinkl</vt:lpstr>
      <vt:lpstr>Office Theme</vt:lpstr>
      <vt:lpstr>Lesson 9</vt:lpstr>
      <vt:lpstr>Our Learning: Write a newspaper article</vt:lpstr>
      <vt:lpstr>Let’s read:</vt:lpstr>
      <vt:lpstr>Talk Partners: discuss strong verbs</vt:lpstr>
      <vt:lpstr>Analysing words</vt:lpstr>
      <vt:lpstr>Heading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 Partners: Practice writing Adverbials</vt:lpstr>
      <vt:lpstr>Adverbials of Time </vt:lpstr>
      <vt:lpstr>Each of the words in the box below is an adverbial of time. </vt:lpstr>
      <vt:lpstr>Talk Partners: Practice your time adverbials</vt:lpstr>
      <vt:lpstr>PowerPoint Presentation</vt:lpstr>
      <vt:lpstr>the name of the newspaper at the top;</vt:lpstr>
      <vt:lpstr>PowerPoint Presentation</vt:lpstr>
      <vt:lpstr>Introductory Paragraph</vt:lpstr>
      <vt:lpstr>PowerPoint Presentation</vt:lpstr>
      <vt:lpstr>Captions and Pictures</vt:lpstr>
      <vt:lpstr>PowerPoint Presentation</vt:lpstr>
      <vt:lpstr>PowerPoint Presentation</vt:lpstr>
      <vt:lpstr>PowerPoint Presentation</vt:lpstr>
      <vt:lpstr>Quotes</vt:lpstr>
      <vt:lpstr>PowerPoint Presentation</vt:lpstr>
      <vt:lpstr>PowerPoint Presentation</vt:lpstr>
      <vt:lpstr>PowerPoint Presentation</vt:lpstr>
      <vt:lpstr>PowerPoint Presentation</vt:lpstr>
      <vt:lpstr>write the name of the newspaper at the top?</vt:lpstr>
      <vt:lpstr>PowerPoint Presentation</vt:lpstr>
      <vt:lpstr>TASKS</vt:lpstr>
      <vt:lpstr>PowerPoint Presentation</vt:lpstr>
      <vt:lpstr>Edit and improve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dc:title>
  <dc:creator>Feroz Adam</dc:creator>
  <cp:lastModifiedBy>Feroz Adam</cp:lastModifiedBy>
  <cp:revision>4</cp:revision>
  <dcterms:created xsi:type="dcterms:W3CDTF">2020-09-24T21:42:10Z</dcterms:created>
  <dcterms:modified xsi:type="dcterms:W3CDTF">2020-09-29T16:16:16Z</dcterms:modified>
</cp:coreProperties>
</file>