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sldIdLst>
    <p:sldId id="301" r:id="rId5"/>
    <p:sldId id="364" r:id="rId6"/>
    <p:sldId id="416" r:id="rId7"/>
    <p:sldId id="365" r:id="rId8"/>
    <p:sldId id="370" r:id="rId9"/>
    <p:sldId id="371" r:id="rId10"/>
    <p:sldId id="379" r:id="rId11"/>
    <p:sldId id="367" r:id="rId12"/>
    <p:sldId id="372" r:id="rId13"/>
    <p:sldId id="368" r:id="rId14"/>
    <p:sldId id="380" r:id="rId15"/>
    <p:sldId id="430" r:id="rId16"/>
    <p:sldId id="355" r:id="rId17"/>
    <p:sldId id="374" r:id="rId18"/>
    <p:sldId id="383" r:id="rId19"/>
    <p:sldId id="381" r:id="rId20"/>
    <p:sldId id="413" r:id="rId21"/>
    <p:sldId id="414" r:id="rId22"/>
    <p:sldId id="415" r:id="rId23"/>
    <p:sldId id="434" r:id="rId24"/>
    <p:sldId id="435" r:id="rId25"/>
    <p:sldId id="436" r:id="rId26"/>
    <p:sldId id="360" r:id="rId27"/>
    <p:sldId id="437" r:id="rId28"/>
    <p:sldId id="438" r:id="rId29"/>
    <p:sldId id="439" r:id="rId30"/>
    <p:sldId id="369" r:id="rId31"/>
    <p:sldId id="440" r:id="rId32"/>
    <p:sldId id="441" r:id="rId33"/>
    <p:sldId id="442" r:id="rId34"/>
    <p:sldId id="443" r:id="rId35"/>
    <p:sldId id="444" r:id="rId36"/>
    <p:sldId id="376" r:id="rId37"/>
    <p:sldId id="445" r:id="rId38"/>
    <p:sldId id="377" r:id="rId39"/>
    <p:sldId id="378" r:id="rId40"/>
    <p:sldId id="446" r:id="rId41"/>
    <p:sldId id="382" r:id="rId42"/>
    <p:sldId id="447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699"/>
    <a:srgbClr val="E6E6E6"/>
    <a:srgbClr val="CC66FF"/>
    <a:srgbClr val="FF6600"/>
    <a:srgbClr val="FFD757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87828A-E709-4945-AEAB-0F6C6E471776}" v="58" dt="2019-05-09T08:03:15.9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5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2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2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706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8277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660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1161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343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629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605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23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89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826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65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4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71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61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72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57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secrets.co.uk/content-domain-filter/?fwp_contentdomain=4G2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lassroomsecrets.co.uk/content-domain-filter/?fwp_contentdomain=4G2a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Summer Block 4 – Properties of Shapes</a:t>
            </a:r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6</a:t>
            </a:r>
          </a:p>
          <a:p>
            <a:pPr lvl="0" algn="ctr"/>
            <a:r>
              <a:rPr lang="en-GB" sz="4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Tuesday 21</a:t>
            </a:r>
            <a:r>
              <a:rPr lang="en-GB" sz="4400" b="1" baseline="300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</a:t>
            </a:r>
            <a:r>
              <a:rPr lang="en-GB" sz="4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July 2020</a:t>
            </a:r>
          </a:p>
          <a:p>
            <a:pPr algn="ctr"/>
            <a:r>
              <a:rPr lang="en-GB" sz="4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</a:t>
            </a:r>
            <a:r>
              <a:rPr lang="en-GB" sz="4800" b="1" dirty="0">
                <a:latin typeface="Century Gothic" panose="020B0502020202020204" pitchFamily="34" charset="0"/>
                <a:hlinkClick r:id="rId3"/>
              </a:rPr>
              <a:t>I can compare and classify geometric shapes, including quadrilaterals and triangles based on their properties and sizes</a:t>
            </a:r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0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Identify a set of perpendicular lines in these shapes. 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FBF21DD-75C2-436D-BFC6-9AF18369F9B8}"/>
              </a:ext>
            </a:extLst>
          </p:cNvPr>
          <p:cNvGrpSpPr/>
          <p:nvPr/>
        </p:nvGrpSpPr>
        <p:grpSpPr>
          <a:xfrm>
            <a:off x="1620047" y="2541728"/>
            <a:ext cx="5903906" cy="2279004"/>
            <a:chOff x="3917181" y="9439631"/>
            <a:chExt cx="2051841" cy="792044"/>
          </a:xfrm>
        </p:grpSpPr>
        <p:sp>
          <p:nvSpPr>
            <p:cNvPr id="7" name="Flowchart: Process 6">
              <a:extLst>
                <a:ext uri="{FF2B5EF4-FFF2-40B4-BE49-F238E27FC236}">
                  <a16:creationId xmlns:a16="http://schemas.microsoft.com/office/drawing/2014/main" id="{67AA7CBD-DF04-41F6-BE41-9D5667FCFE06}"/>
                </a:ext>
              </a:extLst>
            </p:cNvPr>
            <p:cNvSpPr/>
            <p:nvPr/>
          </p:nvSpPr>
          <p:spPr>
            <a:xfrm rot="2737877">
              <a:off x="3917181" y="9615972"/>
              <a:ext cx="540000" cy="540000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Arrow: Pentagon 8">
              <a:extLst>
                <a:ext uri="{FF2B5EF4-FFF2-40B4-BE49-F238E27FC236}">
                  <a16:creationId xmlns:a16="http://schemas.microsoft.com/office/drawing/2014/main" id="{4320529A-8AFD-4A1F-9DE1-F8FC5DDE7438}"/>
                </a:ext>
              </a:extLst>
            </p:cNvPr>
            <p:cNvSpPr/>
            <p:nvPr/>
          </p:nvSpPr>
          <p:spPr>
            <a:xfrm rot="16200000">
              <a:off x="5074903" y="9337556"/>
              <a:ext cx="792044" cy="996194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3DA5C5C-67BD-46AD-85E4-A3F4BCB0ACC8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174023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Identify a set of perpendicular lines in these shapes.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Any of the following: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FBF21DD-75C2-436D-BFC6-9AF18369F9B8}"/>
              </a:ext>
            </a:extLst>
          </p:cNvPr>
          <p:cNvGrpSpPr/>
          <p:nvPr/>
        </p:nvGrpSpPr>
        <p:grpSpPr>
          <a:xfrm>
            <a:off x="1620047" y="2541728"/>
            <a:ext cx="5903906" cy="2279004"/>
            <a:chOff x="3917181" y="9439631"/>
            <a:chExt cx="2051841" cy="792044"/>
          </a:xfrm>
        </p:grpSpPr>
        <p:sp>
          <p:nvSpPr>
            <p:cNvPr id="7" name="Flowchart: Process 6">
              <a:extLst>
                <a:ext uri="{FF2B5EF4-FFF2-40B4-BE49-F238E27FC236}">
                  <a16:creationId xmlns:a16="http://schemas.microsoft.com/office/drawing/2014/main" id="{67AA7CBD-DF04-41F6-BE41-9D5667FCFE06}"/>
                </a:ext>
              </a:extLst>
            </p:cNvPr>
            <p:cNvSpPr/>
            <p:nvPr/>
          </p:nvSpPr>
          <p:spPr>
            <a:xfrm rot="2737877">
              <a:off x="3917181" y="9615972"/>
              <a:ext cx="540000" cy="540000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Arrow: Pentagon 8">
              <a:extLst>
                <a:ext uri="{FF2B5EF4-FFF2-40B4-BE49-F238E27FC236}">
                  <a16:creationId xmlns:a16="http://schemas.microsoft.com/office/drawing/2014/main" id="{4320529A-8AFD-4A1F-9DE1-F8FC5DDE7438}"/>
                </a:ext>
              </a:extLst>
            </p:cNvPr>
            <p:cNvSpPr/>
            <p:nvPr/>
          </p:nvSpPr>
          <p:spPr>
            <a:xfrm rot="16200000">
              <a:off x="5074903" y="9337556"/>
              <a:ext cx="792044" cy="996194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F47688A-5615-4059-B90E-33BEB45DEF4E}"/>
              </a:ext>
            </a:extLst>
          </p:cNvPr>
          <p:cNvCxnSpPr>
            <a:cxnSpLocks/>
          </p:cNvCxnSpPr>
          <p:nvPr/>
        </p:nvCxnSpPr>
        <p:spPr>
          <a:xfrm flipV="1">
            <a:off x="2390775" y="2997016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F75E49-008E-4EA9-8252-76BA5913FB57}"/>
              </a:ext>
            </a:extLst>
          </p:cNvPr>
          <p:cNvCxnSpPr>
            <a:cxnSpLocks/>
          </p:cNvCxnSpPr>
          <p:nvPr/>
        </p:nvCxnSpPr>
        <p:spPr>
          <a:xfrm>
            <a:off x="2149272" y="2997015"/>
            <a:ext cx="256743" cy="2624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1D92274-4DB5-4F70-8873-D7E5ABFF7CEC}"/>
              </a:ext>
            </a:extLst>
          </p:cNvPr>
          <p:cNvCxnSpPr>
            <a:cxnSpLocks/>
          </p:cNvCxnSpPr>
          <p:nvPr/>
        </p:nvCxnSpPr>
        <p:spPr>
          <a:xfrm flipV="1">
            <a:off x="2960370" y="3581851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AB50C3D-7BCB-4513-B35A-93C89147BF0C}"/>
              </a:ext>
            </a:extLst>
          </p:cNvPr>
          <p:cNvCxnSpPr>
            <a:cxnSpLocks/>
          </p:cNvCxnSpPr>
          <p:nvPr/>
        </p:nvCxnSpPr>
        <p:spPr>
          <a:xfrm rot="5400000" flipV="1">
            <a:off x="2955883" y="3828557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EF450A3-B224-4476-BFB3-567FE5A9682D}"/>
              </a:ext>
            </a:extLst>
          </p:cNvPr>
          <p:cNvCxnSpPr>
            <a:cxnSpLocks/>
          </p:cNvCxnSpPr>
          <p:nvPr/>
        </p:nvCxnSpPr>
        <p:spPr>
          <a:xfrm flipV="1">
            <a:off x="1567263" y="3812089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C9BCB6B-45ED-4E1A-989E-424B463268F9}"/>
              </a:ext>
            </a:extLst>
          </p:cNvPr>
          <p:cNvCxnSpPr>
            <a:cxnSpLocks/>
          </p:cNvCxnSpPr>
          <p:nvPr/>
        </p:nvCxnSpPr>
        <p:spPr>
          <a:xfrm rot="5400000" flipV="1">
            <a:off x="1567264" y="3564764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05BD5B9-2055-4F33-882C-6AD775DDD2B5}"/>
              </a:ext>
            </a:extLst>
          </p:cNvPr>
          <p:cNvCxnSpPr>
            <a:cxnSpLocks/>
          </p:cNvCxnSpPr>
          <p:nvPr/>
        </p:nvCxnSpPr>
        <p:spPr>
          <a:xfrm flipV="1">
            <a:off x="2136223" y="4399811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60BA75C-3370-47ED-B0A3-732EF5C71342}"/>
              </a:ext>
            </a:extLst>
          </p:cNvPr>
          <p:cNvCxnSpPr>
            <a:cxnSpLocks/>
          </p:cNvCxnSpPr>
          <p:nvPr/>
        </p:nvCxnSpPr>
        <p:spPr>
          <a:xfrm rot="5400000" flipV="1">
            <a:off x="2382213" y="4399812"/>
            <a:ext cx="267603" cy="2586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646A21A-3B59-4531-802D-09895626AC2E}"/>
              </a:ext>
            </a:extLst>
          </p:cNvPr>
          <p:cNvCxnSpPr>
            <a:cxnSpLocks/>
          </p:cNvCxnSpPr>
          <p:nvPr/>
        </p:nvCxnSpPr>
        <p:spPr>
          <a:xfrm flipV="1">
            <a:off x="4668597" y="4451351"/>
            <a:ext cx="373938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13326BA-2815-4C3B-8AF5-E94CCE76A780}"/>
              </a:ext>
            </a:extLst>
          </p:cNvPr>
          <p:cNvCxnSpPr>
            <a:cxnSpLocks/>
          </p:cNvCxnSpPr>
          <p:nvPr/>
        </p:nvCxnSpPr>
        <p:spPr>
          <a:xfrm flipH="1">
            <a:off x="5028597" y="4442756"/>
            <a:ext cx="1053" cy="3647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DB3D1C-B638-4222-8F11-04BF0A48660F}"/>
              </a:ext>
            </a:extLst>
          </p:cNvPr>
          <p:cNvCxnSpPr>
            <a:cxnSpLocks/>
          </p:cNvCxnSpPr>
          <p:nvPr/>
        </p:nvCxnSpPr>
        <p:spPr>
          <a:xfrm flipV="1">
            <a:off x="7137837" y="4446091"/>
            <a:ext cx="373938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0600EB6-961B-4090-8CCD-95932E09E0F7}"/>
              </a:ext>
            </a:extLst>
          </p:cNvPr>
          <p:cNvCxnSpPr>
            <a:cxnSpLocks/>
          </p:cNvCxnSpPr>
          <p:nvPr/>
        </p:nvCxnSpPr>
        <p:spPr>
          <a:xfrm flipH="1">
            <a:off x="7151775" y="4442756"/>
            <a:ext cx="1053" cy="3647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4D4CBB9-5434-417C-B046-01C00265625E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506926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9B9DC-C576-45D2-8E20-F3BE2A3B0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1577" y="1984015"/>
            <a:ext cx="5826719" cy="1646302"/>
          </a:xfrm>
        </p:spPr>
        <p:txBody>
          <a:bodyPr/>
          <a:lstStyle/>
          <a:p>
            <a:pPr algn="l"/>
            <a:r>
              <a:rPr lang="en-GB" sz="2800" b="1" dirty="0">
                <a:latin typeface="Century Gothic" panose="020B0502020202020204" pitchFamily="34" charset="0"/>
                <a:hlinkClick r:id="rId2"/>
              </a:rPr>
              <a:t>Wednesday 22</a:t>
            </a:r>
            <a:r>
              <a:rPr lang="en-GB" sz="2800" b="1" baseline="30000" dirty="0">
                <a:latin typeface="Century Gothic" panose="020B0502020202020204" pitchFamily="34" charset="0"/>
                <a:hlinkClick r:id="rId2"/>
              </a:rPr>
              <a:t>nd</a:t>
            </a:r>
            <a:r>
              <a:rPr lang="en-GB" sz="2800" b="1" dirty="0">
                <a:latin typeface="Century Gothic" panose="020B0502020202020204" pitchFamily="34" charset="0"/>
                <a:hlinkClick r:id="rId2"/>
              </a:rPr>
              <a:t> July 2020</a:t>
            </a:r>
            <a:br>
              <a:rPr lang="en-GB" sz="2800" b="1" dirty="0">
                <a:latin typeface="Century Gothic" panose="020B0502020202020204" pitchFamily="34" charset="0"/>
                <a:hlinkClick r:id="rId2"/>
              </a:rPr>
            </a:br>
            <a:br>
              <a:rPr lang="en-GB" sz="2800" b="1" dirty="0">
                <a:latin typeface="Century Gothic" panose="020B0502020202020204" pitchFamily="34" charset="0"/>
                <a:hlinkClick r:id="rId2"/>
              </a:rPr>
            </a:br>
            <a:r>
              <a:rPr lang="en-GB" sz="2800" b="1" dirty="0">
                <a:latin typeface="Century Gothic" panose="020B0502020202020204" pitchFamily="34" charset="0"/>
                <a:hlinkClick r:id="rId2"/>
              </a:rPr>
              <a:t>LO: I can use reasoning and problem solving to compare quadrilaterals and triangles based on their properties and sizes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14447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 considering parallel and perpendicular.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0C34E5B-E3B0-417A-A942-24FF6546DA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323669"/>
              </p:ext>
            </p:extLst>
          </p:nvPr>
        </p:nvGraphicFramePr>
        <p:xfrm>
          <a:off x="2304176" y="1436694"/>
          <a:ext cx="4535649" cy="22030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105">
                  <a:extLst>
                    <a:ext uri="{9D8B030D-6E8A-4147-A177-3AD203B41FA5}">
                      <a16:colId xmlns:a16="http://schemas.microsoft.com/office/drawing/2014/main" val="3682587603"/>
                    </a:ext>
                  </a:extLst>
                </a:gridCol>
                <a:gridCol w="1657439">
                  <a:extLst>
                    <a:ext uri="{9D8B030D-6E8A-4147-A177-3AD203B41FA5}">
                      <a16:colId xmlns:a16="http://schemas.microsoft.com/office/drawing/2014/main" val="2166342365"/>
                    </a:ext>
                  </a:extLst>
                </a:gridCol>
                <a:gridCol w="1439105">
                  <a:extLst>
                    <a:ext uri="{9D8B030D-6E8A-4147-A177-3AD203B41FA5}">
                      <a16:colId xmlns:a16="http://schemas.microsoft.com/office/drawing/2014/main" val="2992268833"/>
                    </a:ext>
                  </a:extLst>
                </a:gridCol>
              </a:tblGrid>
              <a:tr h="550757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Relationship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783416"/>
                  </a:ext>
                </a:extLst>
              </a:tr>
              <a:tr h="550757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Line 1 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Line 2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841311"/>
                  </a:ext>
                </a:extLst>
              </a:tr>
              <a:tr h="550757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Line 5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Parallel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284439"/>
                  </a:ext>
                </a:extLst>
              </a:tr>
              <a:tr h="550757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Line 3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Line 1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843497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BA4C46CD-F407-4868-8C8A-3D58A792987A}"/>
              </a:ext>
            </a:extLst>
          </p:cNvPr>
          <p:cNvGrpSpPr/>
          <p:nvPr/>
        </p:nvGrpSpPr>
        <p:grpSpPr>
          <a:xfrm>
            <a:off x="1461778" y="4066477"/>
            <a:ext cx="6220445" cy="2027576"/>
            <a:chOff x="1461778" y="4066477"/>
            <a:chExt cx="6220445" cy="2027576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25D76FD7-EC00-4069-8A13-8980F6EEDF2C}"/>
                </a:ext>
              </a:extLst>
            </p:cNvPr>
            <p:cNvGrpSpPr/>
            <p:nvPr/>
          </p:nvGrpSpPr>
          <p:grpSpPr>
            <a:xfrm>
              <a:off x="1461778" y="4207163"/>
              <a:ext cx="6220445" cy="1886890"/>
              <a:chOff x="157571" y="2338334"/>
              <a:chExt cx="3239699" cy="982720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69A023FF-CB8D-4F21-80F2-45EA7BA76BB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">
                <a:off x="1525270" y="2686233"/>
                <a:ext cx="18720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6AD0D1FD-C354-4A58-80FE-3F56AA32A1B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">
                <a:off x="157571" y="3042174"/>
                <a:ext cx="1224000" cy="0"/>
              </a:xfrm>
              <a:prstGeom prst="line">
                <a:avLst/>
              </a:prstGeom>
              <a:ln w="38100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6209BB14-8092-4403-AEA9-4FC4ADEBAC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44507" y="2792271"/>
                <a:ext cx="1858100" cy="225816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C0D41025-A967-4D78-9210-404322F2FD19}"/>
                  </a:ext>
                </a:extLst>
              </p:cNvPr>
              <p:cNvCxnSpPr>
                <a:cxnSpLocks/>
              </p:cNvCxnSpPr>
              <p:nvPr/>
            </p:nvCxnSpPr>
            <p:spPr>
              <a:xfrm rot="6480000">
                <a:off x="1808839" y="2806334"/>
                <a:ext cx="936000" cy="0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0D347173-1A61-45E4-922E-256B81EC0862}"/>
                  </a:ext>
                </a:extLst>
              </p:cNvPr>
              <p:cNvCxnSpPr>
                <a:cxnSpLocks/>
              </p:cNvCxnSpPr>
              <p:nvPr/>
            </p:nvCxnSpPr>
            <p:spPr>
              <a:xfrm rot="6480000">
                <a:off x="120222" y="2853054"/>
                <a:ext cx="936000" cy="0"/>
              </a:xfrm>
              <a:prstGeom prst="line">
                <a:avLst/>
              </a:prstGeom>
              <a:ln w="38100">
                <a:solidFill>
                  <a:srgbClr val="FF66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113389E-D3A0-47AF-821C-71BC71915C3E}"/>
                </a:ext>
              </a:extLst>
            </p:cNvPr>
            <p:cNvSpPr txBox="1"/>
            <p:nvPr/>
          </p:nvSpPr>
          <p:spPr>
            <a:xfrm>
              <a:off x="2193139" y="431979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B3A664F-D46B-4932-8D63-B54AAACFEF30}"/>
                </a:ext>
              </a:extLst>
            </p:cNvPr>
            <p:cNvSpPr txBox="1"/>
            <p:nvPr/>
          </p:nvSpPr>
          <p:spPr>
            <a:xfrm>
              <a:off x="4345553" y="4066477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7F239BE-AB2B-4E47-AD24-12470ACBAD5E}"/>
                </a:ext>
              </a:extLst>
            </p:cNvPr>
            <p:cNvSpPr txBox="1"/>
            <p:nvPr/>
          </p:nvSpPr>
          <p:spPr>
            <a:xfrm>
              <a:off x="4078050" y="48236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FE2037E-D5BB-46A2-9673-44235B929C91}"/>
                </a:ext>
              </a:extLst>
            </p:cNvPr>
            <p:cNvSpPr txBox="1"/>
            <p:nvPr/>
          </p:nvSpPr>
          <p:spPr>
            <a:xfrm>
              <a:off x="5468119" y="426138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5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10AA8FC6-E6A4-4FA6-9BD3-210F95BC5D9A}"/>
              </a:ext>
            </a:extLst>
          </p:cNvPr>
          <p:cNvSpPr txBox="1"/>
          <p:nvPr/>
        </p:nvSpPr>
        <p:spPr>
          <a:xfrm>
            <a:off x="2886787" y="53739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B14FAB-4738-4907-84C4-F644B64DEC09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 considering parallel and perpendicular.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A2140AB-BF9C-49EC-B696-1BAD1AC1C4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220776"/>
              </p:ext>
            </p:extLst>
          </p:nvPr>
        </p:nvGraphicFramePr>
        <p:xfrm>
          <a:off x="2304176" y="1436694"/>
          <a:ext cx="4535649" cy="22030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105">
                  <a:extLst>
                    <a:ext uri="{9D8B030D-6E8A-4147-A177-3AD203B41FA5}">
                      <a16:colId xmlns:a16="http://schemas.microsoft.com/office/drawing/2014/main" val="3682587603"/>
                    </a:ext>
                  </a:extLst>
                </a:gridCol>
                <a:gridCol w="1657439">
                  <a:extLst>
                    <a:ext uri="{9D8B030D-6E8A-4147-A177-3AD203B41FA5}">
                      <a16:colId xmlns:a16="http://schemas.microsoft.com/office/drawing/2014/main" val="2166342365"/>
                    </a:ext>
                  </a:extLst>
                </a:gridCol>
                <a:gridCol w="1439105">
                  <a:extLst>
                    <a:ext uri="{9D8B030D-6E8A-4147-A177-3AD203B41FA5}">
                      <a16:colId xmlns:a16="http://schemas.microsoft.com/office/drawing/2014/main" val="2992268833"/>
                    </a:ext>
                  </a:extLst>
                </a:gridCol>
              </a:tblGrid>
              <a:tr h="550757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Relationship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783416"/>
                  </a:ext>
                </a:extLst>
              </a:tr>
              <a:tr h="550757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Line 1 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Perpendicular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Line 2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841311"/>
                  </a:ext>
                </a:extLst>
              </a:tr>
              <a:tr h="550757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Line 5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Parallel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Line 2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284439"/>
                  </a:ext>
                </a:extLst>
              </a:tr>
              <a:tr h="550757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Line 3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Parallel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Line 1</a:t>
                      </a:r>
                    </a:p>
                  </a:txBody>
                  <a:tcPr marL="135803" marR="135803" marT="67902" marB="6790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843497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4AE3A7FE-7AB7-40AF-80DF-8145737DA743}"/>
              </a:ext>
            </a:extLst>
          </p:cNvPr>
          <p:cNvGrpSpPr/>
          <p:nvPr/>
        </p:nvGrpSpPr>
        <p:grpSpPr>
          <a:xfrm>
            <a:off x="1461778" y="4066477"/>
            <a:ext cx="6220445" cy="2027577"/>
            <a:chOff x="1461778" y="4066477"/>
            <a:chExt cx="6220445" cy="2027577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0D886BF-FDF8-436F-84BF-45670199C809}"/>
                </a:ext>
              </a:extLst>
            </p:cNvPr>
            <p:cNvGrpSpPr/>
            <p:nvPr/>
          </p:nvGrpSpPr>
          <p:grpSpPr>
            <a:xfrm>
              <a:off x="1461778" y="4207162"/>
              <a:ext cx="6220445" cy="1886892"/>
              <a:chOff x="157571" y="2338333"/>
              <a:chExt cx="3239699" cy="982721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60FC1831-CD5B-4984-A51E-1333D0E43C3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">
                <a:off x="1525270" y="2686233"/>
                <a:ext cx="18720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CC528FE3-48ED-4061-89D4-3542F10017B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">
                <a:off x="157571" y="3042174"/>
                <a:ext cx="1224000" cy="0"/>
              </a:xfrm>
              <a:prstGeom prst="line">
                <a:avLst/>
              </a:prstGeom>
              <a:ln w="38100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8D05CB3D-DAD6-49A4-B053-075D836190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44507" y="2792271"/>
                <a:ext cx="1858100" cy="225816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1D1A459-67AD-4FAF-BFE7-12C62DA70477}"/>
                  </a:ext>
                </a:extLst>
              </p:cNvPr>
              <p:cNvCxnSpPr>
                <a:cxnSpLocks/>
              </p:cNvCxnSpPr>
              <p:nvPr/>
            </p:nvCxnSpPr>
            <p:spPr>
              <a:xfrm rot="6480000">
                <a:off x="1808839" y="2806333"/>
                <a:ext cx="936000" cy="0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0CCB276-0EAA-4FCD-8F74-9BE08E0698D6}"/>
                  </a:ext>
                </a:extLst>
              </p:cNvPr>
              <p:cNvCxnSpPr>
                <a:cxnSpLocks/>
              </p:cNvCxnSpPr>
              <p:nvPr/>
            </p:nvCxnSpPr>
            <p:spPr>
              <a:xfrm rot="6480000">
                <a:off x="120222" y="2853054"/>
                <a:ext cx="936000" cy="0"/>
              </a:xfrm>
              <a:prstGeom prst="line">
                <a:avLst/>
              </a:prstGeom>
              <a:ln w="38100">
                <a:solidFill>
                  <a:srgbClr val="FF66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3ECCD0E-59B2-48A8-9AE8-2D34E2808FD3}"/>
                </a:ext>
              </a:extLst>
            </p:cNvPr>
            <p:cNvSpPr txBox="1"/>
            <p:nvPr/>
          </p:nvSpPr>
          <p:spPr>
            <a:xfrm>
              <a:off x="2886787" y="537391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BBD2944-C7DE-4B5D-B226-186CF609A9EA}"/>
                </a:ext>
              </a:extLst>
            </p:cNvPr>
            <p:cNvSpPr txBox="1"/>
            <p:nvPr/>
          </p:nvSpPr>
          <p:spPr>
            <a:xfrm>
              <a:off x="2193139" y="431979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BD98F97-070A-4922-BB8F-CE5F10C7E80B}"/>
                </a:ext>
              </a:extLst>
            </p:cNvPr>
            <p:cNvSpPr txBox="1"/>
            <p:nvPr/>
          </p:nvSpPr>
          <p:spPr>
            <a:xfrm>
              <a:off x="4345553" y="4066477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E2D2E2E-0A45-4045-A6FB-FCA60B6C91D7}"/>
                </a:ext>
              </a:extLst>
            </p:cNvPr>
            <p:cNvSpPr txBox="1"/>
            <p:nvPr/>
          </p:nvSpPr>
          <p:spPr>
            <a:xfrm>
              <a:off x="4078050" y="48236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6495D16-03ED-43DC-8A39-E350567A3914}"/>
                </a:ext>
              </a:extLst>
            </p:cNvPr>
            <p:cNvSpPr txBox="1"/>
            <p:nvPr/>
          </p:nvSpPr>
          <p:spPr>
            <a:xfrm>
              <a:off x="5468119" y="426138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5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339D1B7E-CF7C-4027-A7AD-264F75363218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777227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Phil thinks that the shape below has 2 sets of parallel lines. Do you agree? Explain your answer.</a:t>
            </a: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202C3D3E-1933-4411-8509-F8E8A271112C}"/>
              </a:ext>
            </a:extLst>
          </p:cNvPr>
          <p:cNvSpPr>
            <a:spLocks noChangeAspect="1"/>
          </p:cNvSpPr>
          <p:nvPr/>
        </p:nvSpPr>
        <p:spPr>
          <a:xfrm>
            <a:off x="2468963" y="2450106"/>
            <a:ext cx="4206073" cy="2195466"/>
          </a:xfrm>
          <a:prstGeom prst="trapezoid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6E654A-A881-49F3-98FC-3AF433A8C91A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066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Phil thinks that the shape below has 2 sets of parallel lines. Do you agree? Explain your answer.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Phil is incorrect because…</a:t>
            </a: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A35F5FF4-1DE4-4EB4-9203-5A04E8880D49}"/>
              </a:ext>
            </a:extLst>
          </p:cNvPr>
          <p:cNvSpPr>
            <a:spLocks noChangeAspect="1"/>
          </p:cNvSpPr>
          <p:nvPr/>
        </p:nvSpPr>
        <p:spPr>
          <a:xfrm>
            <a:off x="2468963" y="2450106"/>
            <a:ext cx="4206073" cy="2195466"/>
          </a:xfrm>
          <a:prstGeom prst="trapezoid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65F852-9ADF-491D-ABCA-9F6342B23309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322074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Phil thinks that the shape below has 2 sets of parallel lines. Do you agree? Explain your answer.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Phil is incorrect because a trapezium only has 1 set of parallel lines.</a:t>
            </a: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A35F5FF4-1DE4-4EB4-9203-5A04E8880D49}"/>
              </a:ext>
            </a:extLst>
          </p:cNvPr>
          <p:cNvSpPr>
            <a:spLocks noChangeAspect="1"/>
          </p:cNvSpPr>
          <p:nvPr/>
        </p:nvSpPr>
        <p:spPr>
          <a:xfrm>
            <a:off x="2468963" y="2450106"/>
            <a:ext cx="4206073" cy="2195466"/>
          </a:xfrm>
          <a:prstGeom prst="trapezoid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3E176B-4449-471B-98B1-374389DCC460}"/>
              </a:ext>
            </a:extLst>
          </p:cNvPr>
          <p:cNvSpPr txBox="1"/>
          <p:nvPr/>
        </p:nvSpPr>
        <p:spPr>
          <a:xfrm>
            <a:off x="4341006" y="2126153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&gt;</a:t>
            </a:r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C73864-7A49-48D1-8395-A43DA0A36123}"/>
              </a:ext>
            </a:extLst>
          </p:cNvPr>
          <p:cNvSpPr txBox="1"/>
          <p:nvPr/>
        </p:nvSpPr>
        <p:spPr>
          <a:xfrm>
            <a:off x="4341006" y="4315071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&gt;</a:t>
            </a:r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412ED6-A42B-412B-86BB-B7DB1AF7190E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564470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889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Join the dots to work out how many different sets of perpendicular lines can be made. 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62686DA-1B1D-4573-8C7C-0F54F4D34DCF}"/>
              </a:ext>
            </a:extLst>
          </p:cNvPr>
          <p:cNvGrpSpPr/>
          <p:nvPr/>
        </p:nvGrpSpPr>
        <p:grpSpPr>
          <a:xfrm>
            <a:off x="2428381" y="2305153"/>
            <a:ext cx="4287239" cy="3624491"/>
            <a:chOff x="1544673" y="2218336"/>
            <a:chExt cx="4287239" cy="3624491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4C3314D5-E728-438E-87C9-749E3D109109}"/>
                </a:ext>
              </a:extLst>
            </p:cNvPr>
            <p:cNvGrpSpPr/>
            <p:nvPr/>
          </p:nvGrpSpPr>
          <p:grpSpPr>
            <a:xfrm>
              <a:off x="1898730" y="2218336"/>
              <a:ext cx="750085" cy="369333"/>
              <a:chOff x="1898730" y="2218336"/>
              <a:chExt cx="750085" cy="369333"/>
            </a:xfrm>
          </p:grpSpPr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D74C624-44BA-449A-A120-0552D4351C2C}"/>
                  </a:ext>
                </a:extLst>
              </p:cNvPr>
              <p:cNvSpPr txBox="1"/>
              <p:nvPr/>
            </p:nvSpPr>
            <p:spPr>
              <a:xfrm>
                <a:off x="1898730" y="2218336"/>
                <a:ext cx="750085" cy="369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entury Gothic" panose="020B0502020202020204" pitchFamily="34" charset="0"/>
                  </a:rPr>
                  <a:t>A</a:t>
                </a: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83E63C4B-91E7-4E6B-BB4E-AA247A41AED3}"/>
                  </a:ext>
                </a:extLst>
              </p:cNvPr>
              <p:cNvSpPr/>
              <p:nvPr/>
            </p:nvSpPr>
            <p:spPr>
              <a:xfrm>
                <a:off x="2288742" y="2319964"/>
                <a:ext cx="166763" cy="16676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5A03DF4B-C7E5-4426-90B3-036D943BA64F}"/>
                </a:ext>
              </a:extLst>
            </p:cNvPr>
            <p:cNvGrpSpPr/>
            <p:nvPr/>
          </p:nvGrpSpPr>
          <p:grpSpPr>
            <a:xfrm>
              <a:off x="1898730" y="4702132"/>
              <a:ext cx="750085" cy="369331"/>
              <a:chOff x="1898730" y="4702132"/>
              <a:chExt cx="750085" cy="369331"/>
            </a:xfrm>
          </p:grpSpPr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53F04477-F4B1-4E98-B3DD-26665AF19ADF}"/>
                  </a:ext>
                </a:extLst>
              </p:cNvPr>
              <p:cNvSpPr txBox="1"/>
              <p:nvPr/>
            </p:nvSpPr>
            <p:spPr>
              <a:xfrm>
                <a:off x="1898730" y="4702132"/>
                <a:ext cx="750085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entury Gothic" panose="020B0502020202020204" pitchFamily="34" charset="0"/>
                  </a:rPr>
                  <a:t>C</a:t>
                </a: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743125B6-B04C-478D-8A5F-A346621A65C1}"/>
                  </a:ext>
                </a:extLst>
              </p:cNvPr>
              <p:cNvSpPr/>
              <p:nvPr/>
            </p:nvSpPr>
            <p:spPr>
              <a:xfrm>
                <a:off x="2288742" y="4832992"/>
                <a:ext cx="166763" cy="16676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 dirty="0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26E6C589-ED72-4340-B1CB-6715341B1122}"/>
                </a:ext>
              </a:extLst>
            </p:cNvPr>
            <p:cNvGrpSpPr/>
            <p:nvPr/>
          </p:nvGrpSpPr>
          <p:grpSpPr>
            <a:xfrm>
              <a:off x="1544673" y="3235656"/>
              <a:ext cx="3473226" cy="385835"/>
              <a:chOff x="3171473" y="3176805"/>
              <a:chExt cx="3473226" cy="385835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BD1EB720-985F-45B6-949D-3552C78D0E6A}"/>
                  </a:ext>
                </a:extLst>
              </p:cNvPr>
              <p:cNvGrpSpPr/>
              <p:nvPr/>
            </p:nvGrpSpPr>
            <p:grpSpPr>
              <a:xfrm>
                <a:off x="3171473" y="3193308"/>
                <a:ext cx="587282" cy="369332"/>
                <a:chOff x="3171473" y="3193308"/>
                <a:chExt cx="587282" cy="369332"/>
              </a:xfrm>
            </p:grpSpPr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5C1DEE26-3840-4DFC-90E0-74DBC0D53EEF}"/>
                    </a:ext>
                  </a:extLst>
                </p:cNvPr>
                <p:cNvSpPr txBox="1"/>
                <p:nvPr/>
              </p:nvSpPr>
              <p:spPr>
                <a:xfrm>
                  <a:off x="3171473" y="3193308"/>
                  <a:ext cx="5872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B</a:t>
                  </a:r>
                </a:p>
              </p:txBody>
            </p:sp>
            <p:sp>
              <p:nvSpPr>
                <p:cNvPr id="85" name="Oval 84">
                  <a:extLst>
                    <a:ext uri="{FF2B5EF4-FFF2-40B4-BE49-F238E27FC236}">
                      <a16:creationId xmlns:a16="http://schemas.microsoft.com/office/drawing/2014/main" id="{74761B4F-754A-408B-BFAD-96866E49D93A}"/>
                    </a:ext>
                  </a:extLst>
                </p:cNvPr>
                <p:cNvSpPr/>
                <p:nvPr/>
              </p:nvSpPr>
              <p:spPr>
                <a:xfrm>
                  <a:off x="3430916" y="3285029"/>
                  <a:ext cx="166763" cy="166763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dirty="0"/>
                </a:p>
              </p:txBody>
            </p:sp>
          </p:grpSp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4DCEE7CC-3AAE-438A-928C-16817B2E4712}"/>
                  </a:ext>
                </a:extLst>
              </p:cNvPr>
              <p:cNvGrpSpPr/>
              <p:nvPr/>
            </p:nvGrpSpPr>
            <p:grpSpPr>
              <a:xfrm>
                <a:off x="6126056" y="3176805"/>
                <a:ext cx="518643" cy="369332"/>
                <a:chOff x="6126056" y="3176805"/>
                <a:chExt cx="518643" cy="369332"/>
              </a:xfrm>
            </p:grpSpPr>
            <p:sp>
              <p:nvSpPr>
                <p:cNvPr id="82" name="Oval 81">
                  <a:extLst>
                    <a:ext uri="{FF2B5EF4-FFF2-40B4-BE49-F238E27FC236}">
                      <a16:creationId xmlns:a16="http://schemas.microsoft.com/office/drawing/2014/main" id="{EEFBE843-8F41-4709-BE2F-471FA87C3D84}"/>
                    </a:ext>
                  </a:extLst>
                </p:cNvPr>
                <p:cNvSpPr/>
                <p:nvPr/>
              </p:nvSpPr>
              <p:spPr>
                <a:xfrm>
                  <a:off x="6126056" y="3285029"/>
                  <a:ext cx="166763" cy="15454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/>
                </a:p>
              </p:txBody>
            </p: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A76B8C73-4335-4478-8DE7-C56519BBE7C4}"/>
                    </a:ext>
                  </a:extLst>
                </p:cNvPr>
                <p:cNvSpPr txBox="1"/>
                <p:nvPr/>
              </p:nvSpPr>
              <p:spPr>
                <a:xfrm>
                  <a:off x="6258055" y="3176805"/>
                  <a:ext cx="3866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G</a:t>
                  </a:r>
                </a:p>
              </p:txBody>
            </p:sp>
          </p:grp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751696F-312E-4F5F-A5FC-6B74ACA31F5D}"/>
                </a:ext>
              </a:extLst>
            </p:cNvPr>
            <p:cNvGrpSpPr/>
            <p:nvPr/>
          </p:nvGrpSpPr>
          <p:grpSpPr>
            <a:xfrm>
              <a:off x="2455505" y="4184171"/>
              <a:ext cx="3376407" cy="1658656"/>
              <a:chOff x="4642857" y="4741013"/>
              <a:chExt cx="3376407" cy="1658656"/>
            </a:xfrm>
          </p:grpSpPr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50DDD7E5-0200-4E12-AC81-1086706978F5}"/>
                  </a:ext>
                </a:extLst>
              </p:cNvPr>
              <p:cNvGrpSpPr/>
              <p:nvPr/>
            </p:nvGrpSpPr>
            <p:grpSpPr>
              <a:xfrm>
                <a:off x="5944962" y="4741013"/>
                <a:ext cx="750085" cy="1658656"/>
                <a:chOff x="353990" y="2447512"/>
                <a:chExt cx="750085" cy="1658656"/>
              </a:xfrm>
            </p:grpSpPr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8460CCAF-0BDB-4BDC-A73E-D82953BE860E}"/>
                    </a:ext>
                  </a:extLst>
                </p:cNvPr>
                <p:cNvGrpSpPr/>
                <p:nvPr/>
              </p:nvGrpSpPr>
              <p:grpSpPr>
                <a:xfrm>
                  <a:off x="353990" y="2447512"/>
                  <a:ext cx="750085" cy="369331"/>
                  <a:chOff x="353990" y="2447512"/>
                  <a:chExt cx="750085" cy="369331"/>
                </a:xfrm>
              </p:grpSpPr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60B13809-742F-427B-9435-32740E8CEA28}"/>
                      </a:ext>
                    </a:extLst>
                  </p:cNvPr>
                  <p:cNvSpPr txBox="1"/>
                  <p:nvPr/>
                </p:nvSpPr>
                <p:spPr>
                  <a:xfrm>
                    <a:off x="353990" y="2447512"/>
                    <a:ext cx="750085" cy="369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b="1" dirty="0">
                        <a:latin typeface="Century Gothic" panose="020B0502020202020204" pitchFamily="34" charset="0"/>
                      </a:rPr>
                      <a:t>E</a:t>
                    </a:r>
                  </a:p>
                </p:txBody>
              </p:sp>
              <p:sp>
                <p:nvSpPr>
                  <p:cNvPr id="78" name="Oval 77">
                    <a:extLst>
                      <a:ext uri="{FF2B5EF4-FFF2-40B4-BE49-F238E27FC236}">
                        <a16:creationId xmlns:a16="http://schemas.microsoft.com/office/drawing/2014/main" id="{7976AB50-743D-497F-96BF-C3D62A166BA3}"/>
                      </a:ext>
                    </a:extLst>
                  </p:cNvPr>
                  <p:cNvSpPr/>
                  <p:nvPr/>
                </p:nvSpPr>
                <p:spPr>
                  <a:xfrm>
                    <a:off x="763254" y="2549139"/>
                    <a:ext cx="166763" cy="166763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000"/>
                  </a:p>
                </p:txBody>
              </p:sp>
            </p:grpSp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9CF01423-539D-4343-BBE4-98B8F07E8C16}"/>
                    </a:ext>
                  </a:extLst>
                </p:cNvPr>
                <p:cNvGrpSpPr/>
                <p:nvPr/>
              </p:nvGrpSpPr>
              <p:grpSpPr>
                <a:xfrm>
                  <a:off x="353990" y="3736837"/>
                  <a:ext cx="750085" cy="369331"/>
                  <a:chOff x="648322" y="3736837"/>
                  <a:chExt cx="750085" cy="369331"/>
                </a:xfrm>
              </p:grpSpPr>
              <p:sp>
                <p:nvSpPr>
                  <p:cNvPr id="75" name="TextBox 74">
                    <a:extLst>
                      <a:ext uri="{FF2B5EF4-FFF2-40B4-BE49-F238E27FC236}">
                        <a16:creationId xmlns:a16="http://schemas.microsoft.com/office/drawing/2014/main" id="{72CEC9BA-620D-4D6F-B181-E19BEFE57CC5}"/>
                      </a:ext>
                    </a:extLst>
                  </p:cNvPr>
                  <p:cNvSpPr txBox="1"/>
                  <p:nvPr/>
                </p:nvSpPr>
                <p:spPr>
                  <a:xfrm>
                    <a:off x="648322" y="3736837"/>
                    <a:ext cx="750085" cy="369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b="1" dirty="0">
                        <a:latin typeface="Century Gothic" panose="020B0502020202020204" pitchFamily="34" charset="0"/>
                      </a:rPr>
                      <a:t>F</a:t>
                    </a:r>
                  </a:p>
                </p:txBody>
              </p:sp>
              <p:sp>
                <p:nvSpPr>
                  <p:cNvPr id="76" name="Oval 75">
                    <a:extLst>
                      <a:ext uri="{FF2B5EF4-FFF2-40B4-BE49-F238E27FC236}">
                        <a16:creationId xmlns:a16="http://schemas.microsoft.com/office/drawing/2014/main" id="{758ECDD2-590E-4499-BFC3-1FCE3CEF143B}"/>
                      </a:ext>
                    </a:extLst>
                  </p:cNvPr>
                  <p:cNvSpPr/>
                  <p:nvPr/>
                </p:nvSpPr>
                <p:spPr>
                  <a:xfrm>
                    <a:off x="1072485" y="3853509"/>
                    <a:ext cx="166763" cy="166763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000"/>
                  </a:p>
                </p:txBody>
              </p:sp>
            </p:grp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6AB52FDE-FDB7-48BD-9B3B-93D56F54B4C7}"/>
                  </a:ext>
                </a:extLst>
              </p:cNvPr>
              <p:cNvGrpSpPr/>
              <p:nvPr/>
            </p:nvGrpSpPr>
            <p:grpSpPr>
              <a:xfrm>
                <a:off x="4642857" y="5628467"/>
                <a:ext cx="3376407" cy="397209"/>
                <a:chOff x="3208072" y="5628467"/>
                <a:chExt cx="3376407" cy="397209"/>
              </a:xfrm>
            </p:grpSpPr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D33127E6-E69B-457B-9FD6-5E246392517E}"/>
                    </a:ext>
                  </a:extLst>
                </p:cNvPr>
                <p:cNvSpPr txBox="1"/>
                <p:nvPr/>
              </p:nvSpPr>
              <p:spPr>
                <a:xfrm>
                  <a:off x="5834394" y="5628467"/>
                  <a:ext cx="750085" cy="369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H</a:t>
                  </a:r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DD40BBF0-5D17-4066-A555-879E446F5FCB}"/>
                    </a:ext>
                  </a:extLst>
                </p:cNvPr>
                <p:cNvSpPr/>
                <p:nvPr/>
              </p:nvSpPr>
              <p:spPr>
                <a:xfrm>
                  <a:off x="6115898" y="5858913"/>
                  <a:ext cx="166763" cy="166763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/>
                </a:p>
              </p:txBody>
            </p: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7366F38C-40E4-4EF9-AF4D-B9BF29DA2F75}"/>
                    </a:ext>
                  </a:extLst>
                </p:cNvPr>
                <p:cNvSpPr txBox="1"/>
                <p:nvPr/>
              </p:nvSpPr>
              <p:spPr>
                <a:xfrm>
                  <a:off x="3208072" y="5628467"/>
                  <a:ext cx="750085" cy="369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D</a:t>
                  </a:r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id="{B167B190-C45D-45FB-B83F-3013F1472A2C}"/>
                    </a:ext>
                  </a:extLst>
                </p:cNvPr>
                <p:cNvSpPr/>
                <p:nvPr/>
              </p:nvSpPr>
              <p:spPr>
                <a:xfrm>
                  <a:off x="3448657" y="5858913"/>
                  <a:ext cx="166763" cy="166763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/>
                </a:p>
              </p:txBody>
            </p:sp>
          </p:grpSp>
        </p:grp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76451AF9-EE4F-4CF3-B425-2A7724ACE232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466173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889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Join the dots to work out how many different sets of perpendicular lines can be made.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There are 4 sets of perpendicular lines: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A667E8B-8F4C-431A-AB0A-F0BD58D1B32E}"/>
              </a:ext>
            </a:extLst>
          </p:cNvPr>
          <p:cNvSpPr/>
          <p:nvPr/>
        </p:nvSpPr>
        <p:spPr>
          <a:xfrm>
            <a:off x="6024867" y="2743409"/>
            <a:ext cx="2220415" cy="1929798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– C and B – G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– B and B – E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 – F and D – H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 – D and D – E</a:t>
            </a: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A32B7AC-3881-40CB-93E5-8C526450DBDF}"/>
              </a:ext>
            </a:extLst>
          </p:cNvPr>
          <p:cNvGrpSpPr/>
          <p:nvPr/>
        </p:nvGrpSpPr>
        <p:grpSpPr>
          <a:xfrm>
            <a:off x="512496" y="2305153"/>
            <a:ext cx="4205959" cy="3624491"/>
            <a:chOff x="512496" y="2314031"/>
            <a:chExt cx="4205959" cy="3624491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376B5FE-477B-474A-8274-8F8616D56551}"/>
                </a:ext>
              </a:extLst>
            </p:cNvPr>
            <p:cNvGrpSpPr/>
            <p:nvPr/>
          </p:nvGrpSpPr>
          <p:grpSpPr>
            <a:xfrm>
              <a:off x="866553" y="2314031"/>
              <a:ext cx="750085" cy="369333"/>
              <a:chOff x="1898730" y="2218336"/>
              <a:chExt cx="750085" cy="369333"/>
            </a:xfrm>
          </p:grpSpPr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BEE3372-D9EA-4BC8-BEE5-F388077228D4}"/>
                  </a:ext>
                </a:extLst>
              </p:cNvPr>
              <p:cNvSpPr txBox="1"/>
              <p:nvPr/>
            </p:nvSpPr>
            <p:spPr>
              <a:xfrm>
                <a:off x="1898730" y="2218336"/>
                <a:ext cx="750085" cy="369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entury Gothic" panose="020B0502020202020204" pitchFamily="34" charset="0"/>
                  </a:rPr>
                  <a:t>A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EF004C5D-7276-479D-BBE7-18C702FC55A1}"/>
                  </a:ext>
                </a:extLst>
              </p:cNvPr>
              <p:cNvSpPr/>
              <p:nvPr/>
            </p:nvSpPr>
            <p:spPr>
              <a:xfrm>
                <a:off x="2288742" y="2319964"/>
                <a:ext cx="166763" cy="16676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E94CA8B7-B093-4A5E-ADA2-C54F95412DDA}"/>
                </a:ext>
              </a:extLst>
            </p:cNvPr>
            <p:cNvGrpSpPr/>
            <p:nvPr/>
          </p:nvGrpSpPr>
          <p:grpSpPr>
            <a:xfrm>
              <a:off x="866553" y="4797827"/>
              <a:ext cx="750085" cy="369331"/>
              <a:chOff x="1898730" y="4702132"/>
              <a:chExt cx="750085" cy="369331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5775344-9A5B-41E5-836E-8A2F703E29DC}"/>
                  </a:ext>
                </a:extLst>
              </p:cNvPr>
              <p:cNvSpPr txBox="1"/>
              <p:nvPr/>
            </p:nvSpPr>
            <p:spPr>
              <a:xfrm>
                <a:off x="1898730" y="4702132"/>
                <a:ext cx="750085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entury Gothic" panose="020B0502020202020204" pitchFamily="34" charset="0"/>
                  </a:rPr>
                  <a:t>C</a:t>
                </a: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74BEAA33-8283-48BC-9A63-95D53A19E009}"/>
                  </a:ext>
                </a:extLst>
              </p:cNvPr>
              <p:cNvSpPr/>
              <p:nvPr/>
            </p:nvSpPr>
            <p:spPr>
              <a:xfrm>
                <a:off x="2288742" y="4832992"/>
                <a:ext cx="166763" cy="16676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 dirty="0"/>
              </a:p>
            </p:txBody>
          </p: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41F345E-25FC-4F28-ADAF-B9A3D36B8030}"/>
                </a:ext>
              </a:extLst>
            </p:cNvPr>
            <p:cNvCxnSpPr>
              <a:cxnSpLocks/>
              <a:stCxn id="38" idx="4"/>
              <a:endCxn id="54" idx="0"/>
            </p:cNvCxnSpPr>
            <p:nvPr/>
          </p:nvCxnSpPr>
          <p:spPr>
            <a:xfrm>
              <a:off x="1339947" y="2582422"/>
              <a:ext cx="0" cy="2346265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FC199A9-1E14-4743-BA64-37C8119D79E7}"/>
                </a:ext>
              </a:extLst>
            </p:cNvPr>
            <p:cNvGrpSpPr/>
            <p:nvPr/>
          </p:nvGrpSpPr>
          <p:grpSpPr>
            <a:xfrm>
              <a:off x="512496" y="3331351"/>
              <a:ext cx="2745255" cy="385835"/>
              <a:chOff x="3171473" y="3176805"/>
              <a:chExt cx="2745255" cy="385835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3620C8BB-1BCF-454B-B719-5385118470EB}"/>
                  </a:ext>
                </a:extLst>
              </p:cNvPr>
              <p:cNvGrpSpPr/>
              <p:nvPr/>
            </p:nvGrpSpPr>
            <p:grpSpPr>
              <a:xfrm>
                <a:off x="3171473" y="3193308"/>
                <a:ext cx="587282" cy="369332"/>
                <a:chOff x="3171473" y="3193308"/>
                <a:chExt cx="587282" cy="369332"/>
              </a:xfrm>
            </p:grpSpPr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C5059E12-42E9-4C0E-8EBF-C2008941CE73}"/>
                    </a:ext>
                  </a:extLst>
                </p:cNvPr>
                <p:cNvSpPr txBox="1"/>
                <p:nvPr/>
              </p:nvSpPr>
              <p:spPr>
                <a:xfrm>
                  <a:off x="3171473" y="3193308"/>
                  <a:ext cx="58728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B</a:t>
                  </a:r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9C1EAAF4-C345-4C11-A57E-FFEF0A37A1C8}"/>
                    </a:ext>
                  </a:extLst>
                </p:cNvPr>
                <p:cNvSpPr/>
                <p:nvPr/>
              </p:nvSpPr>
              <p:spPr>
                <a:xfrm>
                  <a:off x="3430916" y="3285029"/>
                  <a:ext cx="166763" cy="166763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dirty="0"/>
                </a:p>
              </p:txBody>
            </p:sp>
          </p:grp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31F79B78-2E2E-46C0-9C3C-9E0A7267B95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597680" y="3374727"/>
                <a:ext cx="1821125" cy="3534"/>
              </a:xfrm>
              <a:prstGeom prst="line">
                <a:avLst/>
              </a:prstGeom>
              <a:ln w="381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6283832E-9878-4A68-A46A-4D47DDAEB8AB}"/>
                  </a:ext>
                </a:extLst>
              </p:cNvPr>
              <p:cNvGrpSpPr/>
              <p:nvPr/>
            </p:nvGrpSpPr>
            <p:grpSpPr>
              <a:xfrm>
                <a:off x="5398085" y="3176805"/>
                <a:ext cx="518643" cy="369332"/>
                <a:chOff x="5398085" y="3176805"/>
                <a:chExt cx="518643" cy="369332"/>
              </a:xfrm>
            </p:grpSpPr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DBAAD4F7-449C-4BE8-9C25-9A6706671C8A}"/>
                    </a:ext>
                  </a:extLst>
                </p:cNvPr>
                <p:cNvSpPr/>
                <p:nvPr/>
              </p:nvSpPr>
              <p:spPr>
                <a:xfrm>
                  <a:off x="5398085" y="3285029"/>
                  <a:ext cx="166763" cy="15454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/>
                </a:p>
              </p:txBody>
            </p: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218DB432-2C54-4DE3-8556-D20AD63E650B}"/>
                    </a:ext>
                  </a:extLst>
                </p:cNvPr>
                <p:cNvSpPr txBox="1"/>
                <p:nvPr/>
              </p:nvSpPr>
              <p:spPr>
                <a:xfrm>
                  <a:off x="5530084" y="3176805"/>
                  <a:ext cx="3866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G</a:t>
                  </a:r>
                </a:p>
              </p:txBody>
            </p:sp>
          </p:grp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515B801-D3F7-4458-BF09-3784857EE884}"/>
                </a:ext>
              </a:extLst>
            </p:cNvPr>
            <p:cNvGrpSpPr/>
            <p:nvPr/>
          </p:nvGrpSpPr>
          <p:grpSpPr>
            <a:xfrm>
              <a:off x="2725433" y="4279866"/>
              <a:ext cx="750085" cy="1658656"/>
              <a:chOff x="353990" y="2447512"/>
              <a:chExt cx="750085" cy="1658656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A31831DD-29C4-4081-B5D5-35AA70F86E5A}"/>
                  </a:ext>
                </a:extLst>
              </p:cNvPr>
              <p:cNvGrpSpPr/>
              <p:nvPr/>
            </p:nvGrpSpPr>
            <p:grpSpPr>
              <a:xfrm>
                <a:off x="353990" y="2447512"/>
                <a:ext cx="750085" cy="369331"/>
                <a:chOff x="353990" y="2447512"/>
                <a:chExt cx="750085" cy="369331"/>
              </a:xfrm>
            </p:grpSpPr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353F71E2-8FFB-466B-8692-8BDC80416859}"/>
                    </a:ext>
                  </a:extLst>
                </p:cNvPr>
                <p:cNvSpPr txBox="1"/>
                <p:nvPr/>
              </p:nvSpPr>
              <p:spPr>
                <a:xfrm>
                  <a:off x="353990" y="2447512"/>
                  <a:ext cx="750085" cy="369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E</a:t>
                  </a:r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42A3C3B3-AA4D-47F4-866A-69C90AEC5B93}"/>
                    </a:ext>
                  </a:extLst>
                </p:cNvPr>
                <p:cNvSpPr/>
                <p:nvPr/>
              </p:nvSpPr>
              <p:spPr>
                <a:xfrm>
                  <a:off x="763254" y="2549139"/>
                  <a:ext cx="166763" cy="166763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/>
                </a:p>
              </p:txBody>
            </p:sp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CFEED369-A12D-4C2B-B170-F9AD8A1C656E}"/>
                  </a:ext>
                </a:extLst>
              </p:cNvPr>
              <p:cNvGrpSpPr/>
              <p:nvPr/>
            </p:nvGrpSpPr>
            <p:grpSpPr>
              <a:xfrm>
                <a:off x="353990" y="3736837"/>
                <a:ext cx="750085" cy="369331"/>
                <a:chOff x="648322" y="3736837"/>
                <a:chExt cx="750085" cy="369331"/>
              </a:xfrm>
            </p:grpSpPr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467B911F-8AEE-4E16-A73F-F6E6BE4F95B0}"/>
                    </a:ext>
                  </a:extLst>
                </p:cNvPr>
                <p:cNvSpPr txBox="1"/>
                <p:nvPr/>
              </p:nvSpPr>
              <p:spPr>
                <a:xfrm>
                  <a:off x="648322" y="3736837"/>
                  <a:ext cx="750085" cy="369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b="1" dirty="0">
                      <a:latin typeface="Century Gothic" panose="020B0502020202020204" pitchFamily="34" charset="0"/>
                    </a:rPr>
                    <a:t>F</a:t>
                  </a:r>
                </a:p>
              </p:txBody>
            </p: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0600E42B-6FE1-47D5-99E6-CEFB2225A756}"/>
                    </a:ext>
                  </a:extLst>
                </p:cNvPr>
                <p:cNvSpPr/>
                <p:nvPr/>
              </p:nvSpPr>
              <p:spPr>
                <a:xfrm>
                  <a:off x="1072485" y="3853509"/>
                  <a:ext cx="166763" cy="166763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/>
                </a:p>
              </p:txBody>
            </p:sp>
          </p:grp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D40A675C-D978-48C6-BF76-F9BF3E5A7578}"/>
                  </a:ext>
                </a:extLst>
              </p:cNvPr>
              <p:cNvCxnSpPr>
                <a:cxnSpLocks/>
                <a:stCxn id="53" idx="4"/>
                <a:endCxn id="58" idx="0"/>
              </p:cNvCxnSpPr>
              <p:nvPr/>
            </p:nvCxnSpPr>
            <p:spPr>
              <a:xfrm>
                <a:off x="846636" y="2715902"/>
                <a:ext cx="14899" cy="1137607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0CD3E02-DFA4-4F14-AA3D-3A519BC88F70}"/>
                </a:ext>
              </a:extLst>
            </p:cNvPr>
            <p:cNvGrpSpPr/>
            <p:nvPr/>
          </p:nvGrpSpPr>
          <p:grpSpPr>
            <a:xfrm>
              <a:off x="1342048" y="5167320"/>
              <a:ext cx="3376407" cy="397209"/>
              <a:chOff x="3208072" y="5628467"/>
              <a:chExt cx="3376407" cy="397209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387679C-CE3E-42C0-B3E5-59C1EEB4331F}"/>
                  </a:ext>
                </a:extLst>
              </p:cNvPr>
              <p:cNvSpPr txBox="1"/>
              <p:nvPr/>
            </p:nvSpPr>
            <p:spPr>
              <a:xfrm>
                <a:off x="5834394" y="5628467"/>
                <a:ext cx="750085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entury Gothic" panose="020B0502020202020204" pitchFamily="34" charset="0"/>
                  </a:rPr>
                  <a:t>H</a:t>
                </a: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A740D7E1-2EA6-403C-9C9F-67F9C3EA2FC4}"/>
                  </a:ext>
                </a:extLst>
              </p:cNvPr>
              <p:cNvSpPr/>
              <p:nvPr/>
            </p:nvSpPr>
            <p:spPr>
              <a:xfrm>
                <a:off x="6115898" y="5858913"/>
                <a:ext cx="166763" cy="16676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7096DB2-8444-4CF7-B2C3-78BAF6198646}"/>
                  </a:ext>
                </a:extLst>
              </p:cNvPr>
              <p:cNvSpPr txBox="1"/>
              <p:nvPr/>
            </p:nvSpPr>
            <p:spPr>
              <a:xfrm>
                <a:off x="3208072" y="5628467"/>
                <a:ext cx="750085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Century Gothic" panose="020B0502020202020204" pitchFamily="34" charset="0"/>
                  </a:rPr>
                  <a:t>D</a:t>
                </a: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9986BCC7-9855-4FF0-95E6-40EA41EA1CD4}"/>
                  </a:ext>
                </a:extLst>
              </p:cNvPr>
              <p:cNvSpPr/>
              <p:nvPr/>
            </p:nvSpPr>
            <p:spPr>
              <a:xfrm>
                <a:off x="3448657" y="5858913"/>
                <a:ext cx="166763" cy="16676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 dirty="0"/>
              </a:p>
            </p:txBody>
          </p: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DF4F6346-7945-4070-90D8-874255B122A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621032" y="5942294"/>
                <a:ext cx="2528376" cy="2908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13D2467D-0DE9-48BC-91B5-52824B58A571}"/>
                </a:ext>
              </a:extLst>
            </p:cNvPr>
            <p:cNvCxnSpPr>
              <a:cxnSpLocks/>
              <a:endCxn id="57" idx="7"/>
            </p:cNvCxnSpPr>
            <p:nvPr/>
          </p:nvCxnSpPr>
          <p:spPr>
            <a:xfrm flipH="1">
              <a:off x="914280" y="2561392"/>
              <a:ext cx="385888" cy="902605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E3AB8D8D-7A96-4F17-9F77-2AA2B70DDC4B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894080" y="3530600"/>
              <a:ext cx="2240617" cy="934275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25D7882-D832-4452-A378-D1C94C556AFC}"/>
                </a:ext>
              </a:extLst>
            </p:cNvPr>
            <p:cNvCxnSpPr>
              <a:cxnSpLocks/>
              <a:stCxn id="54" idx="5"/>
              <a:endCxn id="59" idx="1"/>
            </p:cNvCxnSpPr>
            <p:nvPr/>
          </p:nvCxnSpPr>
          <p:spPr>
            <a:xfrm>
              <a:off x="1398906" y="5071028"/>
              <a:ext cx="208149" cy="351160"/>
            </a:xfrm>
            <a:prstGeom prst="line">
              <a:avLst/>
            </a:prstGeom>
            <a:ln w="38100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BCCB072-2DBB-456A-800C-57D82DA17B98}"/>
                </a:ext>
              </a:extLst>
            </p:cNvPr>
            <p:cNvCxnSpPr>
              <a:cxnSpLocks/>
              <a:stCxn id="53" idx="3"/>
            </p:cNvCxnSpPr>
            <p:nvPr/>
          </p:nvCxnSpPr>
          <p:spPr>
            <a:xfrm flipH="1">
              <a:off x="1737361" y="4523834"/>
              <a:ext cx="1421758" cy="914306"/>
            </a:xfrm>
            <a:prstGeom prst="line">
              <a:avLst/>
            </a:prstGeom>
            <a:ln w="38100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3A9D9669-3E8B-454B-9777-1940ED10519C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87801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horizontal lines and highlight the vertical lines.</a:t>
            </a: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D17B047-0E3C-4703-9F04-C999B47BC55E}"/>
              </a:ext>
            </a:extLst>
          </p:cNvPr>
          <p:cNvCxnSpPr/>
          <p:nvPr/>
        </p:nvCxnSpPr>
        <p:spPr>
          <a:xfrm>
            <a:off x="1526959" y="2015231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54981CB-56DE-42E6-8352-1F9D334DCC86}"/>
              </a:ext>
            </a:extLst>
          </p:cNvPr>
          <p:cNvCxnSpPr/>
          <p:nvPr/>
        </p:nvCxnSpPr>
        <p:spPr>
          <a:xfrm>
            <a:off x="3339484" y="2789068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F9FEFC2-7942-4364-8BE7-DEEC530AB3CD}"/>
              </a:ext>
            </a:extLst>
          </p:cNvPr>
          <p:cNvCxnSpPr/>
          <p:nvPr/>
        </p:nvCxnSpPr>
        <p:spPr>
          <a:xfrm>
            <a:off x="5125375" y="1911658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2D5E5D6-9CCD-45F5-A1F9-1C0BF8BE3121}"/>
              </a:ext>
            </a:extLst>
          </p:cNvPr>
          <p:cNvCxnSpPr/>
          <p:nvPr/>
        </p:nvCxnSpPr>
        <p:spPr>
          <a:xfrm>
            <a:off x="7267853" y="2249749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358087D-82EC-4AC1-8280-710BC28629EA}"/>
              </a:ext>
            </a:extLst>
          </p:cNvPr>
          <p:cNvCxnSpPr>
            <a:cxnSpLocks/>
          </p:cNvCxnSpPr>
          <p:nvPr/>
        </p:nvCxnSpPr>
        <p:spPr>
          <a:xfrm rot="5400000">
            <a:off x="6220287" y="3874365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2056488-A34C-43C1-81E2-AACC8EDBB82D}"/>
              </a:ext>
            </a:extLst>
          </p:cNvPr>
          <p:cNvCxnSpPr>
            <a:cxnSpLocks/>
          </p:cNvCxnSpPr>
          <p:nvPr/>
        </p:nvCxnSpPr>
        <p:spPr>
          <a:xfrm rot="5400000">
            <a:off x="3339484" y="28090"/>
            <a:ext cx="0" cy="462383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D760038-072E-48FF-995C-07C6D66324EC}"/>
              </a:ext>
            </a:extLst>
          </p:cNvPr>
          <p:cNvCxnSpPr>
            <a:cxnSpLocks/>
          </p:cNvCxnSpPr>
          <p:nvPr/>
        </p:nvCxnSpPr>
        <p:spPr>
          <a:xfrm rot="2700000">
            <a:off x="3732813" y="1632999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27CAECD-1A8F-476C-BCEC-8D9C56C40A72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5913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3704" y="152314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Summer Block 4 – Properties of Shape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7</a:t>
            </a:r>
          </a:p>
          <a:p>
            <a:pPr algn="ctr"/>
            <a:r>
              <a:rPr lang="en-GB" sz="4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Thursday 23</a:t>
            </a:r>
            <a:r>
              <a:rPr lang="en-GB" sz="4400" b="1" baseline="300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rd</a:t>
            </a:r>
            <a:r>
              <a:rPr lang="en-GB" sz="4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July 2020</a:t>
            </a:r>
          </a:p>
          <a:p>
            <a:pPr algn="ctr"/>
            <a:endParaRPr lang="en-GB" sz="4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3: I can recognise and describe 2D shapes</a:t>
            </a: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descriptions which match the shape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B9DC30B8-3BAC-4598-BB5A-F2206F9D4ED1}"/>
              </a:ext>
            </a:extLst>
          </p:cNvPr>
          <p:cNvSpPr/>
          <p:nvPr/>
        </p:nvSpPr>
        <p:spPr>
          <a:xfrm>
            <a:off x="3542948" y="2618309"/>
            <a:ext cx="2058102" cy="1960098"/>
          </a:xfrm>
          <a:prstGeom prst="pentagon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C30B777-E6EB-4E70-8A37-C62B36132FC4}"/>
              </a:ext>
            </a:extLst>
          </p:cNvPr>
          <p:cNvGraphicFramePr>
            <a:graphicFrameLocks noGrp="1"/>
          </p:cNvGraphicFramePr>
          <p:nvPr/>
        </p:nvGraphicFramePr>
        <p:xfrm>
          <a:off x="399957" y="1487290"/>
          <a:ext cx="2981093" cy="42221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1093">
                  <a:extLst>
                    <a:ext uri="{9D8B030D-6E8A-4147-A177-3AD203B41FA5}">
                      <a16:colId xmlns:a16="http://schemas.microsoft.com/office/drawing/2014/main" val="3581171833"/>
                    </a:ext>
                  </a:extLst>
                </a:gridCol>
              </a:tblGrid>
              <a:tr h="1407379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Equal sides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2340803"/>
                  </a:ext>
                </a:extLst>
              </a:tr>
              <a:tr h="1407379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Fewer than </a:t>
                      </a:r>
                    </a:p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 sides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9383713"/>
                  </a:ext>
                </a:extLst>
              </a:tr>
              <a:tr h="1407379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 pairs of parallel lines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97325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6B34E7E-0B9A-4731-A02D-7E86837D5D79}"/>
              </a:ext>
            </a:extLst>
          </p:cNvPr>
          <p:cNvGraphicFramePr>
            <a:graphicFrameLocks noGrp="1"/>
          </p:cNvGraphicFramePr>
          <p:nvPr/>
        </p:nvGraphicFramePr>
        <p:xfrm>
          <a:off x="5744326" y="1488634"/>
          <a:ext cx="2981093" cy="42194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1093">
                  <a:extLst>
                    <a:ext uri="{9D8B030D-6E8A-4147-A177-3AD203B41FA5}">
                      <a16:colId xmlns:a16="http://schemas.microsoft.com/office/drawing/2014/main" val="3581171833"/>
                    </a:ext>
                  </a:extLst>
                </a:gridCol>
              </a:tblGrid>
              <a:tr h="1406483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More than </a:t>
                      </a:r>
                    </a:p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 sides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2340803"/>
                  </a:ext>
                </a:extLst>
              </a:tr>
              <a:tr h="1406483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All obtuse angles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9383713"/>
                  </a:ext>
                </a:extLst>
              </a:tr>
              <a:tr h="1406483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perpendicular lines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9732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46BF9A3-A8AA-4CEB-A1D9-3E9E3C154DC0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descriptions which match the shape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B9DC30B8-3BAC-4598-BB5A-F2206F9D4ED1}"/>
              </a:ext>
            </a:extLst>
          </p:cNvPr>
          <p:cNvSpPr/>
          <p:nvPr/>
        </p:nvSpPr>
        <p:spPr>
          <a:xfrm>
            <a:off x="3542948" y="2618309"/>
            <a:ext cx="2058102" cy="1960098"/>
          </a:xfrm>
          <a:prstGeom prst="pentagon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C30B777-E6EB-4E70-8A37-C62B36132FC4}"/>
              </a:ext>
            </a:extLst>
          </p:cNvPr>
          <p:cNvGraphicFramePr>
            <a:graphicFrameLocks noGrp="1"/>
          </p:cNvGraphicFramePr>
          <p:nvPr/>
        </p:nvGraphicFramePr>
        <p:xfrm>
          <a:off x="399957" y="1487290"/>
          <a:ext cx="2981093" cy="42221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1093">
                  <a:extLst>
                    <a:ext uri="{9D8B030D-6E8A-4147-A177-3AD203B41FA5}">
                      <a16:colId xmlns:a16="http://schemas.microsoft.com/office/drawing/2014/main" val="3581171833"/>
                    </a:ext>
                  </a:extLst>
                </a:gridCol>
              </a:tblGrid>
              <a:tr h="1407379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Equal sides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2340803"/>
                  </a:ext>
                </a:extLst>
              </a:tr>
              <a:tr h="1407379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Fewer than </a:t>
                      </a:r>
                    </a:p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4 sides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9383713"/>
                  </a:ext>
                </a:extLst>
              </a:tr>
              <a:tr h="1407379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2 pairs of parallel lines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97325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6B34E7E-0B9A-4731-A02D-7E86837D5D79}"/>
              </a:ext>
            </a:extLst>
          </p:cNvPr>
          <p:cNvGraphicFramePr>
            <a:graphicFrameLocks noGrp="1"/>
          </p:cNvGraphicFramePr>
          <p:nvPr/>
        </p:nvGraphicFramePr>
        <p:xfrm>
          <a:off x="5744326" y="1488634"/>
          <a:ext cx="2981093" cy="42194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1093">
                  <a:extLst>
                    <a:ext uri="{9D8B030D-6E8A-4147-A177-3AD203B41FA5}">
                      <a16:colId xmlns:a16="http://schemas.microsoft.com/office/drawing/2014/main" val="3581171833"/>
                    </a:ext>
                  </a:extLst>
                </a:gridCol>
              </a:tblGrid>
              <a:tr h="1406483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More than</a:t>
                      </a:r>
                    </a:p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 sides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2340803"/>
                  </a:ext>
                </a:extLst>
              </a:tr>
              <a:tr h="1406483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All obtuse angles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9383713"/>
                  </a:ext>
                </a:extLst>
              </a:tr>
              <a:tr h="1406483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perpendicular lines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973255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6B9C7CD9-8932-4200-87BA-F57EEAE4DD59}"/>
              </a:ext>
            </a:extLst>
          </p:cNvPr>
          <p:cNvSpPr/>
          <p:nvPr/>
        </p:nvSpPr>
        <p:spPr>
          <a:xfrm>
            <a:off x="811032" y="1817848"/>
            <a:ext cx="2158942" cy="75174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8B1FA68-F1CF-4FEE-897E-CD7D0F6A2354}"/>
              </a:ext>
            </a:extLst>
          </p:cNvPr>
          <p:cNvSpPr/>
          <p:nvPr/>
        </p:nvSpPr>
        <p:spPr>
          <a:xfrm>
            <a:off x="6155401" y="3050356"/>
            <a:ext cx="2158942" cy="10960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189F936-9DAE-44D2-B04F-39725A64899B}"/>
              </a:ext>
            </a:extLst>
          </p:cNvPr>
          <p:cNvSpPr/>
          <p:nvPr/>
        </p:nvSpPr>
        <p:spPr>
          <a:xfrm>
            <a:off x="6155401" y="1603925"/>
            <a:ext cx="2158942" cy="10960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63862F-91DC-4577-89C4-54B21DE9A332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810464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Label the shapes.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80DA5C7E-DD3E-4ECE-90AD-D21DFF38E847}"/>
              </a:ext>
            </a:extLst>
          </p:cNvPr>
          <p:cNvSpPr/>
          <p:nvPr/>
        </p:nvSpPr>
        <p:spPr>
          <a:xfrm>
            <a:off x="805581" y="1980489"/>
            <a:ext cx="2142611" cy="1938410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75B381F3-F282-478D-837B-9980911AEE20}"/>
              </a:ext>
            </a:extLst>
          </p:cNvPr>
          <p:cNvSpPr/>
          <p:nvPr/>
        </p:nvSpPr>
        <p:spPr>
          <a:xfrm>
            <a:off x="3773843" y="1863110"/>
            <a:ext cx="1741020" cy="2173167"/>
          </a:xfrm>
          <a:prstGeom prst="diamond">
            <a:avLst/>
          </a:prstGeom>
          <a:solidFill>
            <a:srgbClr val="F1CFED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3DFE1F5D-BCE3-46BE-9001-E5A8973284E0}"/>
              </a:ext>
            </a:extLst>
          </p:cNvPr>
          <p:cNvSpPr/>
          <p:nvPr/>
        </p:nvSpPr>
        <p:spPr>
          <a:xfrm>
            <a:off x="6340514" y="1929938"/>
            <a:ext cx="1827785" cy="2039512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1523613-D997-4AB5-99D6-B20282EAAA41}"/>
              </a:ext>
            </a:extLst>
          </p:cNvPr>
          <p:cNvGraphicFramePr>
            <a:graphicFrameLocks noGrp="1"/>
          </p:cNvGraphicFramePr>
          <p:nvPr/>
        </p:nvGraphicFramePr>
        <p:xfrm>
          <a:off x="676335" y="4492716"/>
          <a:ext cx="7791330" cy="13804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7110">
                  <a:extLst>
                    <a:ext uri="{9D8B030D-6E8A-4147-A177-3AD203B41FA5}">
                      <a16:colId xmlns:a16="http://schemas.microsoft.com/office/drawing/2014/main" val="2165612954"/>
                    </a:ext>
                  </a:extLst>
                </a:gridCol>
                <a:gridCol w="2597110">
                  <a:extLst>
                    <a:ext uri="{9D8B030D-6E8A-4147-A177-3AD203B41FA5}">
                      <a16:colId xmlns:a16="http://schemas.microsoft.com/office/drawing/2014/main" val="2862913984"/>
                    </a:ext>
                  </a:extLst>
                </a:gridCol>
                <a:gridCol w="2597110">
                  <a:extLst>
                    <a:ext uri="{9D8B030D-6E8A-4147-A177-3AD203B41FA5}">
                      <a16:colId xmlns:a16="http://schemas.microsoft.com/office/drawing/2014/main" val="3028819731"/>
                    </a:ext>
                  </a:extLst>
                </a:gridCol>
              </a:tblGrid>
              <a:tr h="1380477">
                <a:tc>
                  <a:txBody>
                    <a:bodyPr/>
                    <a:lstStyle/>
                    <a:p>
                      <a:pPr algn="l"/>
                      <a:r>
                        <a:rPr lang="en-GB" sz="3700" b="1" spc="-300" dirty="0">
                          <a:latin typeface="Century Gothic" panose="020B0502020202020204" pitchFamily="34" charset="0"/>
                        </a:rPr>
                        <a:t>__________</a:t>
                      </a:r>
                    </a:p>
                  </a:txBody>
                  <a:tcPr marL="237172" marR="237172" marT="118587" marB="11858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700" b="1" spc="-300" dirty="0">
                          <a:latin typeface="Century Gothic" panose="020B0502020202020204" pitchFamily="34" charset="0"/>
                        </a:rPr>
                        <a:t>__________</a:t>
                      </a:r>
                      <a:endParaRPr lang="en-GB" sz="3700" b="1" dirty="0">
                        <a:latin typeface="Century Gothic" panose="020B0502020202020204" pitchFamily="34" charset="0"/>
                      </a:endParaRPr>
                    </a:p>
                  </a:txBody>
                  <a:tcPr marL="237172" marR="237172" marT="118587" marB="11858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700" b="1" spc="-300" dirty="0">
                          <a:latin typeface="Century Gothic" panose="020B0502020202020204" pitchFamily="34" charset="0"/>
                        </a:rPr>
                        <a:t>__________</a:t>
                      </a:r>
                      <a:endParaRPr lang="en-GB" sz="3700" b="1" dirty="0">
                        <a:latin typeface="Century Gothic" panose="020B0502020202020204" pitchFamily="34" charset="0"/>
                      </a:endParaRPr>
                    </a:p>
                  </a:txBody>
                  <a:tcPr marL="237172" marR="237172" marT="118587" marB="11858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383570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8379119D-F12E-4E6D-A5B7-7713EE460BF7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Label the shapes.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80DA5C7E-DD3E-4ECE-90AD-D21DFF38E847}"/>
              </a:ext>
            </a:extLst>
          </p:cNvPr>
          <p:cNvSpPr/>
          <p:nvPr/>
        </p:nvSpPr>
        <p:spPr>
          <a:xfrm>
            <a:off x="805581" y="1980489"/>
            <a:ext cx="2142611" cy="1938410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75B381F3-F282-478D-837B-9980911AEE20}"/>
              </a:ext>
            </a:extLst>
          </p:cNvPr>
          <p:cNvSpPr/>
          <p:nvPr/>
        </p:nvSpPr>
        <p:spPr>
          <a:xfrm>
            <a:off x="3773843" y="1863110"/>
            <a:ext cx="1741020" cy="2173167"/>
          </a:xfrm>
          <a:prstGeom prst="diamond">
            <a:avLst/>
          </a:prstGeom>
          <a:solidFill>
            <a:srgbClr val="F1CFED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3DFE1F5D-BCE3-46BE-9001-E5A8973284E0}"/>
              </a:ext>
            </a:extLst>
          </p:cNvPr>
          <p:cNvSpPr/>
          <p:nvPr/>
        </p:nvSpPr>
        <p:spPr>
          <a:xfrm>
            <a:off x="6340514" y="1929938"/>
            <a:ext cx="1827785" cy="2039512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1523613-D997-4AB5-99D6-B20282EAAA41}"/>
              </a:ext>
            </a:extLst>
          </p:cNvPr>
          <p:cNvGraphicFramePr>
            <a:graphicFrameLocks noGrp="1"/>
          </p:cNvGraphicFramePr>
          <p:nvPr/>
        </p:nvGraphicFramePr>
        <p:xfrm>
          <a:off x="676335" y="4492716"/>
          <a:ext cx="7791330" cy="13804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7110">
                  <a:extLst>
                    <a:ext uri="{9D8B030D-6E8A-4147-A177-3AD203B41FA5}">
                      <a16:colId xmlns:a16="http://schemas.microsoft.com/office/drawing/2014/main" val="2165612954"/>
                    </a:ext>
                  </a:extLst>
                </a:gridCol>
                <a:gridCol w="2597110">
                  <a:extLst>
                    <a:ext uri="{9D8B030D-6E8A-4147-A177-3AD203B41FA5}">
                      <a16:colId xmlns:a16="http://schemas.microsoft.com/office/drawing/2014/main" val="2862913984"/>
                    </a:ext>
                  </a:extLst>
                </a:gridCol>
                <a:gridCol w="2597110">
                  <a:extLst>
                    <a:ext uri="{9D8B030D-6E8A-4147-A177-3AD203B41FA5}">
                      <a16:colId xmlns:a16="http://schemas.microsoft.com/office/drawing/2014/main" val="3028819731"/>
                    </a:ext>
                  </a:extLst>
                </a:gridCol>
              </a:tblGrid>
              <a:tr h="1380477">
                <a:tc>
                  <a:txBody>
                    <a:bodyPr/>
                    <a:lstStyle/>
                    <a:p>
                      <a:pPr algn="l"/>
                      <a:r>
                        <a:rPr lang="en-GB" sz="3700" b="1" spc="-300" dirty="0">
                          <a:latin typeface="Century Gothic" panose="020B0502020202020204" pitchFamily="34" charset="0"/>
                        </a:rPr>
                        <a:t>__________</a:t>
                      </a:r>
                    </a:p>
                  </a:txBody>
                  <a:tcPr marL="237172" marR="237172" marT="118587" marB="11858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700" b="1" spc="-300" dirty="0">
                          <a:latin typeface="Century Gothic" panose="020B0502020202020204" pitchFamily="34" charset="0"/>
                        </a:rPr>
                        <a:t>__________</a:t>
                      </a:r>
                      <a:endParaRPr lang="en-GB" sz="3700" b="1" dirty="0">
                        <a:latin typeface="Century Gothic" panose="020B0502020202020204" pitchFamily="34" charset="0"/>
                      </a:endParaRPr>
                    </a:p>
                  </a:txBody>
                  <a:tcPr marL="237172" marR="237172" marT="118587" marB="11858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700" b="1" spc="-300" dirty="0">
                          <a:latin typeface="Century Gothic" panose="020B0502020202020204" pitchFamily="34" charset="0"/>
                        </a:rPr>
                        <a:t>__________</a:t>
                      </a:r>
                      <a:endParaRPr lang="en-GB" sz="3700" b="1" dirty="0">
                        <a:latin typeface="Century Gothic" panose="020B0502020202020204" pitchFamily="34" charset="0"/>
                      </a:endParaRPr>
                    </a:p>
                  </a:txBody>
                  <a:tcPr marL="237172" marR="237172" marT="118587" marB="11858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383570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379E4CB-BE22-4DF8-B682-4A870E7B4551}"/>
              </a:ext>
            </a:extLst>
          </p:cNvPr>
          <p:cNvSpPr txBox="1"/>
          <p:nvPr/>
        </p:nvSpPr>
        <p:spPr>
          <a:xfrm>
            <a:off x="1281210" y="4743444"/>
            <a:ext cx="1303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hexagon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BE79AF-C3CA-4456-8BF0-AE27CBBBD99A}"/>
              </a:ext>
            </a:extLst>
          </p:cNvPr>
          <p:cNvSpPr txBox="1"/>
          <p:nvPr/>
        </p:nvSpPr>
        <p:spPr>
          <a:xfrm>
            <a:off x="4068714" y="4743444"/>
            <a:ext cx="126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rhombus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D2C431-9821-48D5-B5E1-3C2E3747714A}"/>
              </a:ext>
            </a:extLst>
          </p:cNvPr>
          <p:cNvSpPr txBox="1"/>
          <p:nvPr/>
        </p:nvSpPr>
        <p:spPr>
          <a:xfrm>
            <a:off x="6092068" y="4743444"/>
            <a:ext cx="2563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right-angle triangle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99C9CE-92B8-40A7-A2DB-69CCE0A14127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452507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the shapes below in your book. Use a ruler.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quadrilateral with at least 1 acute angle.</a:t>
            </a: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triangle with 1 set of perpendicular lines.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BCFF13-F8A7-4F75-AC79-6C1253CF4D63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359546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the shapes below in your book. Use a ruler.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quadrilateral with at least 1 acute angle.</a:t>
            </a: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possible answers, for example: </a:t>
            </a: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triangle with 1 set of perpendicular lines.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possible answers, for example: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E40B0FAE-2749-4090-855F-80A9BE69E0EE}"/>
              </a:ext>
            </a:extLst>
          </p:cNvPr>
          <p:cNvSpPr/>
          <p:nvPr/>
        </p:nvSpPr>
        <p:spPr>
          <a:xfrm>
            <a:off x="3862303" y="2608634"/>
            <a:ext cx="1419394" cy="1012222"/>
          </a:xfrm>
          <a:prstGeom prst="trapezoid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F68A68ED-F36C-4ABE-8F70-3F4520799D40}"/>
              </a:ext>
            </a:extLst>
          </p:cNvPr>
          <p:cNvSpPr/>
          <p:nvPr/>
        </p:nvSpPr>
        <p:spPr>
          <a:xfrm rot="16200000">
            <a:off x="4065889" y="4871897"/>
            <a:ext cx="1012222" cy="1419394"/>
          </a:xfrm>
          <a:prstGeom prst="rtTriangl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945D74-FB6C-4E05-8134-B032B1DCB832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7984905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one shape which matches the description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Fewer sides than a pentagon.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 line of symmetry.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 acute angles.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Partial Circle 6">
            <a:extLst>
              <a:ext uri="{FF2B5EF4-FFF2-40B4-BE49-F238E27FC236}">
                <a16:creationId xmlns:a16="http://schemas.microsoft.com/office/drawing/2014/main" id="{BD282184-16FD-4FA1-8175-0589D9C7CE50}"/>
              </a:ext>
            </a:extLst>
          </p:cNvPr>
          <p:cNvSpPr/>
          <p:nvPr/>
        </p:nvSpPr>
        <p:spPr>
          <a:xfrm rot="10800000">
            <a:off x="711490" y="4028253"/>
            <a:ext cx="1612323" cy="1819032"/>
          </a:xfrm>
          <a:prstGeom prst="pie">
            <a:avLst>
              <a:gd name="adj1" fmla="val 0"/>
              <a:gd name="adj2" fmla="val 10807284"/>
            </a:avLst>
          </a:prstGeom>
          <a:solidFill>
            <a:srgbClr val="CCCC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Pentagon 10">
            <a:extLst>
              <a:ext uri="{FF2B5EF4-FFF2-40B4-BE49-F238E27FC236}">
                <a16:creationId xmlns:a16="http://schemas.microsoft.com/office/drawing/2014/main" id="{504A2C88-79A5-4ED7-89C2-39323419428A}"/>
              </a:ext>
            </a:extLst>
          </p:cNvPr>
          <p:cNvSpPr/>
          <p:nvPr/>
        </p:nvSpPr>
        <p:spPr>
          <a:xfrm>
            <a:off x="2894030" y="3870392"/>
            <a:ext cx="1277920" cy="1217066"/>
          </a:xfrm>
          <a:prstGeom prst="pentagon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C540535E-DA81-46E2-9BD3-9C3E9B4B9EC3}"/>
              </a:ext>
            </a:extLst>
          </p:cNvPr>
          <p:cNvSpPr/>
          <p:nvPr/>
        </p:nvSpPr>
        <p:spPr>
          <a:xfrm>
            <a:off x="4755336" y="3922203"/>
            <a:ext cx="1561333" cy="1113444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BBCD8C7-A27F-4E05-BFB5-573292D4A803}"/>
              </a:ext>
            </a:extLst>
          </p:cNvPr>
          <p:cNvSpPr/>
          <p:nvPr/>
        </p:nvSpPr>
        <p:spPr>
          <a:xfrm>
            <a:off x="6900055" y="3922203"/>
            <a:ext cx="1561333" cy="1113444"/>
          </a:xfrm>
          <a:prstGeom prst="parallelogram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5C4550-841C-4B8E-99F2-B39DC749AD60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701623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one shape which matches the description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Fewer sides than a pentagon.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 line of symmetry.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 acute angles.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Partial Circle 6">
            <a:extLst>
              <a:ext uri="{FF2B5EF4-FFF2-40B4-BE49-F238E27FC236}">
                <a16:creationId xmlns:a16="http://schemas.microsoft.com/office/drawing/2014/main" id="{BD282184-16FD-4FA1-8175-0589D9C7CE50}"/>
              </a:ext>
            </a:extLst>
          </p:cNvPr>
          <p:cNvSpPr/>
          <p:nvPr/>
        </p:nvSpPr>
        <p:spPr>
          <a:xfrm rot="10800000">
            <a:off x="711490" y="4028253"/>
            <a:ext cx="1612323" cy="1819032"/>
          </a:xfrm>
          <a:prstGeom prst="pie">
            <a:avLst>
              <a:gd name="adj1" fmla="val 0"/>
              <a:gd name="adj2" fmla="val 10807284"/>
            </a:avLst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Pentagon 10">
            <a:extLst>
              <a:ext uri="{FF2B5EF4-FFF2-40B4-BE49-F238E27FC236}">
                <a16:creationId xmlns:a16="http://schemas.microsoft.com/office/drawing/2014/main" id="{504A2C88-79A5-4ED7-89C2-39323419428A}"/>
              </a:ext>
            </a:extLst>
          </p:cNvPr>
          <p:cNvSpPr/>
          <p:nvPr/>
        </p:nvSpPr>
        <p:spPr>
          <a:xfrm>
            <a:off x="2894030" y="3870392"/>
            <a:ext cx="1277920" cy="1217066"/>
          </a:xfrm>
          <a:prstGeom prst="pentagon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C540535E-DA81-46E2-9BD3-9C3E9B4B9EC3}"/>
              </a:ext>
            </a:extLst>
          </p:cNvPr>
          <p:cNvSpPr/>
          <p:nvPr/>
        </p:nvSpPr>
        <p:spPr>
          <a:xfrm>
            <a:off x="4755336" y="3922203"/>
            <a:ext cx="1561333" cy="1113444"/>
          </a:xfrm>
          <a:prstGeom prst="trapezoid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BBCD8C7-A27F-4E05-BFB5-573292D4A803}"/>
              </a:ext>
            </a:extLst>
          </p:cNvPr>
          <p:cNvSpPr/>
          <p:nvPr/>
        </p:nvSpPr>
        <p:spPr>
          <a:xfrm>
            <a:off x="6900055" y="3922203"/>
            <a:ext cx="1561333" cy="1113444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D65F6DD-4D0A-4D0C-9C61-14EE87FFAC28}"/>
              </a:ext>
            </a:extLst>
          </p:cNvPr>
          <p:cNvSpPr/>
          <p:nvPr/>
        </p:nvSpPr>
        <p:spPr>
          <a:xfrm>
            <a:off x="537603" y="3672001"/>
            <a:ext cx="1960098" cy="196009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1A7C5F-C73D-4F0C-8FA7-BA5452D0E6F5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8211646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no parallel lines.</a:t>
            </a:r>
          </a:p>
          <a:p>
            <a:pPr lvl="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more than 4 sides.</a:t>
            </a:r>
          </a:p>
          <a:p>
            <a:pPr lvl="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less 5 lines of symmetry.</a:t>
            </a:r>
          </a:p>
          <a:p>
            <a:pPr lvl="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am a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 .</a:t>
            </a:r>
          </a:p>
          <a:p>
            <a:pPr lvl="0" algn="ctr"/>
            <a:endParaRPr lang="en-GB" sz="2800" b="1" spc="-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Now draw me in your book.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6422EA-6C93-4F7C-A537-0FF9EF94BAA9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695405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horizontal lines and highlight the vertical lines.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075CA78-B9D6-47F1-BE43-324F6CA6F483}"/>
              </a:ext>
            </a:extLst>
          </p:cNvPr>
          <p:cNvSpPr/>
          <p:nvPr/>
        </p:nvSpPr>
        <p:spPr>
          <a:xfrm rot="16200000">
            <a:off x="3762047" y="3152927"/>
            <a:ext cx="2732124" cy="1792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E03E59C-AFC8-422D-94BA-DE5D31F22B4B}"/>
              </a:ext>
            </a:extLst>
          </p:cNvPr>
          <p:cNvSpPr/>
          <p:nvPr/>
        </p:nvSpPr>
        <p:spPr>
          <a:xfrm rot="16200000">
            <a:off x="1973422" y="4032392"/>
            <a:ext cx="2732124" cy="1792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E501529-289F-4461-8764-DF558A60444E}"/>
              </a:ext>
            </a:extLst>
          </p:cNvPr>
          <p:cNvSpPr/>
          <p:nvPr/>
        </p:nvSpPr>
        <p:spPr>
          <a:xfrm rot="16200000">
            <a:off x="165977" y="3230616"/>
            <a:ext cx="2732124" cy="1792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D17B047-0E3C-4703-9F04-C999B47BC55E}"/>
              </a:ext>
            </a:extLst>
          </p:cNvPr>
          <p:cNvCxnSpPr/>
          <p:nvPr/>
        </p:nvCxnSpPr>
        <p:spPr>
          <a:xfrm>
            <a:off x="1526959" y="2015231"/>
            <a:ext cx="0" cy="261003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54981CB-56DE-42E6-8352-1F9D334DCC86}"/>
              </a:ext>
            </a:extLst>
          </p:cNvPr>
          <p:cNvCxnSpPr/>
          <p:nvPr/>
        </p:nvCxnSpPr>
        <p:spPr>
          <a:xfrm>
            <a:off x="3339484" y="2789068"/>
            <a:ext cx="0" cy="261003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F9FEFC2-7942-4364-8BE7-DEEC530AB3CD}"/>
              </a:ext>
            </a:extLst>
          </p:cNvPr>
          <p:cNvCxnSpPr/>
          <p:nvPr/>
        </p:nvCxnSpPr>
        <p:spPr>
          <a:xfrm>
            <a:off x="5125375" y="1911658"/>
            <a:ext cx="0" cy="261003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AC7EB327-E7A1-4108-952C-BE776F0C8B14}"/>
              </a:ext>
            </a:extLst>
          </p:cNvPr>
          <p:cNvSpPr/>
          <p:nvPr/>
        </p:nvSpPr>
        <p:spPr>
          <a:xfrm rot="16200000">
            <a:off x="5901791" y="3445087"/>
            <a:ext cx="2732124" cy="1792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2D5E5D6-9CCD-45F5-A1F9-1C0BF8BE3121}"/>
              </a:ext>
            </a:extLst>
          </p:cNvPr>
          <p:cNvCxnSpPr/>
          <p:nvPr/>
        </p:nvCxnSpPr>
        <p:spPr>
          <a:xfrm>
            <a:off x="7267853" y="2249749"/>
            <a:ext cx="0" cy="261003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358087D-82EC-4AC1-8280-710BC28629EA}"/>
              </a:ext>
            </a:extLst>
          </p:cNvPr>
          <p:cNvCxnSpPr>
            <a:cxnSpLocks/>
          </p:cNvCxnSpPr>
          <p:nvPr/>
        </p:nvCxnSpPr>
        <p:spPr>
          <a:xfrm rot="5400000">
            <a:off x="6220287" y="3874365"/>
            <a:ext cx="0" cy="261003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2056488-A34C-43C1-81E2-AACC8EDBB82D}"/>
              </a:ext>
            </a:extLst>
          </p:cNvPr>
          <p:cNvCxnSpPr>
            <a:cxnSpLocks/>
          </p:cNvCxnSpPr>
          <p:nvPr/>
        </p:nvCxnSpPr>
        <p:spPr>
          <a:xfrm rot="5400000">
            <a:off x="3339484" y="28090"/>
            <a:ext cx="0" cy="462383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D760038-072E-48FF-995C-07C6D66324EC}"/>
              </a:ext>
            </a:extLst>
          </p:cNvPr>
          <p:cNvCxnSpPr>
            <a:cxnSpLocks/>
          </p:cNvCxnSpPr>
          <p:nvPr/>
        </p:nvCxnSpPr>
        <p:spPr>
          <a:xfrm rot="2700000">
            <a:off x="3732813" y="1632999"/>
            <a:ext cx="0" cy="26100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72F792EF-6E86-4BEC-9D50-8FEC371FFC59}"/>
              </a:ext>
            </a:extLst>
          </p:cNvPr>
          <p:cNvSpPr/>
          <p:nvPr/>
        </p:nvSpPr>
        <p:spPr>
          <a:xfrm rot="5400000">
            <a:off x="2786533" y="-96343"/>
            <a:ext cx="1076900" cy="48910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883DC55-5391-48FD-B4CF-499750EBC106}"/>
              </a:ext>
            </a:extLst>
          </p:cNvPr>
          <p:cNvSpPr/>
          <p:nvPr/>
        </p:nvSpPr>
        <p:spPr>
          <a:xfrm rot="5400000">
            <a:off x="5902096" y="3753700"/>
            <a:ext cx="626616" cy="28387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0DC5FA2-8C5A-4E56-B992-CD55F4A2850B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4424727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no parallel lines.</a:t>
            </a:r>
          </a:p>
          <a:p>
            <a:pPr lvl="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more than 4 sides.</a:t>
            </a:r>
          </a:p>
          <a:p>
            <a:pPr lvl="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less 5 lines of symmetry.</a:t>
            </a:r>
          </a:p>
          <a:p>
            <a:pPr lvl="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am a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pentagon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lvl="0" algn="ctr"/>
            <a:endParaRPr lang="en-GB" sz="2800" b="1" spc="-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Now draw me in your book.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Pentagon 1">
            <a:extLst>
              <a:ext uri="{FF2B5EF4-FFF2-40B4-BE49-F238E27FC236}">
                <a16:creationId xmlns:a16="http://schemas.microsoft.com/office/drawing/2014/main" id="{5FAE5A26-586A-4FBE-B75E-F8938DE01C19}"/>
              </a:ext>
            </a:extLst>
          </p:cNvPr>
          <p:cNvSpPr/>
          <p:nvPr/>
        </p:nvSpPr>
        <p:spPr>
          <a:xfrm>
            <a:off x="3798858" y="4454800"/>
            <a:ext cx="1546283" cy="1472650"/>
          </a:xfrm>
          <a:prstGeom prst="pen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EBABE5-04DB-4DA3-9934-A24B07FF2716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7650991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1FCF5-2191-4584-965D-1DE373D78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067" y="4324582"/>
            <a:ext cx="5826719" cy="1646302"/>
          </a:xfrm>
        </p:spPr>
        <p:txBody>
          <a:bodyPr/>
          <a:lstStyle/>
          <a:p>
            <a:pPr algn="l"/>
            <a:r>
              <a:rPr lang="en-GB" sz="3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Friday 24</a:t>
            </a:r>
            <a:r>
              <a:rPr lang="en-GB" sz="3600" b="1" baseline="300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th</a:t>
            </a:r>
            <a:r>
              <a:rPr lang="en-GB" sz="3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July 2020</a:t>
            </a:r>
            <a:br>
              <a:rPr lang="en-GB" sz="3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3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3: I can use reasoning and problem solving to recognise and describe 2D shapes</a:t>
            </a:r>
            <a:br>
              <a:rPr lang="en-GB" sz="3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br>
              <a:rPr lang="en-GB" sz="3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95659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a shape which could represent 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each letter in the Venn diagram.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7FDBB5-81C1-4980-8F80-9ECA53EECD7F}"/>
              </a:ext>
            </a:extLst>
          </p:cNvPr>
          <p:cNvGrpSpPr/>
          <p:nvPr/>
        </p:nvGrpSpPr>
        <p:grpSpPr>
          <a:xfrm>
            <a:off x="1821450" y="2149971"/>
            <a:ext cx="5501101" cy="3173766"/>
            <a:chOff x="1546395" y="1800783"/>
            <a:chExt cx="6051211" cy="3491143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0C74045-64A4-4E87-B22D-649173830523}"/>
                </a:ext>
              </a:extLst>
            </p:cNvPr>
            <p:cNvSpPr/>
            <p:nvPr/>
          </p:nvSpPr>
          <p:spPr>
            <a:xfrm>
              <a:off x="4106463" y="1800783"/>
              <a:ext cx="3491143" cy="349114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rtlCol="0" anchor="t"/>
            <a:lstStyle/>
            <a:p>
              <a:pPr lvl="0" algn="ctr"/>
              <a:endParaRPr lang="en-GB" sz="1050" b="1" u="sng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BB94388-F2FD-43A8-9344-914AB0AC6913}"/>
                </a:ext>
              </a:extLst>
            </p:cNvPr>
            <p:cNvSpPr/>
            <p:nvPr/>
          </p:nvSpPr>
          <p:spPr>
            <a:xfrm>
              <a:off x="1546395" y="1800783"/>
              <a:ext cx="3491143" cy="349114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rtlCol="0" anchor="t"/>
            <a:lstStyle/>
            <a:p>
              <a:pPr algn="ctr"/>
              <a:r>
                <a:rPr lang="en-GB" sz="105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</a:t>
              </a:r>
              <a:endParaRPr lang="en-GB" sz="1050" b="1" u="sng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3A1FB34-E855-40E0-8E90-8A90F6F41688}"/>
                </a:ext>
              </a:extLst>
            </p:cNvPr>
            <p:cNvSpPr/>
            <p:nvPr/>
          </p:nvSpPr>
          <p:spPr>
            <a:xfrm>
              <a:off x="4495218" y="1922643"/>
              <a:ext cx="2713631" cy="778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GB" sz="2000" b="1" u="sng" dirty="0">
                  <a:latin typeface="Century Gothic" panose="020B0502020202020204" pitchFamily="34" charset="0"/>
                </a:rPr>
                <a:t>At least 1 </a:t>
              </a:r>
            </a:p>
            <a:p>
              <a:pPr lvl="0" algn="ctr"/>
              <a:r>
                <a:rPr lang="en-GB" sz="2000" b="1" u="sng" dirty="0">
                  <a:latin typeface="Century Gothic" panose="020B0502020202020204" pitchFamily="34" charset="0"/>
                </a:rPr>
                <a:t>obtuse angle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03D7675-F044-4602-8BF2-99A701B9A0B6}"/>
                </a:ext>
              </a:extLst>
            </p:cNvPr>
            <p:cNvSpPr/>
            <p:nvPr/>
          </p:nvSpPr>
          <p:spPr>
            <a:xfrm>
              <a:off x="2365134" y="1922643"/>
              <a:ext cx="1969164" cy="778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u="sng" dirty="0">
                  <a:latin typeface="Century Gothic" panose="020B0502020202020204" pitchFamily="34" charset="0"/>
                </a:rPr>
                <a:t>Fewer than </a:t>
              </a:r>
            </a:p>
            <a:p>
              <a:pPr algn="ctr"/>
              <a:r>
                <a:rPr lang="en-GB" sz="2000" b="1" u="sng" dirty="0">
                  <a:latin typeface="Century Gothic" panose="020B0502020202020204" pitchFamily="34" charset="0"/>
                </a:rPr>
                <a:t>4 sides</a:t>
              </a:r>
              <a:endParaRPr lang="en-GB" sz="20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96FE484-A52F-4DDF-A397-7A94B73DDE56}"/>
                </a:ext>
              </a:extLst>
            </p:cNvPr>
            <p:cNvSpPr/>
            <p:nvPr/>
          </p:nvSpPr>
          <p:spPr>
            <a:xfrm>
              <a:off x="4106463" y="1800783"/>
              <a:ext cx="3491143" cy="349114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rtlCol="0" anchor="t"/>
            <a:lstStyle/>
            <a:p>
              <a:pPr lvl="0" algn="ctr"/>
              <a:endParaRPr lang="en-GB" sz="1050" b="1" u="sng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EF0FACA-3596-4C9C-A13F-2E5D4B4C9551}"/>
              </a:ext>
            </a:extLst>
          </p:cNvPr>
          <p:cNvSpPr txBox="1"/>
          <p:nvPr/>
        </p:nvSpPr>
        <p:spPr>
          <a:xfrm>
            <a:off x="4276548" y="5577081"/>
            <a:ext cx="492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0C1457-4158-44FD-89D5-CA2412ACA258}"/>
              </a:ext>
            </a:extLst>
          </p:cNvPr>
          <p:cNvSpPr txBox="1"/>
          <p:nvPr/>
        </p:nvSpPr>
        <p:spPr>
          <a:xfrm>
            <a:off x="2960478" y="3946588"/>
            <a:ext cx="492891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B3D0A2-5889-49A1-8AC1-CFD64CB7611A}"/>
              </a:ext>
            </a:extLst>
          </p:cNvPr>
          <p:cNvSpPr txBox="1"/>
          <p:nvPr/>
        </p:nvSpPr>
        <p:spPr>
          <a:xfrm>
            <a:off x="5744344" y="3946588"/>
            <a:ext cx="492891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9DC89AD-EECD-41AC-A0B3-43D0BB603D97}"/>
              </a:ext>
            </a:extLst>
          </p:cNvPr>
          <p:cNvSpPr txBox="1"/>
          <p:nvPr/>
        </p:nvSpPr>
        <p:spPr>
          <a:xfrm>
            <a:off x="4324173" y="3473936"/>
            <a:ext cx="492891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b="1" dirty="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41CB05-1DFC-4310-8AC8-1E86A57B7F3F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9779287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a shape which could represent 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each letter in the Venn diagram.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possible answers, for example: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7FDBB5-81C1-4980-8F80-9ECA53EECD7F}"/>
              </a:ext>
            </a:extLst>
          </p:cNvPr>
          <p:cNvGrpSpPr/>
          <p:nvPr/>
        </p:nvGrpSpPr>
        <p:grpSpPr>
          <a:xfrm>
            <a:off x="1821450" y="2149971"/>
            <a:ext cx="5501101" cy="3173766"/>
            <a:chOff x="1546395" y="1800783"/>
            <a:chExt cx="6051211" cy="3491143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0C74045-64A4-4E87-B22D-649173830523}"/>
                </a:ext>
              </a:extLst>
            </p:cNvPr>
            <p:cNvSpPr/>
            <p:nvPr/>
          </p:nvSpPr>
          <p:spPr>
            <a:xfrm>
              <a:off x="4106463" y="1800783"/>
              <a:ext cx="3491143" cy="349114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rtlCol="0" anchor="t"/>
            <a:lstStyle/>
            <a:p>
              <a:pPr lvl="0" algn="ctr"/>
              <a:endParaRPr lang="en-GB" sz="1050" b="1" u="sng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BB94388-F2FD-43A8-9344-914AB0AC6913}"/>
                </a:ext>
              </a:extLst>
            </p:cNvPr>
            <p:cNvSpPr/>
            <p:nvPr/>
          </p:nvSpPr>
          <p:spPr>
            <a:xfrm>
              <a:off x="1546395" y="1800783"/>
              <a:ext cx="3491143" cy="3491143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rtlCol="0" anchor="t"/>
            <a:lstStyle/>
            <a:p>
              <a:pPr algn="ctr"/>
              <a:r>
                <a:rPr lang="en-GB" sz="105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</a:t>
              </a:r>
              <a:endParaRPr lang="en-GB" sz="1050" b="1" u="sng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3A1FB34-E855-40E0-8E90-8A90F6F41688}"/>
                </a:ext>
              </a:extLst>
            </p:cNvPr>
            <p:cNvSpPr/>
            <p:nvPr/>
          </p:nvSpPr>
          <p:spPr>
            <a:xfrm>
              <a:off x="4495218" y="1922643"/>
              <a:ext cx="2713631" cy="778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GB" sz="2000" b="1" u="sng" dirty="0">
                  <a:latin typeface="Century Gothic" panose="020B0502020202020204" pitchFamily="34" charset="0"/>
                </a:rPr>
                <a:t>At least 1 </a:t>
              </a:r>
            </a:p>
            <a:p>
              <a:pPr lvl="0" algn="ctr"/>
              <a:r>
                <a:rPr lang="en-GB" sz="2000" b="1" u="sng" dirty="0">
                  <a:latin typeface="Century Gothic" panose="020B0502020202020204" pitchFamily="34" charset="0"/>
                </a:rPr>
                <a:t>obtuse angle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03D7675-F044-4602-8BF2-99A701B9A0B6}"/>
                </a:ext>
              </a:extLst>
            </p:cNvPr>
            <p:cNvSpPr/>
            <p:nvPr/>
          </p:nvSpPr>
          <p:spPr>
            <a:xfrm>
              <a:off x="2365134" y="1922643"/>
              <a:ext cx="1969164" cy="778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u="sng" dirty="0">
                  <a:latin typeface="Century Gothic" panose="020B0502020202020204" pitchFamily="34" charset="0"/>
                </a:rPr>
                <a:t>Fewer than </a:t>
              </a:r>
            </a:p>
            <a:p>
              <a:pPr algn="ctr"/>
              <a:r>
                <a:rPr lang="en-GB" sz="2000" b="1" u="sng" dirty="0">
                  <a:latin typeface="Century Gothic" panose="020B0502020202020204" pitchFamily="34" charset="0"/>
                </a:rPr>
                <a:t>4 sides</a:t>
              </a:r>
              <a:endParaRPr lang="en-GB" sz="20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96FE484-A52F-4DDF-A397-7A94B73DDE56}"/>
                </a:ext>
              </a:extLst>
            </p:cNvPr>
            <p:cNvSpPr/>
            <p:nvPr/>
          </p:nvSpPr>
          <p:spPr>
            <a:xfrm>
              <a:off x="4106463" y="1800783"/>
              <a:ext cx="3491143" cy="349114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rtlCol="0" anchor="t"/>
            <a:lstStyle/>
            <a:p>
              <a:pPr lvl="0" algn="ctr"/>
              <a:endParaRPr lang="en-GB" sz="1050" b="1" u="sng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23" name="Trapezoid 22">
            <a:extLst>
              <a:ext uri="{FF2B5EF4-FFF2-40B4-BE49-F238E27FC236}">
                <a16:creationId xmlns:a16="http://schemas.microsoft.com/office/drawing/2014/main" id="{D7C27F7A-8E20-4F0A-8A2E-103C8BB72E3F}"/>
              </a:ext>
            </a:extLst>
          </p:cNvPr>
          <p:cNvSpPr/>
          <p:nvPr/>
        </p:nvSpPr>
        <p:spPr>
          <a:xfrm>
            <a:off x="5424263" y="3853609"/>
            <a:ext cx="1115825" cy="709178"/>
          </a:xfrm>
          <a:prstGeom prst="trapezoid">
            <a:avLst>
              <a:gd name="adj" fmla="val 3368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6786512-3911-4CEB-AA4C-841408521462}"/>
              </a:ext>
            </a:extLst>
          </p:cNvPr>
          <p:cNvSpPr txBox="1"/>
          <p:nvPr/>
        </p:nvSpPr>
        <p:spPr>
          <a:xfrm>
            <a:off x="5744344" y="3946588"/>
            <a:ext cx="492891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8C4C386E-34ED-43F6-915C-69DBD8CED78C}"/>
              </a:ext>
            </a:extLst>
          </p:cNvPr>
          <p:cNvSpPr/>
          <p:nvPr/>
        </p:nvSpPr>
        <p:spPr>
          <a:xfrm rot="16364236">
            <a:off x="3790279" y="3487799"/>
            <a:ext cx="1396693" cy="49549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2A80291-BD1F-4971-964A-9E7C796A79EC}"/>
              </a:ext>
            </a:extLst>
          </p:cNvPr>
          <p:cNvSpPr txBox="1"/>
          <p:nvPr/>
        </p:nvSpPr>
        <p:spPr>
          <a:xfrm>
            <a:off x="4324173" y="3473936"/>
            <a:ext cx="492891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b="1" dirty="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F9A68C-0BA0-4D9D-A8F6-F797D42CC108}"/>
              </a:ext>
            </a:extLst>
          </p:cNvPr>
          <p:cNvSpPr/>
          <p:nvPr/>
        </p:nvSpPr>
        <p:spPr>
          <a:xfrm>
            <a:off x="3810109" y="5507844"/>
            <a:ext cx="1368618" cy="60973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3A714AF-41BC-405A-8804-D9D77286D10D}"/>
              </a:ext>
            </a:extLst>
          </p:cNvPr>
          <p:cNvSpPr txBox="1"/>
          <p:nvPr/>
        </p:nvSpPr>
        <p:spPr>
          <a:xfrm>
            <a:off x="4276548" y="5577081"/>
            <a:ext cx="492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entury Gothic" panose="020B0502020202020204" pitchFamily="34" charset="0"/>
              </a:rPr>
              <a:t>D</a:t>
            </a:r>
          </a:p>
        </p:txBody>
      </p:sp>
      <p:sp>
        <p:nvSpPr>
          <p:cNvPr id="33" name="Right Triangle 32">
            <a:extLst>
              <a:ext uri="{FF2B5EF4-FFF2-40B4-BE49-F238E27FC236}">
                <a16:creationId xmlns:a16="http://schemas.microsoft.com/office/drawing/2014/main" id="{116E5EA1-2C36-49EF-B78E-7D0D2D356F80}"/>
              </a:ext>
            </a:extLst>
          </p:cNvPr>
          <p:cNvSpPr/>
          <p:nvPr/>
        </p:nvSpPr>
        <p:spPr>
          <a:xfrm>
            <a:off x="2926301" y="3603263"/>
            <a:ext cx="914400" cy="914400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DA0300C-89FA-4D52-930C-BFFA7AC220B1}"/>
              </a:ext>
            </a:extLst>
          </p:cNvPr>
          <p:cNvSpPr txBox="1"/>
          <p:nvPr/>
        </p:nvSpPr>
        <p:spPr>
          <a:xfrm>
            <a:off x="2960478" y="3946588"/>
            <a:ext cx="492891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441A44-E21E-4A6B-89CA-1B2C9D690773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846811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Always, sometimes, never?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5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Quadrilaterals do not have acute angles.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 and draw shapes to prove it.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Remember to use a ruler.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076DA6-7025-4EE6-BBB9-677A1FDF6FFD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7474339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Always, sometimes, never?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5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Quadrilaterals do not have acute angles.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 and draw shapes to prove it.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Remember to use a ruler.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Sometimes because…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16EF4E-A83B-4F11-9169-281645AF4FBC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3734318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Always, sometimes, never?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5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Quadrilaterals do not have acute angles.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 and draw shapes to prove it.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Remember to use a ruler.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Sometimes because some quadrilaterals have acute angles such as trapeziums or parallelograms. However some quadrilaterals do not have acute angles such as squares and rectangles.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D7F4675A-23B9-4F7E-959B-03A089326F52}"/>
              </a:ext>
            </a:extLst>
          </p:cNvPr>
          <p:cNvSpPr/>
          <p:nvPr/>
        </p:nvSpPr>
        <p:spPr>
          <a:xfrm>
            <a:off x="1160157" y="5449553"/>
            <a:ext cx="1014386" cy="644707"/>
          </a:xfrm>
          <a:prstGeom prst="trapezoid">
            <a:avLst>
              <a:gd name="adj" fmla="val 3368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Parallelogram 1">
            <a:extLst>
              <a:ext uri="{FF2B5EF4-FFF2-40B4-BE49-F238E27FC236}">
                <a16:creationId xmlns:a16="http://schemas.microsoft.com/office/drawing/2014/main" id="{182FA48B-611C-4D6C-989E-91D6E8495380}"/>
              </a:ext>
            </a:extLst>
          </p:cNvPr>
          <p:cNvSpPr/>
          <p:nvPr/>
        </p:nvSpPr>
        <p:spPr>
          <a:xfrm>
            <a:off x="2773989" y="5449552"/>
            <a:ext cx="1093161" cy="644707"/>
          </a:xfrm>
          <a:prstGeom prst="parallelogram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B98ECD-49C5-4E2F-BE16-8B5C31DE83D2}"/>
              </a:ext>
            </a:extLst>
          </p:cNvPr>
          <p:cNvSpPr/>
          <p:nvPr/>
        </p:nvSpPr>
        <p:spPr>
          <a:xfrm>
            <a:off x="5416179" y="5449552"/>
            <a:ext cx="644400" cy="64470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B48477-08FE-4CF2-B8A8-4AB340FCB423}"/>
              </a:ext>
            </a:extLst>
          </p:cNvPr>
          <p:cNvSpPr/>
          <p:nvPr/>
        </p:nvSpPr>
        <p:spPr>
          <a:xfrm>
            <a:off x="6683003" y="5449551"/>
            <a:ext cx="1232271" cy="64470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E87406-B250-45C5-A980-1DE1486247A2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5253311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what is similar about these shapes.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D8CB345-A59A-4212-BECB-A751EA42782C}"/>
              </a:ext>
            </a:extLst>
          </p:cNvPr>
          <p:cNvGrpSpPr/>
          <p:nvPr/>
        </p:nvGrpSpPr>
        <p:grpSpPr>
          <a:xfrm>
            <a:off x="827235" y="1868129"/>
            <a:ext cx="7489529" cy="2015613"/>
            <a:chOff x="1539395" y="3127993"/>
            <a:chExt cx="3210771" cy="864096"/>
          </a:xfrm>
        </p:grpSpPr>
        <p:sp>
          <p:nvSpPr>
            <p:cNvPr id="11" name="Pentagon 10">
              <a:extLst>
                <a:ext uri="{FF2B5EF4-FFF2-40B4-BE49-F238E27FC236}">
                  <a16:creationId xmlns:a16="http://schemas.microsoft.com/office/drawing/2014/main" id="{A944A2B0-8B01-453C-80B7-F2453B1A04F3}"/>
                </a:ext>
              </a:extLst>
            </p:cNvPr>
            <p:cNvSpPr/>
            <p:nvPr/>
          </p:nvSpPr>
          <p:spPr>
            <a:xfrm>
              <a:off x="1539395" y="3127993"/>
              <a:ext cx="910457" cy="864096"/>
            </a:xfrm>
            <a:prstGeom prst="pentagon">
              <a:avLst/>
            </a:prstGeom>
            <a:solidFill>
              <a:srgbClr val="CCCC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7559D21D-8C3B-4020-AC2A-6D449C8B4851}"/>
                </a:ext>
              </a:extLst>
            </p:cNvPr>
            <p:cNvSpPr/>
            <p:nvPr/>
          </p:nvSpPr>
          <p:spPr>
            <a:xfrm>
              <a:off x="2712781" y="3128321"/>
              <a:ext cx="910456" cy="86344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4EAF29E-FA67-4CAB-98DF-36DA0DC4F3E3}"/>
                </a:ext>
              </a:extLst>
            </p:cNvPr>
            <p:cNvSpPr/>
            <p:nvPr/>
          </p:nvSpPr>
          <p:spPr>
            <a:xfrm>
              <a:off x="3886166" y="3128321"/>
              <a:ext cx="864000" cy="86344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0CFFF1F-7C3F-4785-9940-96A9F2D25463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2258960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what is similar about these shapes.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Each shape is made up of one type of…</a:t>
            </a:r>
          </a:p>
        </p:txBody>
      </p:sp>
      <p:sp>
        <p:nvSpPr>
          <p:cNvPr id="11" name="Pentagon 10">
            <a:extLst>
              <a:ext uri="{FF2B5EF4-FFF2-40B4-BE49-F238E27FC236}">
                <a16:creationId xmlns:a16="http://schemas.microsoft.com/office/drawing/2014/main" id="{A944A2B0-8B01-453C-80B7-F2453B1A04F3}"/>
              </a:ext>
            </a:extLst>
          </p:cNvPr>
          <p:cNvSpPr/>
          <p:nvPr/>
        </p:nvSpPr>
        <p:spPr>
          <a:xfrm>
            <a:off x="827235" y="1868129"/>
            <a:ext cx="2123756" cy="2015613"/>
          </a:xfrm>
          <a:prstGeom prst="pentagon">
            <a:avLst/>
          </a:prstGeom>
          <a:solidFill>
            <a:srgbClr val="CCCC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559D21D-8C3B-4020-AC2A-6D449C8B4851}"/>
              </a:ext>
            </a:extLst>
          </p:cNvPr>
          <p:cNvSpPr/>
          <p:nvPr/>
        </p:nvSpPr>
        <p:spPr>
          <a:xfrm>
            <a:off x="3564306" y="1868894"/>
            <a:ext cx="2123754" cy="2014083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EAF29E-FA67-4CAB-98DF-36DA0DC4F3E3}"/>
              </a:ext>
            </a:extLst>
          </p:cNvPr>
          <p:cNvSpPr/>
          <p:nvPr/>
        </p:nvSpPr>
        <p:spPr>
          <a:xfrm>
            <a:off x="6301375" y="1868894"/>
            <a:ext cx="2015389" cy="20140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E1A902-2AB9-4AC4-B88C-D6DDDF748EA4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360109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what is similar about these shapes.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Each shape is made up of one type of angle. The pentagon has all obtuse angles, the triangle has all acute angles and the square has all right angles.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Pentagon 10">
            <a:extLst>
              <a:ext uri="{FF2B5EF4-FFF2-40B4-BE49-F238E27FC236}">
                <a16:creationId xmlns:a16="http://schemas.microsoft.com/office/drawing/2014/main" id="{A944A2B0-8B01-453C-80B7-F2453B1A04F3}"/>
              </a:ext>
            </a:extLst>
          </p:cNvPr>
          <p:cNvSpPr/>
          <p:nvPr/>
        </p:nvSpPr>
        <p:spPr>
          <a:xfrm>
            <a:off x="827235" y="1868129"/>
            <a:ext cx="2123756" cy="2015613"/>
          </a:xfrm>
          <a:prstGeom prst="pentagon">
            <a:avLst/>
          </a:prstGeom>
          <a:solidFill>
            <a:srgbClr val="CCCC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559D21D-8C3B-4020-AC2A-6D449C8B4851}"/>
              </a:ext>
            </a:extLst>
          </p:cNvPr>
          <p:cNvSpPr/>
          <p:nvPr/>
        </p:nvSpPr>
        <p:spPr>
          <a:xfrm>
            <a:off x="3564306" y="1868894"/>
            <a:ext cx="2123754" cy="2014083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EAF29E-FA67-4CAB-98DF-36DA0DC4F3E3}"/>
              </a:ext>
            </a:extLst>
          </p:cNvPr>
          <p:cNvSpPr/>
          <p:nvPr/>
        </p:nvSpPr>
        <p:spPr>
          <a:xfrm>
            <a:off x="6301375" y="1868894"/>
            <a:ext cx="2015389" cy="20140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83E243-A0BF-4DFF-AFF1-8BEDB4DD0487}"/>
              </a:ext>
            </a:extLst>
          </p:cNvPr>
          <p:cNvSpPr txBox="1"/>
          <p:nvPr/>
        </p:nvSpPr>
        <p:spPr>
          <a:xfrm>
            <a:off x="8423563" y="59851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604338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Sophie joins dots A to B and C to D.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Will her lines be parallel, perpendicular or neither?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3777506-FBC4-4DD7-AC5D-408EA41AE218}"/>
              </a:ext>
            </a:extLst>
          </p:cNvPr>
          <p:cNvGrpSpPr/>
          <p:nvPr/>
        </p:nvGrpSpPr>
        <p:grpSpPr>
          <a:xfrm>
            <a:off x="1606498" y="2825644"/>
            <a:ext cx="5748469" cy="1933168"/>
            <a:chOff x="800253" y="2884638"/>
            <a:chExt cx="2415625" cy="812357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A11AC14-DB33-46E6-8A65-BC48D0DDCA95}"/>
                </a:ext>
              </a:extLst>
            </p:cNvPr>
            <p:cNvSpPr/>
            <p:nvPr/>
          </p:nvSpPr>
          <p:spPr>
            <a:xfrm>
              <a:off x="1495514" y="3106677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639D4DC-3CA4-44CD-838F-4F7BB269C88A}"/>
                </a:ext>
              </a:extLst>
            </p:cNvPr>
            <p:cNvSpPr/>
            <p:nvPr/>
          </p:nvSpPr>
          <p:spPr>
            <a:xfrm>
              <a:off x="800253" y="3624995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CB98F6F-5544-40EC-817C-FFBBFA37946F}"/>
                </a:ext>
              </a:extLst>
            </p:cNvPr>
            <p:cNvSpPr/>
            <p:nvPr/>
          </p:nvSpPr>
          <p:spPr>
            <a:xfrm>
              <a:off x="3143878" y="2884638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7E24572-260A-4223-BEE2-052E61679663}"/>
                </a:ext>
              </a:extLst>
            </p:cNvPr>
            <p:cNvSpPr/>
            <p:nvPr/>
          </p:nvSpPr>
          <p:spPr>
            <a:xfrm>
              <a:off x="2448617" y="3402956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52400B3C-C088-4459-8ED9-DFDE899C791B}"/>
              </a:ext>
            </a:extLst>
          </p:cNvPr>
          <p:cNvSpPr txBox="1"/>
          <p:nvPr/>
        </p:nvSpPr>
        <p:spPr>
          <a:xfrm>
            <a:off x="1144996" y="4473087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BBB439-E1A8-4CFF-B694-DD051C89CAC1}"/>
              </a:ext>
            </a:extLst>
          </p:cNvPr>
          <p:cNvSpPr txBox="1"/>
          <p:nvPr/>
        </p:nvSpPr>
        <p:spPr>
          <a:xfrm>
            <a:off x="2823784" y="3239645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A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920932-387E-40D2-871D-DA526404C782}"/>
              </a:ext>
            </a:extLst>
          </p:cNvPr>
          <p:cNvSpPr txBox="1"/>
          <p:nvPr/>
        </p:nvSpPr>
        <p:spPr>
          <a:xfrm>
            <a:off x="5091886" y="3944701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7B5A73-3FFC-4075-981A-4172F99839DF}"/>
              </a:ext>
            </a:extLst>
          </p:cNvPr>
          <p:cNvSpPr txBox="1"/>
          <p:nvPr/>
        </p:nvSpPr>
        <p:spPr>
          <a:xfrm>
            <a:off x="6804625" y="2711258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635E47-E5A0-455E-9120-546A39342440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464701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Sophie joins dots A to B and C to D.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Will her lines be parallel, perpendicular or neither?</a:t>
            </a:r>
          </a:p>
          <a:p>
            <a:pPr algn="ctr"/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Parallel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2400B3C-C088-4459-8ED9-DFDE899C791B}"/>
              </a:ext>
            </a:extLst>
          </p:cNvPr>
          <p:cNvSpPr txBox="1"/>
          <p:nvPr/>
        </p:nvSpPr>
        <p:spPr>
          <a:xfrm>
            <a:off x="1144996" y="4473087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BBB439-E1A8-4CFF-B694-DD051C89CAC1}"/>
              </a:ext>
            </a:extLst>
          </p:cNvPr>
          <p:cNvSpPr txBox="1"/>
          <p:nvPr/>
        </p:nvSpPr>
        <p:spPr>
          <a:xfrm>
            <a:off x="2823784" y="3239645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A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920932-387E-40D2-871D-DA526404C782}"/>
              </a:ext>
            </a:extLst>
          </p:cNvPr>
          <p:cNvSpPr txBox="1"/>
          <p:nvPr/>
        </p:nvSpPr>
        <p:spPr>
          <a:xfrm>
            <a:off x="5091886" y="3944701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7B5A73-3FFC-4075-981A-4172F99839DF}"/>
              </a:ext>
            </a:extLst>
          </p:cNvPr>
          <p:cNvSpPr txBox="1"/>
          <p:nvPr/>
        </p:nvSpPr>
        <p:spPr>
          <a:xfrm>
            <a:off x="6804625" y="2711258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C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C73E4E2-345D-4685-9D97-CD713CC857C8}"/>
              </a:ext>
            </a:extLst>
          </p:cNvPr>
          <p:cNvCxnSpPr>
            <a:cxnSpLocks/>
          </p:cNvCxnSpPr>
          <p:nvPr/>
        </p:nvCxnSpPr>
        <p:spPr>
          <a:xfrm flipH="1">
            <a:off x="1692167" y="3429822"/>
            <a:ext cx="1651820" cy="12585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968C41-A9E5-4C29-BF74-8C3DF6981EAF}"/>
              </a:ext>
            </a:extLst>
          </p:cNvPr>
          <p:cNvCxnSpPr>
            <a:cxnSpLocks/>
          </p:cNvCxnSpPr>
          <p:nvPr/>
        </p:nvCxnSpPr>
        <p:spPr>
          <a:xfrm flipH="1">
            <a:off x="5617477" y="2911313"/>
            <a:ext cx="1651820" cy="12585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D3777506-FBC4-4DD7-AC5D-408EA41AE218}"/>
              </a:ext>
            </a:extLst>
          </p:cNvPr>
          <p:cNvGrpSpPr/>
          <p:nvPr/>
        </p:nvGrpSpPr>
        <p:grpSpPr>
          <a:xfrm>
            <a:off x="1606498" y="2825644"/>
            <a:ext cx="5748469" cy="1933168"/>
            <a:chOff x="800253" y="2884638"/>
            <a:chExt cx="2415625" cy="812357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A11AC14-DB33-46E6-8A65-BC48D0DDCA95}"/>
                </a:ext>
              </a:extLst>
            </p:cNvPr>
            <p:cNvSpPr/>
            <p:nvPr/>
          </p:nvSpPr>
          <p:spPr>
            <a:xfrm>
              <a:off x="1495514" y="3106677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639D4DC-3CA4-44CD-838F-4F7BB269C88A}"/>
                </a:ext>
              </a:extLst>
            </p:cNvPr>
            <p:cNvSpPr/>
            <p:nvPr/>
          </p:nvSpPr>
          <p:spPr>
            <a:xfrm>
              <a:off x="800253" y="3624995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CB98F6F-5544-40EC-817C-FFBBFA37946F}"/>
                </a:ext>
              </a:extLst>
            </p:cNvPr>
            <p:cNvSpPr/>
            <p:nvPr/>
          </p:nvSpPr>
          <p:spPr>
            <a:xfrm>
              <a:off x="3143878" y="2884638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7E24572-260A-4223-BEE2-052E61679663}"/>
                </a:ext>
              </a:extLst>
            </p:cNvPr>
            <p:cNvSpPr/>
            <p:nvPr/>
          </p:nvSpPr>
          <p:spPr>
            <a:xfrm>
              <a:off x="2448617" y="3402956"/>
              <a:ext cx="72000" cy="7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>
                <a:latin typeface="Century Gothic" panose="020B0502020202020204" pitchFamily="34" charset="0"/>
              </a:endParaRPr>
            </a:p>
          </p:txBody>
        </p: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C0F2805-E7CD-4455-87A3-227948D498B1}"/>
              </a:ext>
            </a:extLst>
          </p:cNvPr>
          <p:cNvCxnSpPr>
            <a:cxnSpLocks/>
          </p:cNvCxnSpPr>
          <p:nvPr/>
        </p:nvCxnSpPr>
        <p:spPr>
          <a:xfrm flipH="1">
            <a:off x="2480960" y="4030776"/>
            <a:ext cx="74234" cy="5662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ED0CE6F-07E8-41EF-8935-0B5683B8DFBE}"/>
              </a:ext>
            </a:extLst>
          </p:cNvPr>
          <p:cNvCxnSpPr>
            <a:cxnSpLocks/>
          </p:cNvCxnSpPr>
          <p:nvPr/>
        </p:nvCxnSpPr>
        <p:spPr>
          <a:xfrm flipH="1">
            <a:off x="6406270" y="3512267"/>
            <a:ext cx="74234" cy="5662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2E6A91F-25CE-42EC-BF75-70243C688FCD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76545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sentences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Line 1 is parallel to line ____ 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Line 4 is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to line 5.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D0DB716-506C-45EA-AE16-CB6C19F8ACD7}"/>
              </a:ext>
            </a:extLst>
          </p:cNvPr>
          <p:cNvGrpSpPr/>
          <p:nvPr/>
        </p:nvGrpSpPr>
        <p:grpSpPr>
          <a:xfrm>
            <a:off x="1948750" y="2937290"/>
            <a:ext cx="5221731" cy="2853475"/>
            <a:chOff x="1948750" y="2937290"/>
            <a:chExt cx="5221731" cy="2853475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4182973-7FFB-4A64-A647-B9BF00D46740}"/>
                </a:ext>
              </a:extLst>
            </p:cNvPr>
            <p:cNvCxnSpPr>
              <a:cxnSpLocks/>
            </p:cNvCxnSpPr>
            <p:nvPr/>
          </p:nvCxnSpPr>
          <p:spPr>
            <a:xfrm>
              <a:off x="3182547" y="3301886"/>
              <a:ext cx="2784144" cy="5799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F3BDDDB-5AF4-41CB-837D-4FA79CC9BF4F}"/>
                </a:ext>
              </a:extLst>
            </p:cNvPr>
            <p:cNvCxnSpPr>
              <a:cxnSpLocks/>
            </p:cNvCxnSpPr>
            <p:nvPr/>
          </p:nvCxnSpPr>
          <p:spPr>
            <a:xfrm rot="720000">
              <a:off x="3900208" y="4972734"/>
              <a:ext cx="2853475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05D9747-4C9D-4617-B82D-4B968FD8FE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48750" y="4240800"/>
              <a:ext cx="2438523" cy="1138506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53A836F-8931-4CC2-AFBC-EFDA614E8403}"/>
                </a:ext>
              </a:extLst>
            </p:cNvPr>
            <p:cNvCxnSpPr>
              <a:cxnSpLocks/>
            </p:cNvCxnSpPr>
            <p:nvPr/>
          </p:nvCxnSpPr>
          <p:spPr>
            <a:xfrm rot="6120000">
              <a:off x="5471877" y="4364028"/>
              <a:ext cx="2853475" cy="0"/>
            </a:xfrm>
            <a:prstGeom prst="line">
              <a:avLst/>
            </a:prstGeom>
            <a:ln w="38100">
              <a:solidFill>
                <a:srgbClr val="FF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2814AAD-9362-4352-9357-D3A9C757EE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63051" y="3012221"/>
              <a:ext cx="878385" cy="1159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AC4BD87-C96F-47C5-BD0E-11F66AFDD0D0}"/>
                </a:ext>
              </a:extLst>
            </p:cNvPr>
            <p:cNvSpPr txBox="1"/>
            <p:nvPr/>
          </p:nvSpPr>
          <p:spPr>
            <a:xfrm>
              <a:off x="3543723" y="305966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F98FE7A-076F-4119-BD7B-04CF5DF25F5A}"/>
                </a:ext>
              </a:extLst>
            </p:cNvPr>
            <p:cNvSpPr txBox="1"/>
            <p:nvPr/>
          </p:nvSpPr>
          <p:spPr>
            <a:xfrm>
              <a:off x="2482056" y="30260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F5456A8-2F7D-4D20-A6D9-D5A154070618}"/>
                </a:ext>
              </a:extLst>
            </p:cNvPr>
            <p:cNvSpPr txBox="1"/>
            <p:nvPr/>
          </p:nvSpPr>
          <p:spPr>
            <a:xfrm>
              <a:off x="3310089" y="430676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E07D637-09A2-4FDE-AA5C-B30F9898C449}"/>
                </a:ext>
              </a:extLst>
            </p:cNvPr>
            <p:cNvSpPr txBox="1"/>
            <p:nvPr/>
          </p:nvSpPr>
          <p:spPr>
            <a:xfrm>
              <a:off x="4709655" y="454678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4C1CD82-EC39-49E4-B1FC-6A64E864DA71}"/>
                </a:ext>
              </a:extLst>
            </p:cNvPr>
            <p:cNvSpPr txBox="1"/>
            <p:nvPr/>
          </p:nvSpPr>
          <p:spPr>
            <a:xfrm>
              <a:off x="6855971" y="3108921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5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81363A74-5EDE-40DF-B759-3821F8FA2826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52331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sentences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Line 1 is parallel to line ____ 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Line 4 is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to line 5.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F55A26-B215-45E3-B1A2-688BFDF2B759}"/>
              </a:ext>
            </a:extLst>
          </p:cNvPr>
          <p:cNvSpPr/>
          <p:nvPr/>
        </p:nvSpPr>
        <p:spPr>
          <a:xfrm>
            <a:off x="3295663" y="1437913"/>
            <a:ext cx="3289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85A03E-BA28-4644-A3DF-29E732E53B09}"/>
              </a:ext>
            </a:extLst>
          </p:cNvPr>
          <p:cNvSpPr/>
          <p:nvPr/>
        </p:nvSpPr>
        <p:spPr>
          <a:xfrm>
            <a:off x="1432091" y="2041098"/>
            <a:ext cx="19543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perpendicular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085B80B-F7B1-4481-96F0-3A66ADE6C2E9}"/>
              </a:ext>
            </a:extLst>
          </p:cNvPr>
          <p:cNvGrpSpPr/>
          <p:nvPr/>
        </p:nvGrpSpPr>
        <p:grpSpPr>
          <a:xfrm>
            <a:off x="1948750" y="2937290"/>
            <a:ext cx="5221731" cy="2853475"/>
            <a:chOff x="1948750" y="2937290"/>
            <a:chExt cx="5221731" cy="2853475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F9F5C56-C139-4BAE-8026-EFBF82DB3D55}"/>
                </a:ext>
              </a:extLst>
            </p:cNvPr>
            <p:cNvCxnSpPr>
              <a:cxnSpLocks/>
            </p:cNvCxnSpPr>
            <p:nvPr/>
          </p:nvCxnSpPr>
          <p:spPr>
            <a:xfrm>
              <a:off x="3182547" y="3301886"/>
              <a:ext cx="2784144" cy="5799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CA65876-BBE4-45DE-8990-5A4058F8A905}"/>
                </a:ext>
              </a:extLst>
            </p:cNvPr>
            <p:cNvCxnSpPr>
              <a:cxnSpLocks/>
            </p:cNvCxnSpPr>
            <p:nvPr/>
          </p:nvCxnSpPr>
          <p:spPr>
            <a:xfrm rot="720000">
              <a:off x="3900208" y="4972734"/>
              <a:ext cx="2853475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9695B1B-031C-49E8-9D8D-FBA76EDC74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48750" y="4240800"/>
              <a:ext cx="2438523" cy="1138506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19D486B-5E4E-480F-BE20-FD6AC8FEBC2B}"/>
                </a:ext>
              </a:extLst>
            </p:cNvPr>
            <p:cNvCxnSpPr>
              <a:cxnSpLocks/>
            </p:cNvCxnSpPr>
            <p:nvPr/>
          </p:nvCxnSpPr>
          <p:spPr>
            <a:xfrm rot="6120000">
              <a:off x="5471877" y="4364028"/>
              <a:ext cx="2853475" cy="0"/>
            </a:xfrm>
            <a:prstGeom prst="line">
              <a:avLst/>
            </a:prstGeom>
            <a:ln w="38100">
              <a:solidFill>
                <a:srgbClr val="FF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71B6173-0225-48FE-AED7-DC6AA7827C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63051" y="3012221"/>
              <a:ext cx="878385" cy="11592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D913DEB-8253-46A8-95C2-5C63A527517E}"/>
                </a:ext>
              </a:extLst>
            </p:cNvPr>
            <p:cNvSpPr txBox="1"/>
            <p:nvPr/>
          </p:nvSpPr>
          <p:spPr>
            <a:xfrm>
              <a:off x="3543723" y="305966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F6F71A8-9D1A-4ED9-B96A-6E0AB602882A}"/>
                </a:ext>
              </a:extLst>
            </p:cNvPr>
            <p:cNvSpPr txBox="1"/>
            <p:nvPr/>
          </p:nvSpPr>
          <p:spPr>
            <a:xfrm>
              <a:off x="2482056" y="302608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A1DA351-8BAA-44BC-A5AB-121BC5FD447A}"/>
                </a:ext>
              </a:extLst>
            </p:cNvPr>
            <p:cNvSpPr txBox="1"/>
            <p:nvPr/>
          </p:nvSpPr>
          <p:spPr>
            <a:xfrm>
              <a:off x="3310089" y="430676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2515335-790C-471E-A0D2-D818FB986611}"/>
                </a:ext>
              </a:extLst>
            </p:cNvPr>
            <p:cNvSpPr txBox="1"/>
            <p:nvPr/>
          </p:nvSpPr>
          <p:spPr>
            <a:xfrm>
              <a:off x="4709655" y="454678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E1983EF-0764-41F5-8215-8540F6D10C5D}"/>
                </a:ext>
              </a:extLst>
            </p:cNvPr>
            <p:cNvSpPr txBox="1"/>
            <p:nvPr/>
          </p:nvSpPr>
          <p:spPr>
            <a:xfrm>
              <a:off x="6855971" y="3108921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latin typeface="Century Gothic" panose="020B0502020202020204" pitchFamily="34" charset="0"/>
                </a:rPr>
                <a:t>5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BE0A5976-01E8-4EA4-8EB0-CE0766976770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457750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rectangle has perpendicular lines.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FB82C4-10A3-48E6-B373-710873B147EB}"/>
              </a:ext>
            </a:extLst>
          </p:cNvPr>
          <p:cNvSpPr/>
          <p:nvPr/>
        </p:nvSpPr>
        <p:spPr>
          <a:xfrm>
            <a:off x="3942000" y="2782957"/>
            <a:ext cx="1260000" cy="180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BAAF9F-5C14-40B4-B08A-D413D77C6321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266012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  <a:endParaRPr lang="en-US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rectangle has perpendicular lines.</a:t>
            </a:r>
          </a:p>
          <a:p>
            <a:pPr algn="ctr"/>
            <a:endParaRPr lang="en-US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rue. A rectangle has four sets of perpendicular lines.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C15DE7-EFF8-4695-A1E9-934B27404306}"/>
              </a:ext>
            </a:extLst>
          </p:cNvPr>
          <p:cNvSpPr/>
          <p:nvPr/>
        </p:nvSpPr>
        <p:spPr>
          <a:xfrm>
            <a:off x="1234369" y="3429000"/>
            <a:ext cx="1260000" cy="180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2E80FA5-FACB-4159-9A1D-E1A7CC7EE1F8}"/>
              </a:ext>
            </a:extLst>
          </p:cNvPr>
          <p:cNvSpPr/>
          <p:nvPr/>
        </p:nvSpPr>
        <p:spPr>
          <a:xfrm>
            <a:off x="3041592" y="3430171"/>
            <a:ext cx="1260000" cy="180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D0FDB2-C07B-4239-BEB4-6AE03427081F}"/>
              </a:ext>
            </a:extLst>
          </p:cNvPr>
          <p:cNvSpPr/>
          <p:nvPr/>
        </p:nvSpPr>
        <p:spPr>
          <a:xfrm>
            <a:off x="4843463" y="3429000"/>
            <a:ext cx="1260000" cy="180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A69F10-FCA8-44CC-BBCD-5BE7808C6E3D}"/>
              </a:ext>
            </a:extLst>
          </p:cNvPr>
          <p:cNvSpPr/>
          <p:nvPr/>
        </p:nvSpPr>
        <p:spPr>
          <a:xfrm>
            <a:off x="6647723" y="3426439"/>
            <a:ext cx="1260000" cy="180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F1B4583-D7DA-4DE3-BA0C-9A9A7C3C69B1}"/>
              </a:ext>
            </a:extLst>
          </p:cNvPr>
          <p:cNvSpPr/>
          <p:nvPr/>
        </p:nvSpPr>
        <p:spPr>
          <a:xfrm>
            <a:off x="7619723" y="3426439"/>
            <a:ext cx="288000" cy="288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C622E7C-A815-4A8E-8BFD-077923C8820A}"/>
              </a:ext>
            </a:extLst>
          </p:cNvPr>
          <p:cNvSpPr/>
          <p:nvPr/>
        </p:nvSpPr>
        <p:spPr>
          <a:xfrm>
            <a:off x="4843463" y="3429000"/>
            <a:ext cx="288000" cy="288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DD72605-2037-48D6-8A5E-464E7FCD85C2}"/>
              </a:ext>
            </a:extLst>
          </p:cNvPr>
          <p:cNvSpPr/>
          <p:nvPr/>
        </p:nvSpPr>
        <p:spPr>
          <a:xfrm>
            <a:off x="4013592" y="4942171"/>
            <a:ext cx="288000" cy="288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4EA8EC-F0D3-4E04-8449-08D78AAC83DA}"/>
              </a:ext>
            </a:extLst>
          </p:cNvPr>
          <p:cNvSpPr/>
          <p:nvPr/>
        </p:nvSpPr>
        <p:spPr>
          <a:xfrm>
            <a:off x="1234369" y="4944959"/>
            <a:ext cx="288000" cy="288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0A74BF-4043-43B3-9DBC-3949F355A74A}"/>
              </a:ext>
            </a:extLst>
          </p:cNvPr>
          <p:cNvSpPr txBox="1"/>
          <p:nvPr/>
        </p:nvSpPr>
        <p:spPr>
          <a:xfrm>
            <a:off x="8436864" y="59862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7719218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2f329b899d1e0c453f9d86bb194f90f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1d87f36caa9ec3a2d6f114e9f26bf426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86144f90-c7b6-48d0-aae5-f5e9e48cc3df"/>
    <ds:schemaRef ds:uri="http://schemas.microsoft.com/office/2006/metadata/properties"/>
    <ds:schemaRef ds:uri="http://purl.org/dc/terms/"/>
    <ds:schemaRef ds:uri="5c7a0828-c5e4-45f8-a074-18a8fdc88ec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5FC4354-721D-4351-B831-A4BB3EE550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1676</TotalTime>
  <Words>1110</Words>
  <Application>Microsoft Office PowerPoint</Application>
  <PresentationFormat>On-screen Show (4:3)</PresentationFormat>
  <Paragraphs>419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Century Gothic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Wednesday 22nd July 2020  LO: I can use reasoning and problem solving to compare quadrilaterals and triangles based on their properties and sizes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Friday 24th July 2020 Year 3: I can use reasoning and problem solving to recognise and describe 2D shapes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Enamul Hussain</cp:lastModifiedBy>
  <cp:revision>80</cp:revision>
  <dcterms:created xsi:type="dcterms:W3CDTF">2018-03-17T10:08:43Z</dcterms:created>
  <dcterms:modified xsi:type="dcterms:W3CDTF">2020-07-14T13:48:38Z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