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442" r:id="rId5"/>
    <p:sldId id="365" r:id="rId6"/>
    <p:sldId id="417" r:id="rId7"/>
    <p:sldId id="427" r:id="rId8"/>
    <p:sldId id="431" r:id="rId9"/>
    <p:sldId id="412" r:id="rId10"/>
    <p:sldId id="419" r:id="rId11"/>
    <p:sldId id="413" r:id="rId12"/>
    <p:sldId id="432" r:id="rId13"/>
    <p:sldId id="415" r:id="rId14"/>
    <p:sldId id="422" r:id="rId15"/>
    <p:sldId id="441" r:id="rId16"/>
    <p:sldId id="355" r:id="rId17"/>
    <p:sldId id="433" r:id="rId18"/>
    <p:sldId id="434" r:id="rId19"/>
    <p:sldId id="416" r:id="rId20"/>
    <p:sldId id="435" r:id="rId21"/>
    <p:sldId id="436" r:id="rId22"/>
    <p:sldId id="437" r:id="rId23"/>
    <p:sldId id="438" r:id="rId24"/>
    <p:sldId id="366" r:id="rId25"/>
    <p:sldId id="443" r:id="rId26"/>
    <p:sldId id="426" r:id="rId27"/>
    <p:sldId id="444" r:id="rId28"/>
    <p:sldId id="360" r:id="rId29"/>
    <p:sldId id="428" r:id="rId30"/>
    <p:sldId id="445" r:id="rId31"/>
    <p:sldId id="424" r:id="rId32"/>
    <p:sldId id="446" r:id="rId33"/>
    <p:sldId id="447" r:id="rId34"/>
    <p:sldId id="448" r:id="rId35"/>
    <p:sldId id="449" r:id="rId36"/>
    <p:sldId id="450" r:id="rId37"/>
    <p:sldId id="420" r:id="rId38"/>
    <p:sldId id="314" r:id="rId39"/>
    <p:sldId id="451" r:id="rId40"/>
    <p:sldId id="452" r:id="rId41"/>
    <p:sldId id="453" r:id="rId42"/>
    <p:sldId id="45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814E4-FF5B-48D7-B8F4-BC766A3F0562}" v="66" dt="2019-05-10T09:35:48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7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8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1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01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2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73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1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6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29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4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0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7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5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9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2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secrets.co.uk/content-domain-filter/?fwp_contentdomain=3g3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secrets.co.uk/content-domain-filter/?fwp_contentdomain=3g3a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secrets.co.uk/content-domain-filter/?fwp_contentdomain=3g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secrets.co.uk/content-domain-filter/?fwp_contentdomain=3g2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4 – Properties of Shape</a:t>
            </a: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</a:t>
            </a: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Tuesday 14</a:t>
            </a:r>
            <a:r>
              <a:rPr lang="en-GB" sz="44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2020</a:t>
            </a:r>
          </a:p>
          <a:p>
            <a:pPr algn="ctr"/>
            <a:r>
              <a:rPr lang="en-GB" sz="4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Year 3: LO: I can draw and recognise 2D and 3D shapes accurately</a:t>
            </a:r>
            <a:r>
              <a:rPr lang="en-US" sz="4400" b="1" u="sng" dirty="0">
                <a:solidFill>
                  <a:schemeClr val="tx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different orientations and describe them</a:t>
            </a:r>
            <a:endParaRPr lang="en-GB" sz="4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5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a ruler, draw these measurements accurately.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01386F-A55A-48CD-80CA-303209FD2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05711"/>
              </p:ext>
            </p:extLst>
          </p:nvPr>
        </p:nvGraphicFramePr>
        <p:xfrm>
          <a:off x="1320806" y="2373933"/>
          <a:ext cx="6502388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504255414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797065311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374880529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2211595165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3786067775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474645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1cm 9mm</a:t>
                      </a:r>
                    </a:p>
                  </a:txBody>
                  <a:tcPr marL="205163" marR="205163" marT="102582" marB="1025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4cm 1mm</a:t>
                      </a:r>
                    </a:p>
                  </a:txBody>
                  <a:tcPr marL="205163" marR="205163" marT="102582" marB="102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08D229-7C90-449E-A441-DCAD2ED75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139420"/>
              </p:ext>
            </p:extLst>
          </p:nvPr>
        </p:nvGraphicFramePr>
        <p:xfrm>
          <a:off x="2946403" y="4332847"/>
          <a:ext cx="3251194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65999181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61524500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1344954176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5cm 6mm</a:t>
                      </a:r>
                    </a:p>
                  </a:txBody>
                  <a:tcPr marL="205163" marR="205163" marT="102582" marB="102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200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2D4C9AD-26D2-4393-B92D-D0A8C22683B4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8224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a ruler, draw these measurements accurately.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Lines drawn should be exact.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01386F-A55A-48CD-80CA-303209FD2EEE}"/>
              </a:ext>
            </a:extLst>
          </p:cNvPr>
          <p:cNvGraphicFramePr>
            <a:graphicFrameLocks noGrp="1"/>
          </p:cNvGraphicFramePr>
          <p:nvPr/>
        </p:nvGraphicFramePr>
        <p:xfrm>
          <a:off x="1320806" y="2373933"/>
          <a:ext cx="6502388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504255414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797065311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374880529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2211595165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3786067775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474645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1cm 9mm</a:t>
                      </a:r>
                    </a:p>
                  </a:txBody>
                  <a:tcPr marL="205163" marR="205163" marT="102582" marB="1025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4cm 1mm</a:t>
                      </a:r>
                    </a:p>
                  </a:txBody>
                  <a:tcPr marL="205163" marR="205163" marT="102582" marB="102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08D229-7C90-449E-A441-DCAD2ED759E8}"/>
              </a:ext>
            </a:extLst>
          </p:cNvPr>
          <p:cNvGraphicFramePr>
            <a:graphicFrameLocks noGrp="1"/>
          </p:cNvGraphicFramePr>
          <p:nvPr/>
        </p:nvGraphicFramePr>
        <p:xfrm>
          <a:off x="2946403" y="4332847"/>
          <a:ext cx="3251194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65999181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61524500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1344954176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5cm 6mm</a:t>
                      </a:r>
                    </a:p>
                  </a:txBody>
                  <a:tcPr marL="205163" marR="205163" marT="102582" marB="102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SassoonCRInfantMedium" panose="02000603020000020003" pitchFamily="2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200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6B077F7-A18F-442B-84BB-45A41039867D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4448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CA51BF-E1A8-4910-B520-CA360877189A}"/>
              </a:ext>
            </a:extLst>
          </p:cNvPr>
          <p:cNvSpPr/>
          <p:nvPr/>
        </p:nvSpPr>
        <p:spPr>
          <a:xfrm>
            <a:off x="1088795" y="1424831"/>
            <a:ext cx="71313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</a:t>
            </a:r>
          </a:p>
          <a:p>
            <a:pPr algn="ctr"/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Wednesday  15</a:t>
            </a:r>
            <a:r>
              <a:rPr lang="en-GB" sz="36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2020</a:t>
            </a:r>
          </a:p>
          <a:p>
            <a:pPr algn="ctr"/>
            <a:endParaRPr lang="en-GB" sz="3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u="sng" dirty="0">
                <a:latin typeface="Century Gothic" panose="020B0502020202020204" pitchFamily="34" charset="0"/>
              </a:rPr>
              <a:t>Year 3: LO: I can draw and recognise 2D and 3D shapes accurately</a:t>
            </a:r>
            <a:r>
              <a:rPr lang="en-US" sz="3600" b="1" u="sng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different orientations and describe them</a:t>
            </a:r>
            <a:endParaRPr lang="en-GB" sz="3600" b="1" u="sng" dirty="0">
              <a:latin typeface="Century Gothic" panose="020B0502020202020204" pitchFamily="34" charset="0"/>
            </a:endParaRPr>
          </a:p>
          <a:p>
            <a:pPr algn="ctr"/>
            <a:endParaRPr lang="en-GB" sz="3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0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2621F-7A45-4486-BC72-4D38E3CD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D7CB051-0446-4B0C-BDD0-F296A0F108CF}"/>
              </a:ext>
            </a:extLst>
          </p:cNvPr>
          <p:cNvSpPr/>
          <p:nvPr/>
        </p:nvSpPr>
        <p:spPr>
          <a:xfrm>
            <a:off x="2090545" y="1742440"/>
            <a:ext cx="2583055" cy="1473200"/>
          </a:xfrm>
          <a:prstGeom prst="wedgeRoundRectCallout">
            <a:avLst>
              <a:gd name="adj1" fmla="val 73599"/>
              <a:gd name="adj2" fmla="val 169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line is 9 cm 1mm long.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964666-82B2-4BA4-8458-CE3B29C12531}"/>
              </a:ext>
            </a:extLst>
          </p:cNvPr>
          <p:cNvCxnSpPr/>
          <p:nvPr/>
        </p:nvCxnSpPr>
        <p:spPr>
          <a:xfrm>
            <a:off x="2032000" y="361954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73F23-2B48-42C1-A4A3-DB6FD5FB6A7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 has been measuring lines accurately.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3062F-52E5-4709-A6C3-665877AB4C7C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0364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2621F-7A45-4486-BC72-4D38E3CD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D7CB051-0446-4B0C-BDD0-F296A0F108CF}"/>
              </a:ext>
            </a:extLst>
          </p:cNvPr>
          <p:cNvSpPr/>
          <p:nvPr/>
        </p:nvSpPr>
        <p:spPr>
          <a:xfrm>
            <a:off x="2090545" y="1742440"/>
            <a:ext cx="2583055" cy="1473200"/>
          </a:xfrm>
          <a:prstGeom prst="wedgeRoundRectCallout">
            <a:avLst>
              <a:gd name="adj1" fmla="val 73599"/>
              <a:gd name="adj2" fmla="val 169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line is 9 cm 1mm long.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964666-82B2-4BA4-8458-CE3B29C12531}"/>
              </a:ext>
            </a:extLst>
          </p:cNvPr>
          <p:cNvCxnSpPr/>
          <p:nvPr/>
        </p:nvCxnSpPr>
        <p:spPr>
          <a:xfrm>
            <a:off x="2032000" y="361954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73F23-2B48-42C1-A4A3-DB6FD5FB6A7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 has been measuring lines accurately.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he is not 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1ED9D-A651-4E64-8199-8ABFF5AEC6FA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7041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2621F-7A45-4486-BC72-4D38E3CD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D7CB051-0446-4B0C-BDD0-F296A0F108CF}"/>
              </a:ext>
            </a:extLst>
          </p:cNvPr>
          <p:cNvSpPr/>
          <p:nvPr/>
        </p:nvSpPr>
        <p:spPr>
          <a:xfrm>
            <a:off x="2090545" y="1742440"/>
            <a:ext cx="2583055" cy="1473200"/>
          </a:xfrm>
          <a:prstGeom prst="wedgeRoundRectCallout">
            <a:avLst>
              <a:gd name="adj1" fmla="val 73599"/>
              <a:gd name="adj2" fmla="val 169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line is 9 cm 1mm long.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964666-82B2-4BA4-8458-CE3B29C12531}"/>
              </a:ext>
            </a:extLst>
          </p:cNvPr>
          <p:cNvCxnSpPr/>
          <p:nvPr/>
        </p:nvCxnSpPr>
        <p:spPr>
          <a:xfrm>
            <a:off x="2032000" y="361954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73F23-2B48-42C1-A4A3-DB6FD5FB6A7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 has been measuring lines accurately.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he is not correct because his line is 9cm 6mm long.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6D5C4-E8F2-4578-A376-3BC996AD9D67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85841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19E2CC-0CE3-47C7-B655-55FD2D313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5118"/>
            <a:ext cx="8913124" cy="63221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A7B608-C0C9-4083-A78C-9EB56584DA27}"/>
              </a:ext>
            </a:extLst>
          </p:cNvPr>
          <p:cNvGraphicFramePr>
            <a:graphicFrameLocks noGrp="1"/>
          </p:cNvGraphicFramePr>
          <p:nvPr/>
        </p:nvGraphicFramePr>
        <p:xfrm>
          <a:off x="917440" y="948908"/>
          <a:ext cx="2953521" cy="237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507">
                  <a:extLst>
                    <a:ext uri="{9D8B030D-6E8A-4147-A177-3AD203B41FA5}">
                      <a16:colId xmlns:a16="http://schemas.microsoft.com/office/drawing/2014/main" val="2842237800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93976746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11600786"/>
                    </a:ext>
                  </a:extLst>
                </a:gridCol>
              </a:tblGrid>
              <a:tr h="1673747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08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5cm 3mm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3cm 3mm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cm 4mm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53329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C5FD95-6126-4835-889D-460C831D80E0}"/>
              </a:ext>
            </a:extLst>
          </p:cNvPr>
          <p:cNvCxnSpPr/>
          <p:nvPr/>
        </p:nvCxnSpPr>
        <p:spPr>
          <a:xfrm>
            <a:off x="3276780" y="1419906"/>
            <a:ext cx="0" cy="12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611D7D-0C37-46DC-907E-CE9F077412AE}"/>
              </a:ext>
            </a:extLst>
          </p:cNvPr>
          <p:cNvCxnSpPr/>
          <p:nvPr/>
        </p:nvCxnSpPr>
        <p:spPr>
          <a:xfrm>
            <a:off x="2366563" y="1455906"/>
            <a:ext cx="0" cy="11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4CA63-E66F-4E70-8735-3223B70FCE14}"/>
              </a:ext>
            </a:extLst>
          </p:cNvPr>
          <p:cNvCxnSpPr/>
          <p:nvPr/>
        </p:nvCxnSpPr>
        <p:spPr>
          <a:xfrm>
            <a:off x="1487696" y="735906"/>
            <a:ext cx="0" cy="190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34442D1-7D94-4019-AD44-DC38354DCBF3}"/>
              </a:ext>
            </a:extLst>
          </p:cNvPr>
          <p:cNvSpPr/>
          <p:nvPr/>
        </p:nvSpPr>
        <p:spPr>
          <a:xfrm>
            <a:off x="4082718" y="1581942"/>
            <a:ext cx="1606882" cy="1699738"/>
          </a:xfrm>
          <a:prstGeom prst="wedgeRoundRectCallout">
            <a:avLst>
              <a:gd name="adj1" fmla="val 72917"/>
              <a:gd name="adj2" fmla="val 13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3 lines make a total of 12cm.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3FC995-04A6-45DC-9148-98049835181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Elsa has drawn some lines.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Draw and label 2 more possible sets of lines in cm and mm 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that Elsa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could have drawn.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1A61E-6E5A-4B46-B93F-ED563B4A231F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24146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19E2CC-0CE3-47C7-B655-55FD2D313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5118"/>
            <a:ext cx="8913124" cy="63221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A7B608-C0C9-4083-A78C-9EB56584DA27}"/>
              </a:ext>
            </a:extLst>
          </p:cNvPr>
          <p:cNvGraphicFramePr>
            <a:graphicFrameLocks noGrp="1"/>
          </p:cNvGraphicFramePr>
          <p:nvPr/>
        </p:nvGraphicFramePr>
        <p:xfrm>
          <a:off x="917440" y="948908"/>
          <a:ext cx="2953521" cy="237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507">
                  <a:extLst>
                    <a:ext uri="{9D8B030D-6E8A-4147-A177-3AD203B41FA5}">
                      <a16:colId xmlns:a16="http://schemas.microsoft.com/office/drawing/2014/main" val="2842237800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93976746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11600786"/>
                    </a:ext>
                  </a:extLst>
                </a:gridCol>
              </a:tblGrid>
              <a:tr h="1673747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08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5cm 3mm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3cm 3mm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cm 4mm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53329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C5FD95-6126-4835-889D-460C831D80E0}"/>
              </a:ext>
            </a:extLst>
          </p:cNvPr>
          <p:cNvCxnSpPr/>
          <p:nvPr/>
        </p:nvCxnSpPr>
        <p:spPr>
          <a:xfrm>
            <a:off x="3276780" y="1419906"/>
            <a:ext cx="0" cy="12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611D7D-0C37-46DC-907E-CE9F077412AE}"/>
              </a:ext>
            </a:extLst>
          </p:cNvPr>
          <p:cNvCxnSpPr/>
          <p:nvPr/>
        </p:nvCxnSpPr>
        <p:spPr>
          <a:xfrm>
            <a:off x="2366563" y="1455906"/>
            <a:ext cx="0" cy="11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4CA63-E66F-4E70-8735-3223B70FCE14}"/>
              </a:ext>
            </a:extLst>
          </p:cNvPr>
          <p:cNvCxnSpPr/>
          <p:nvPr/>
        </p:nvCxnSpPr>
        <p:spPr>
          <a:xfrm>
            <a:off x="1487696" y="735906"/>
            <a:ext cx="0" cy="190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34442D1-7D94-4019-AD44-DC38354DCBF3}"/>
              </a:ext>
            </a:extLst>
          </p:cNvPr>
          <p:cNvSpPr/>
          <p:nvPr/>
        </p:nvSpPr>
        <p:spPr>
          <a:xfrm>
            <a:off x="4082718" y="1581942"/>
            <a:ext cx="1606882" cy="1699738"/>
          </a:xfrm>
          <a:prstGeom prst="wedgeRoundRectCallout">
            <a:avLst>
              <a:gd name="adj1" fmla="val 72917"/>
              <a:gd name="adj2" fmla="val 13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3 lines make a total of 12cm.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3FC995-04A6-45DC-9148-98049835181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Elsa has drawn some lines.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Draw and label 2 more possible sets of lines in cm and mm that Elsa could have drawn.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Various possible answers,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for example: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C1EBA3-E7A7-4898-937D-DE915001CD6D}"/>
              </a:ext>
            </a:extLst>
          </p:cNvPr>
          <p:cNvGraphicFramePr>
            <a:graphicFrameLocks noGrp="1"/>
          </p:cNvGraphicFramePr>
          <p:nvPr/>
        </p:nvGraphicFramePr>
        <p:xfrm>
          <a:off x="3276780" y="3934525"/>
          <a:ext cx="2953521" cy="237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507">
                  <a:extLst>
                    <a:ext uri="{9D8B030D-6E8A-4147-A177-3AD203B41FA5}">
                      <a16:colId xmlns:a16="http://schemas.microsoft.com/office/drawing/2014/main" val="2842237800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93976746"/>
                    </a:ext>
                  </a:extLst>
                </a:gridCol>
                <a:gridCol w="984507">
                  <a:extLst>
                    <a:ext uri="{9D8B030D-6E8A-4147-A177-3AD203B41FA5}">
                      <a16:colId xmlns:a16="http://schemas.microsoft.com/office/drawing/2014/main" val="2111600786"/>
                    </a:ext>
                  </a:extLst>
                </a:gridCol>
              </a:tblGrid>
              <a:tr h="1673747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084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3cm 5mm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4cm 4mm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 cm 1mm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953329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7709DE-75DA-43D9-A7F7-4A6C63037847}"/>
              </a:ext>
            </a:extLst>
          </p:cNvPr>
          <p:cNvCxnSpPr/>
          <p:nvPr/>
        </p:nvCxnSpPr>
        <p:spPr>
          <a:xfrm>
            <a:off x="5636120" y="4159043"/>
            <a:ext cx="0" cy="147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648876-F318-4834-8887-8A8810A74E74}"/>
              </a:ext>
            </a:extLst>
          </p:cNvPr>
          <p:cNvCxnSpPr/>
          <p:nvPr/>
        </p:nvCxnSpPr>
        <p:spPr>
          <a:xfrm>
            <a:off x="3847036" y="4375043"/>
            <a:ext cx="0" cy="126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40A340-5FA3-4E0C-B1CC-C36F5E79DF4A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75846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D885B-EA3C-4446-8A43-518B5E44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4" y="145118"/>
            <a:ext cx="8986283" cy="63221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EED7376-3150-4A41-B160-8F7FC30A8F21}"/>
              </a:ext>
            </a:extLst>
          </p:cNvPr>
          <p:cNvSpPr/>
          <p:nvPr/>
        </p:nvSpPr>
        <p:spPr>
          <a:xfrm flipH="1">
            <a:off x="2267357" y="3031502"/>
            <a:ext cx="4780139" cy="1621771"/>
          </a:xfrm>
          <a:prstGeom prst="wedgeRoundRectCallout">
            <a:avLst>
              <a:gd name="adj1" fmla="val -56433"/>
              <a:gd name="adj2" fmla="val -296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to make sure you are using the correct unit of measurement before you start measuring.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471B889-C542-436C-8110-7A93D63B9DA0}"/>
              </a:ext>
            </a:extLst>
          </p:cNvPr>
          <p:cNvSpPr/>
          <p:nvPr/>
        </p:nvSpPr>
        <p:spPr>
          <a:xfrm>
            <a:off x="1913233" y="1615097"/>
            <a:ext cx="4912279" cy="1280212"/>
          </a:xfrm>
          <a:prstGeom prst="wedgeRoundRectCallout">
            <a:avLst>
              <a:gd name="adj1" fmla="val -56034"/>
              <a:gd name="adj2" fmla="val 221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doesn’t matter which side of the ruler you use to measure in centimetres, as long as you start on the ‘0’ line.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9F262D-2168-4120-830B-4DAF63D5F6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Clayton and Tamara are using a ruler to measure lines.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Why?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5D13C-C65D-4F31-8D84-8D6BFFD6A019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33709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D885B-EA3C-4446-8A43-518B5E44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4" y="145118"/>
            <a:ext cx="8986283" cy="63221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EED7376-3150-4A41-B160-8F7FC30A8F21}"/>
              </a:ext>
            </a:extLst>
          </p:cNvPr>
          <p:cNvSpPr/>
          <p:nvPr/>
        </p:nvSpPr>
        <p:spPr>
          <a:xfrm flipH="1">
            <a:off x="2267357" y="3031502"/>
            <a:ext cx="4780139" cy="1621771"/>
          </a:xfrm>
          <a:prstGeom prst="wedgeRoundRectCallout">
            <a:avLst>
              <a:gd name="adj1" fmla="val -56433"/>
              <a:gd name="adj2" fmla="val -296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to make sure you are using the correct unit of measurement before you start measuring.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471B889-C542-436C-8110-7A93D63B9DA0}"/>
              </a:ext>
            </a:extLst>
          </p:cNvPr>
          <p:cNvSpPr/>
          <p:nvPr/>
        </p:nvSpPr>
        <p:spPr>
          <a:xfrm>
            <a:off x="1913233" y="1615097"/>
            <a:ext cx="4912279" cy="1280212"/>
          </a:xfrm>
          <a:prstGeom prst="wedgeRoundRectCallout">
            <a:avLst>
              <a:gd name="adj1" fmla="val -56034"/>
              <a:gd name="adj2" fmla="val 221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doesn’t matter which side of the ruler you use to measure in centimetres, as long as you start on the ‘0’ line.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9F262D-2168-4120-830B-4DAF63D5F6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Clayton and Tamara are using a ruler to measure lines.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Why?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Tamara is correct as…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058E6-9823-496B-BBDA-29C6089DC545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5417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items around your classroom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that match the following measurements: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3cm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5cm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12cm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20cm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30cm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737ED-C409-4CA6-A2B8-1B1BCDF8AF61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D885B-EA3C-4446-8A43-518B5E44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4" y="145118"/>
            <a:ext cx="8986283" cy="63221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EED7376-3150-4A41-B160-8F7FC30A8F21}"/>
              </a:ext>
            </a:extLst>
          </p:cNvPr>
          <p:cNvSpPr/>
          <p:nvPr/>
        </p:nvSpPr>
        <p:spPr>
          <a:xfrm flipH="1">
            <a:off x="2267357" y="3031502"/>
            <a:ext cx="4780139" cy="1621771"/>
          </a:xfrm>
          <a:prstGeom prst="wedgeRoundRectCallout">
            <a:avLst>
              <a:gd name="adj1" fmla="val -56433"/>
              <a:gd name="adj2" fmla="val -296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to make sure you are using the correct unit of measurement before you start measuring.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471B889-C542-436C-8110-7A93D63B9DA0}"/>
              </a:ext>
            </a:extLst>
          </p:cNvPr>
          <p:cNvSpPr/>
          <p:nvPr/>
        </p:nvSpPr>
        <p:spPr>
          <a:xfrm>
            <a:off x="1913233" y="1615097"/>
            <a:ext cx="4912279" cy="1280212"/>
          </a:xfrm>
          <a:prstGeom prst="wedgeRoundRectCallout">
            <a:avLst>
              <a:gd name="adj1" fmla="val -56034"/>
              <a:gd name="adj2" fmla="val 221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doesn’t matter which side of the ruler you use to measure in centimetres, as long as you start on the ‘0’ line.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9F262D-2168-4120-830B-4DAF63D5F6B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Clayton and Tamara are using a ruler to measure lines.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Why?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Tamara is correct as rulers generally measure in both inches and centimetres.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8B312-4504-4C89-AC1F-B2571B0A6DB2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0498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Summer Block 3 – Properties of Shapes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</a:t>
            </a:r>
          </a:p>
          <a:p>
            <a:pPr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Thursday 16</a:t>
            </a:r>
            <a:r>
              <a:rPr lang="en-GB" sz="44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2021</a:t>
            </a:r>
          </a:p>
          <a:p>
            <a:pPr algn="ctr"/>
            <a:endParaRPr lang="en-GB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Year 3/4: Lo: To i</a:t>
            </a:r>
            <a:r>
              <a:rPr lang="en-GB" sz="4400" b="1" dirty="0">
                <a:solidFill>
                  <a:srgbClr val="0070C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dentify horizontal and vertical lines</a:t>
            </a:r>
            <a:endParaRPr lang="en-GB" sz="4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horizontal lines are there?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vertical lines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B92454-72AB-49AF-8B44-242F551E1764}"/>
              </a:ext>
            </a:extLst>
          </p:cNvPr>
          <p:cNvCxnSpPr/>
          <p:nvPr/>
        </p:nvCxnSpPr>
        <p:spPr>
          <a:xfrm>
            <a:off x="2746092" y="2019462"/>
            <a:ext cx="0" cy="2847109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73A9C-176D-4DB2-8B78-212914D06C3B}"/>
              </a:ext>
            </a:extLst>
          </p:cNvPr>
          <p:cNvCxnSpPr>
            <a:cxnSpLocks/>
          </p:cNvCxnSpPr>
          <p:nvPr/>
        </p:nvCxnSpPr>
        <p:spPr>
          <a:xfrm>
            <a:off x="4633774" y="3546925"/>
            <a:ext cx="0" cy="1423554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5B7C-1476-47B5-8459-EC38AD02B443}"/>
              </a:ext>
            </a:extLst>
          </p:cNvPr>
          <p:cNvCxnSpPr>
            <a:cxnSpLocks/>
          </p:cNvCxnSpPr>
          <p:nvPr/>
        </p:nvCxnSpPr>
        <p:spPr>
          <a:xfrm>
            <a:off x="6053865" y="1759689"/>
            <a:ext cx="0" cy="1846118"/>
          </a:xfrm>
          <a:prstGeom prst="line">
            <a:avLst/>
          </a:prstGeom>
          <a:ln w="571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EBBE5-9131-4288-9E71-54749AA623B4}"/>
              </a:ext>
            </a:extLst>
          </p:cNvPr>
          <p:cNvCxnSpPr/>
          <p:nvPr/>
        </p:nvCxnSpPr>
        <p:spPr>
          <a:xfrm>
            <a:off x="3390328" y="2386607"/>
            <a:ext cx="0" cy="2847109"/>
          </a:xfrm>
          <a:prstGeom prst="line">
            <a:avLst/>
          </a:pr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EF274-A017-4486-9EE1-48E46ADC87A8}"/>
              </a:ext>
            </a:extLst>
          </p:cNvPr>
          <p:cNvCxnSpPr/>
          <p:nvPr/>
        </p:nvCxnSpPr>
        <p:spPr>
          <a:xfrm>
            <a:off x="5329964" y="2539007"/>
            <a:ext cx="0" cy="2847109"/>
          </a:xfrm>
          <a:prstGeom prst="line">
            <a:avLst/>
          </a:pr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24D27-2366-4A51-8215-00C098D24B3E}"/>
              </a:ext>
            </a:extLst>
          </p:cNvPr>
          <p:cNvCxnSpPr/>
          <p:nvPr/>
        </p:nvCxnSpPr>
        <p:spPr>
          <a:xfrm>
            <a:off x="3830210" y="1759689"/>
            <a:ext cx="0" cy="2847109"/>
          </a:xfrm>
          <a:prstGeom prst="line">
            <a:avLst/>
          </a:prstGeom>
          <a:ln w="5715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54ACD-9E14-4442-AE7E-BD1A6BA3E8A8}"/>
              </a:ext>
            </a:extLst>
          </p:cNvPr>
          <p:cNvCxnSpPr>
            <a:cxnSpLocks/>
          </p:cNvCxnSpPr>
          <p:nvPr/>
        </p:nvCxnSpPr>
        <p:spPr>
          <a:xfrm flipH="1">
            <a:off x="639560" y="2767607"/>
            <a:ext cx="4213063" cy="0"/>
          </a:xfrm>
          <a:prstGeom prst="line">
            <a:avLst/>
          </a:prstGeom>
          <a:ln w="571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02FF2-A457-466C-B7C1-54ABF2DC77AB}"/>
              </a:ext>
            </a:extLst>
          </p:cNvPr>
          <p:cNvCxnSpPr>
            <a:cxnSpLocks/>
          </p:cNvCxnSpPr>
          <p:nvPr/>
        </p:nvCxnSpPr>
        <p:spPr>
          <a:xfrm flipH="1">
            <a:off x="2154402" y="3884511"/>
            <a:ext cx="4213063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B645D-2829-4338-ACCD-835B94D670F6}"/>
              </a:ext>
            </a:extLst>
          </p:cNvPr>
          <p:cNvCxnSpPr>
            <a:cxnSpLocks/>
          </p:cNvCxnSpPr>
          <p:nvPr/>
        </p:nvCxnSpPr>
        <p:spPr>
          <a:xfrm flipH="1">
            <a:off x="4260933" y="4412692"/>
            <a:ext cx="4213063" cy="0"/>
          </a:xfrm>
          <a:prstGeom prst="line">
            <a:avLst/>
          </a:prstGeom>
          <a:ln w="5715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57EB8-A7F8-46C2-BC22-3650DF0C3466}"/>
              </a:ext>
            </a:extLst>
          </p:cNvPr>
          <p:cNvCxnSpPr>
            <a:cxnSpLocks/>
          </p:cNvCxnSpPr>
          <p:nvPr/>
        </p:nvCxnSpPr>
        <p:spPr>
          <a:xfrm flipH="1">
            <a:off x="4260933" y="2122516"/>
            <a:ext cx="4213063" cy="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F2DAD-D9EB-47EC-AEA1-EA7B957BF418}"/>
              </a:ext>
            </a:extLst>
          </p:cNvPr>
          <p:cNvCxnSpPr>
            <a:cxnSpLocks/>
          </p:cNvCxnSpPr>
          <p:nvPr/>
        </p:nvCxnSpPr>
        <p:spPr>
          <a:xfrm flipH="1">
            <a:off x="4876418" y="3226895"/>
            <a:ext cx="3163251" cy="0"/>
          </a:xfrm>
          <a:prstGeom prst="line">
            <a:avLst/>
          </a:prstGeom>
          <a:ln w="5715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CBEE04C-1174-4CCC-8E17-EF6BFEDCB9DF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211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horizontal lines are there?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vertical lines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horizontal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B92454-72AB-49AF-8B44-242F551E1764}"/>
              </a:ext>
            </a:extLst>
          </p:cNvPr>
          <p:cNvCxnSpPr/>
          <p:nvPr/>
        </p:nvCxnSpPr>
        <p:spPr>
          <a:xfrm>
            <a:off x="2746092" y="2019462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73A9C-176D-4DB2-8B78-212914D06C3B}"/>
              </a:ext>
            </a:extLst>
          </p:cNvPr>
          <p:cNvCxnSpPr>
            <a:cxnSpLocks/>
          </p:cNvCxnSpPr>
          <p:nvPr/>
        </p:nvCxnSpPr>
        <p:spPr>
          <a:xfrm>
            <a:off x="4633774" y="3546925"/>
            <a:ext cx="0" cy="1423554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5B7C-1476-47B5-8459-EC38AD02B443}"/>
              </a:ext>
            </a:extLst>
          </p:cNvPr>
          <p:cNvCxnSpPr>
            <a:cxnSpLocks/>
          </p:cNvCxnSpPr>
          <p:nvPr/>
        </p:nvCxnSpPr>
        <p:spPr>
          <a:xfrm>
            <a:off x="6053865" y="1759689"/>
            <a:ext cx="0" cy="1846118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EBBE5-9131-4288-9E71-54749AA623B4}"/>
              </a:ext>
            </a:extLst>
          </p:cNvPr>
          <p:cNvCxnSpPr/>
          <p:nvPr/>
        </p:nvCxnSpPr>
        <p:spPr>
          <a:xfrm>
            <a:off x="3390328" y="2386607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EF274-A017-4486-9EE1-48E46ADC87A8}"/>
              </a:ext>
            </a:extLst>
          </p:cNvPr>
          <p:cNvCxnSpPr/>
          <p:nvPr/>
        </p:nvCxnSpPr>
        <p:spPr>
          <a:xfrm>
            <a:off x="5329964" y="2539007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24D27-2366-4A51-8215-00C098D24B3E}"/>
              </a:ext>
            </a:extLst>
          </p:cNvPr>
          <p:cNvCxnSpPr/>
          <p:nvPr/>
        </p:nvCxnSpPr>
        <p:spPr>
          <a:xfrm>
            <a:off x="3830210" y="1759689"/>
            <a:ext cx="0" cy="2847109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54ACD-9E14-4442-AE7E-BD1A6BA3E8A8}"/>
              </a:ext>
            </a:extLst>
          </p:cNvPr>
          <p:cNvCxnSpPr>
            <a:cxnSpLocks/>
          </p:cNvCxnSpPr>
          <p:nvPr/>
        </p:nvCxnSpPr>
        <p:spPr>
          <a:xfrm flipH="1">
            <a:off x="639560" y="2767607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02FF2-A457-466C-B7C1-54ABF2DC77AB}"/>
              </a:ext>
            </a:extLst>
          </p:cNvPr>
          <p:cNvCxnSpPr>
            <a:cxnSpLocks/>
          </p:cNvCxnSpPr>
          <p:nvPr/>
        </p:nvCxnSpPr>
        <p:spPr>
          <a:xfrm flipH="1">
            <a:off x="2154402" y="3884511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B645D-2829-4338-ACCD-835B94D670F6}"/>
              </a:ext>
            </a:extLst>
          </p:cNvPr>
          <p:cNvCxnSpPr>
            <a:cxnSpLocks/>
          </p:cNvCxnSpPr>
          <p:nvPr/>
        </p:nvCxnSpPr>
        <p:spPr>
          <a:xfrm flipH="1">
            <a:off x="4260933" y="4412692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57EB8-A7F8-46C2-BC22-3650DF0C3466}"/>
              </a:ext>
            </a:extLst>
          </p:cNvPr>
          <p:cNvCxnSpPr>
            <a:cxnSpLocks/>
          </p:cNvCxnSpPr>
          <p:nvPr/>
        </p:nvCxnSpPr>
        <p:spPr>
          <a:xfrm flipH="1">
            <a:off x="4260933" y="2122516"/>
            <a:ext cx="4213063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F2DAD-D9EB-47EC-AEA1-EA7B957BF418}"/>
              </a:ext>
            </a:extLst>
          </p:cNvPr>
          <p:cNvCxnSpPr>
            <a:cxnSpLocks/>
          </p:cNvCxnSpPr>
          <p:nvPr/>
        </p:nvCxnSpPr>
        <p:spPr>
          <a:xfrm flipH="1">
            <a:off x="4876418" y="3226895"/>
            <a:ext cx="3163251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178F00-9F21-4A49-BC7E-E1485BFFA1B3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749563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horizontal lines are there?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vertical lines are there?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vertical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B92454-72AB-49AF-8B44-242F551E1764}"/>
              </a:ext>
            </a:extLst>
          </p:cNvPr>
          <p:cNvCxnSpPr/>
          <p:nvPr/>
        </p:nvCxnSpPr>
        <p:spPr>
          <a:xfrm>
            <a:off x="2746092" y="2019462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073A9C-176D-4DB2-8B78-212914D06C3B}"/>
              </a:ext>
            </a:extLst>
          </p:cNvPr>
          <p:cNvCxnSpPr>
            <a:cxnSpLocks/>
          </p:cNvCxnSpPr>
          <p:nvPr/>
        </p:nvCxnSpPr>
        <p:spPr>
          <a:xfrm>
            <a:off x="4633774" y="3546925"/>
            <a:ext cx="0" cy="1423554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5B7C-1476-47B5-8459-EC38AD02B443}"/>
              </a:ext>
            </a:extLst>
          </p:cNvPr>
          <p:cNvCxnSpPr>
            <a:cxnSpLocks/>
          </p:cNvCxnSpPr>
          <p:nvPr/>
        </p:nvCxnSpPr>
        <p:spPr>
          <a:xfrm>
            <a:off x="6053865" y="1759689"/>
            <a:ext cx="0" cy="1846118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FEBBE5-9131-4288-9E71-54749AA623B4}"/>
              </a:ext>
            </a:extLst>
          </p:cNvPr>
          <p:cNvCxnSpPr/>
          <p:nvPr/>
        </p:nvCxnSpPr>
        <p:spPr>
          <a:xfrm>
            <a:off x="3390328" y="2386607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AEF274-A017-4486-9EE1-48E46ADC87A8}"/>
              </a:ext>
            </a:extLst>
          </p:cNvPr>
          <p:cNvCxnSpPr/>
          <p:nvPr/>
        </p:nvCxnSpPr>
        <p:spPr>
          <a:xfrm>
            <a:off x="5329964" y="2539007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24D27-2366-4A51-8215-00C098D24B3E}"/>
              </a:ext>
            </a:extLst>
          </p:cNvPr>
          <p:cNvCxnSpPr/>
          <p:nvPr/>
        </p:nvCxnSpPr>
        <p:spPr>
          <a:xfrm>
            <a:off x="3830210" y="1759689"/>
            <a:ext cx="0" cy="2847109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54ACD-9E14-4442-AE7E-BD1A6BA3E8A8}"/>
              </a:ext>
            </a:extLst>
          </p:cNvPr>
          <p:cNvCxnSpPr>
            <a:cxnSpLocks/>
          </p:cNvCxnSpPr>
          <p:nvPr/>
        </p:nvCxnSpPr>
        <p:spPr>
          <a:xfrm flipH="1">
            <a:off x="639560" y="2767607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702FF2-A457-466C-B7C1-54ABF2DC77AB}"/>
              </a:ext>
            </a:extLst>
          </p:cNvPr>
          <p:cNvCxnSpPr>
            <a:cxnSpLocks/>
          </p:cNvCxnSpPr>
          <p:nvPr/>
        </p:nvCxnSpPr>
        <p:spPr>
          <a:xfrm flipH="1">
            <a:off x="2154402" y="3884511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4B645D-2829-4338-ACCD-835B94D670F6}"/>
              </a:ext>
            </a:extLst>
          </p:cNvPr>
          <p:cNvCxnSpPr>
            <a:cxnSpLocks/>
          </p:cNvCxnSpPr>
          <p:nvPr/>
        </p:nvCxnSpPr>
        <p:spPr>
          <a:xfrm flipH="1">
            <a:off x="4260933" y="4412692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57EB8-A7F8-46C2-BC22-3650DF0C3466}"/>
              </a:ext>
            </a:extLst>
          </p:cNvPr>
          <p:cNvCxnSpPr>
            <a:cxnSpLocks/>
          </p:cNvCxnSpPr>
          <p:nvPr/>
        </p:nvCxnSpPr>
        <p:spPr>
          <a:xfrm flipH="1">
            <a:off x="4260933" y="2122516"/>
            <a:ext cx="4213063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4F2DAD-D9EB-47EC-AEA1-EA7B957BF418}"/>
              </a:ext>
            </a:extLst>
          </p:cNvPr>
          <p:cNvCxnSpPr>
            <a:cxnSpLocks/>
          </p:cNvCxnSpPr>
          <p:nvPr/>
        </p:nvCxnSpPr>
        <p:spPr>
          <a:xfrm flipH="1">
            <a:off x="4876418" y="3226895"/>
            <a:ext cx="3163251" cy="0"/>
          </a:xfrm>
          <a:prstGeom prst="line">
            <a:avLst/>
          </a:prstGeom>
          <a:ln w="571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F65544-BBDE-44CA-8BF7-98CD8235941B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00509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vertical lines of symmetry in these objects.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469DAD09-A375-423C-B035-59067707F82C}"/>
              </a:ext>
            </a:extLst>
          </p:cNvPr>
          <p:cNvSpPr/>
          <p:nvPr/>
        </p:nvSpPr>
        <p:spPr>
          <a:xfrm>
            <a:off x="1382259" y="1938513"/>
            <a:ext cx="1879101" cy="1712027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7B59D6BC-2C5D-4127-99CA-5CF413A0978D}"/>
              </a:ext>
            </a:extLst>
          </p:cNvPr>
          <p:cNvSpPr/>
          <p:nvPr/>
        </p:nvSpPr>
        <p:spPr>
          <a:xfrm>
            <a:off x="5576737" y="1537863"/>
            <a:ext cx="2185005" cy="2513327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993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DCC05-D6FF-47C9-A635-4B2323F18DF0}"/>
              </a:ext>
            </a:extLst>
          </p:cNvPr>
          <p:cNvSpPr txBox="1"/>
          <p:nvPr/>
        </p:nvSpPr>
        <p:spPr>
          <a:xfrm>
            <a:off x="3632580" y="3705916"/>
            <a:ext cx="2057034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rgbClr val="4472C4"/>
                </a:solidFill>
                <a:latin typeface="SassoonCRInfantMedium" panose="02000603020000020003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0DD20-7FF8-4E8D-8D44-C9B5667DEBAF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vertical lines of symmetry in these objects.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469DAD09-A375-423C-B035-59067707F82C}"/>
              </a:ext>
            </a:extLst>
          </p:cNvPr>
          <p:cNvSpPr/>
          <p:nvPr/>
        </p:nvSpPr>
        <p:spPr>
          <a:xfrm>
            <a:off x="1382259" y="1938513"/>
            <a:ext cx="1879101" cy="1712027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7B59D6BC-2C5D-4127-99CA-5CF413A0978D}"/>
              </a:ext>
            </a:extLst>
          </p:cNvPr>
          <p:cNvSpPr/>
          <p:nvPr/>
        </p:nvSpPr>
        <p:spPr>
          <a:xfrm>
            <a:off x="5576737" y="1537863"/>
            <a:ext cx="2185005" cy="2513327"/>
          </a:xfrm>
          <a:prstGeom prst="mathPlus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993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DCC05-D6FF-47C9-A635-4B2323F18DF0}"/>
              </a:ext>
            </a:extLst>
          </p:cNvPr>
          <p:cNvSpPr txBox="1"/>
          <p:nvPr/>
        </p:nvSpPr>
        <p:spPr>
          <a:xfrm>
            <a:off x="3632580" y="3705916"/>
            <a:ext cx="2057034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rgbClr val="4472C4"/>
                </a:solidFill>
                <a:latin typeface="SassoonCRInfantMedium" panose="02000603020000020003" pitchFamily="2" charset="0"/>
              </a:rPr>
              <a:t>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923983-4F6B-48E7-BD93-2EB45BA4598F}"/>
              </a:ext>
            </a:extLst>
          </p:cNvPr>
          <p:cNvCxnSpPr/>
          <p:nvPr/>
        </p:nvCxnSpPr>
        <p:spPr>
          <a:xfrm>
            <a:off x="2321809" y="1677971"/>
            <a:ext cx="0" cy="2243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74A7F6-D3CE-4398-BFC2-8B020D26D41B}"/>
              </a:ext>
            </a:extLst>
          </p:cNvPr>
          <p:cNvCxnSpPr/>
          <p:nvPr/>
        </p:nvCxnSpPr>
        <p:spPr>
          <a:xfrm>
            <a:off x="6669239" y="1677971"/>
            <a:ext cx="0" cy="2243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2AFCEC-BBC5-4A46-9EE7-ACEFDCC7948A}"/>
              </a:ext>
            </a:extLst>
          </p:cNvPr>
          <p:cNvCxnSpPr/>
          <p:nvPr/>
        </p:nvCxnSpPr>
        <p:spPr>
          <a:xfrm>
            <a:off x="4661097" y="3324385"/>
            <a:ext cx="0" cy="2243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712F59-E7AE-4755-9F3B-473770E16FBD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348012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Fill in the table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4ECD0D-75AB-46E0-9DA4-4E2D15076B10}"/>
              </a:ext>
            </a:extLst>
          </p:cNvPr>
          <p:cNvGraphicFramePr>
            <a:graphicFrameLocks noGrp="1"/>
          </p:cNvGraphicFramePr>
          <p:nvPr/>
        </p:nvGraphicFramePr>
        <p:xfrm>
          <a:off x="2272016" y="1817564"/>
          <a:ext cx="4599968" cy="3741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84">
                  <a:extLst>
                    <a:ext uri="{9D8B030D-6E8A-4147-A177-3AD203B41FA5}">
                      <a16:colId xmlns:a16="http://schemas.microsoft.com/office/drawing/2014/main" val="3207523691"/>
                    </a:ext>
                  </a:extLst>
                </a:gridCol>
                <a:gridCol w="2299984">
                  <a:extLst>
                    <a:ext uri="{9D8B030D-6E8A-4147-A177-3AD203B41FA5}">
                      <a16:colId xmlns:a16="http://schemas.microsoft.com/office/drawing/2014/main" val="3160370231"/>
                    </a:ext>
                  </a:extLst>
                </a:gridCol>
              </a:tblGrid>
              <a:tr h="827697"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Object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Type of lines – horizontal, vertical or both?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49085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56232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13163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45938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20598"/>
                  </a:ext>
                </a:extLst>
              </a:tr>
            </a:tbl>
          </a:graphicData>
        </a:graphic>
      </p:graphicFrame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DE278CD2-B2F0-4070-AC56-2623A6EE220D}"/>
              </a:ext>
            </a:extLst>
          </p:cNvPr>
          <p:cNvSpPr/>
          <p:nvPr/>
        </p:nvSpPr>
        <p:spPr>
          <a:xfrm>
            <a:off x="3028334" y="2930010"/>
            <a:ext cx="786581" cy="530942"/>
          </a:xfrm>
          <a:prstGeom prst="snip2SameRect">
            <a:avLst>
              <a:gd name="adj1" fmla="val 44445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61FC0C5-E7C6-4AB9-8E2A-E14AA0E2B3AA}"/>
              </a:ext>
            </a:extLst>
          </p:cNvPr>
          <p:cNvSpPr/>
          <p:nvPr/>
        </p:nvSpPr>
        <p:spPr>
          <a:xfrm rot="16200000">
            <a:off x="3151624" y="3292995"/>
            <a:ext cx="540000" cy="11520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5B3BD81-7536-4A53-8C9F-4A4CA3456AB9}"/>
              </a:ext>
            </a:extLst>
          </p:cNvPr>
          <p:cNvSpPr/>
          <p:nvPr/>
        </p:nvSpPr>
        <p:spPr>
          <a:xfrm>
            <a:off x="2684205" y="4277037"/>
            <a:ext cx="1474839" cy="493686"/>
          </a:xfrm>
          <a:prstGeom prst="trapezoi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62E956ED-8479-4D04-8EEE-E69539E49F82}"/>
              </a:ext>
            </a:extLst>
          </p:cNvPr>
          <p:cNvSpPr/>
          <p:nvPr/>
        </p:nvSpPr>
        <p:spPr>
          <a:xfrm>
            <a:off x="3151624" y="4947137"/>
            <a:ext cx="540000" cy="540000"/>
          </a:xfrm>
          <a:prstGeom prst="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B69FB-15A4-4A08-BA84-52DEDE0CFF9E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402672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Fill in the table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24ECD0D-75AB-46E0-9DA4-4E2D15076B10}"/>
              </a:ext>
            </a:extLst>
          </p:cNvPr>
          <p:cNvGraphicFramePr>
            <a:graphicFrameLocks noGrp="1"/>
          </p:cNvGraphicFramePr>
          <p:nvPr/>
        </p:nvGraphicFramePr>
        <p:xfrm>
          <a:off x="2272016" y="1817564"/>
          <a:ext cx="4599968" cy="3741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984">
                  <a:extLst>
                    <a:ext uri="{9D8B030D-6E8A-4147-A177-3AD203B41FA5}">
                      <a16:colId xmlns:a16="http://schemas.microsoft.com/office/drawing/2014/main" val="3207523691"/>
                    </a:ext>
                  </a:extLst>
                </a:gridCol>
                <a:gridCol w="2299984">
                  <a:extLst>
                    <a:ext uri="{9D8B030D-6E8A-4147-A177-3AD203B41FA5}">
                      <a16:colId xmlns:a16="http://schemas.microsoft.com/office/drawing/2014/main" val="3160370231"/>
                    </a:ext>
                  </a:extLst>
                </a:gridCol>
              </a:tblGrid>
              <a:tr h="827697"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Object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latin typeface="Century Gothic" panose="020B0502020202020204" pitchFamily="34" charset="0"/>
                        </a:rPr>
                        <a:t>Type of lines –horizontal, vertical or both?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49085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56232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vertical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13163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horizontal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45938"/>
                  </a:ext>
                </a:extLst>
              </a:tr>
              <a:tr h="6734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133683" marR="133683" marT="66842" marB="6684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020598"/>
                  </a:ext>
                </a:extLst>
              </a:tr>
            </a:tbl>
          </a:graphicData>
        </a:graphic>
      </p:graphicFrame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DE278CD2-B2F0-4070-AC56-2623A6EE220D}"/>
              </a:ext>
            </a:extLst>
          </p:cNvPr>
          <p:cNvSpPr/>
          <p:nvPr/>
        </p:nvSpPr>
        <p:spPr>
          <a:xfrm>
            <a:off x="3028334" y="2930010"/>
            <a:ext cx="786581" cy="530942"/>
          </a:xfrm>
          <a:prstGeom prst="snip2SameRect">
            <a:avLst>
              <a:gd name="adj1" fmla="val 44445"/>
              <a:gd name="adj2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61FC0C5-E7C6-4AB9-8E2A-E14AA0E2B3AA}"/>
              </a:ext>
            </a:extLst>
          </p:cNvPr>
          <p:cNvSpPr/>
          <p:nvPr/>
        </p:nvSpPr>
        <p:spPr>
          <a:xfrm rot="16200000">
            <a:off x="3151624" y="3292995"/>
            <a:ext cx="540000" cy="115200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5B3BD81-7536-4A53-8C9F-4A4CA3456AB9}"/>
              </a:ext>
            </a:extLst>
          </p:cNvPr>
          <p:cNvSpPr/>
          <p:nvPr/>
        </p:nvSpPr>
        <p:spPr>
          <a:xfrm>
            <a:off x="2684205" y="4277037"/>
            <a:ext cx="1474839" cy="493686"/>
          </a:xfrm>
          <a:prstGeom prst="trapezoi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62E956ED-8479-4D04-8EEE-E69539E49F82}"/>
              </a:ext>
            </a:extLst>
          </p:cNvPr>
          <p:cNvSpPr/>
          <p:nvPr/>
        </p:nvSpPr>
        <p:spPr>
          <a:xfrm>
            <a:off x="3151624" y="4947137"/>
            <a:ext cx="540000" cy="540000"/>
          </a:xfrm>
          <a:prstGeom prst="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45740-04C2-4250-875B-D061AF807DFE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784472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8AF94-B94D-4DF7-A2C8-B517E73D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EBDB75-B33F-4B3E-B804-E10E3EB4DF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images below has a vertical line of symmetry?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9D5EA75D-D7B2-4F52-861F-91AC637306B4}"/>
              </a:ext>
            </a:extLst>
          </p:cNvPr>
          <p:cNvSpPr/>
          <p:nvPr/>
        </p:nvSpPr>
        <p:spPr>
          <a:xfrm>
            <a:off x="5771507" y="1687219"/>
            <a:ext cx="2191046" cy="2191046"/>
          </a:xfrm>
          <a:prstGeom prst="pi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5A213C-D880-4245-86BE-8C13AC73A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59" t="23461" r="32859" b="35513"/>
          <a:stretch/>
        </p:blipFill>
        <p:spPr>
          <a:xfrm>
            <a:off x="3742343" y="3804444"/>
            <a:ext cx="1561177" cy="2191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22C889-BF93-4323-B94E-703625C9B4D7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3851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items around your classroom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that match the following measurements:</a:t>
            </a: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Answers will vary, some examples could include: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3cm: paperclip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5cm: crayon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12cm: scissors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20cm: paintbrush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30cm: lunchbox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4D352-4F3B-436A-980A-5F83E9E89D92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67553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8AF94-B94D-4DF7-A2C8-B517E73D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EBDB75-B33F-4B3E-B804-E10E3EB4DF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images below has a vertical line of symmetry?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F0E80314-67EA-45DD-90EA-F971E88C5806}"/>
              </a:ext>
            </a:extLst>
          </p:cNvPr>
          <p:cNvSpPr/>
          <p:nvPr/>
        </p:nvSpPr>
        <p:spPr>
          <a:xfrm>
            <a:off x="5771507" y="1687219"/>
            <a:ext cx="2191046" cy="2191046"/>
          </a:xfrm>
          <a:prstGeom prst="pi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83470C-6AF1-4FE1-AF78-BFD9087C7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559" t="23461" r="32859" b="35513"/>
          <a:stretch/>
        </p:blipFill>
        <p:spPr>
          <a:xfrm>
            <a:off x="3742343" y="3804444"/>
            <a:ext cx="1561177" cy="21910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73BD0C-7C8A-4FA7-8690-06093D96F1FA}"/>
              </a:ext>
            </a:extLst>
          </p:cNvPr>
          <p:cNvSpPr txBox="1"/>
          <p:nvPr/>
        </p:nvSpPr>
        <p:spPr>
          <a:xfrm>
            <a:off x="3452038" y="1469142"/>
            <a:ext cx="1131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</a:t>
            </a:r>
            <a:endParaRPr lang="en-GB" sz="6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E0B74-12B0-4DDF-AE8A-F5C44F67EFF8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53274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A8E0-82B7-4394-A84E-EB9088BD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4162313"/>
            <a:ext cx="5826719" cy="1646302"/>
          </a:xfrm>
        </p:spPr>
        <p:txBody>
          <a:bodyPr/>
          <a:lstStyle/>
          <a:p>
            <a:pPr algn="ctr"/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</a:t>
            </a: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Friday 17</a:t>
            </a:r>
            <a:r>
              <a:rPr lang="en-GB" sz="36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2021</a:t>
            </a: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36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Year 3/4: Lo: To answer prob-solving and reasoning question to  i</a:t>
            </a:r>
            <a:r>
              <a:rPr lang="en-GB" sz="3600" b="1" u="sng" dirty="0">
                <a:solidFill>
                  <a:srgbClr val="0070C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dentify horizontal and vertical lines</a:t>
            </a:r>
            <a:br>
              <a:rPr lang="en-GB" sz="36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3312240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849E0A-A2CA-4CEC-94F6-797B74DB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8C2F0E-41D2-42F1-AC0F-01E7166E80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06C273A-D6F4-46B5-999D-906D156208FC}"/>
              </a:ext>
            </a:extLst>
          </p:cNvPr>
          <p:cNvSpPr/>
          <p:nvPr/>
        </p:nvSpPr>
        <p:spPr>
          <a:xfrm>
            <a:off x="3607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A918C-C6AC-418C-99BD-0AE37DF36D45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849E0A-A2CA-4CEC-94F6-797B74DB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8C2F0E-41D2-42F1-AC0F-01E7166E80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Ruby is correct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06C273A-D6F4-46B5-999D-906D156208FC}"/>
              </a:ext>
            </a:extLst>
          </p:cNvPr>
          <p:cNvSpPr/>
          <p:nvPr/>
        </p:nvSpPr>
        <p:spPr>
          <a:xfrm>
            <a:off x="3607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5E58A-414D-4F00-BE27-7899194B7BE4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90670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39AF5A-F267-4F3A-801E-02EE24147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C31895-E064-4A4F-AD6B-E9EE37F4DA3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Ruby is looking for horizontal and vertical lines. The time is now: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Ruby is correct because at 3 o’clock the hour hand will be pointing to 3 so it will be horizontal and the minute hand will be pointing at 12 so it will be vertical.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B9DC5F7-A262-42FF-81A3-A4F01F2B6151}"/>
              </a:ext>
            </a:extLst>
          </p:cNvPr>
          <p:cNvSpPr/>
          <p:nvPr/>
        </p:nvSpPr>
        <p:spPr>
          <a:xfrm>
            <a:off x="3607764" y="2232904"/>
            <a:ext cx="2998838" cy="1664440"/>
          </a:xfrm>
          <a:prstGeom prst="wedgeRoundRectCallout">
            <a:avLst>
              <a:gd name="adj1" fmla="val 63429"/>
              <a:gd name="adj2" fmla="val 96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10 minutes, one hand will be horizontal and one hand will be vertical.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6E97-4606-44E6-8E43-2B5F46E04E82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805405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2006D1-F012-49BA-A9CF-F07AB3A77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9A345D-6C6A-47FF-804E-8CEFB7E47B9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Anna and her friends are writing their names in capital letters.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friend has more vertical lines in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letters of their name than Anna?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A63EC-E473-4387-B91B-11D58CC5E862}"/>
              </a:ext>
            </a:extLst>
          </p:cNvPr>
          <p:cNvSpPr txBox="1"/>
          <p:nvPr/>
        </p:nvSpPr>
        <p:spPr>
          <a:xfrm>
            <a:off x="544016" y="3154838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ANNA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B2AA6-7D81-45AB-9381-03AC92F64954}"/>
              </a:ext>
            </a:extLst>
          </p:cNvPr>
          <p:cNvSpPr txBox="1"/>
          <p:nvPr/>
        </p:nvSpPr>
        <p:spPr>
          <a:xfrm>
            <a:off x="2649888" y="5368372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TANYA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4B153B-7289-4B9A-AC35-1B34059AFDFB}"/>
              </a:ext>
            </a:extLst>
          </p:cNvPr>
          <p:cNvSpPr txBox="1"/>
          <p:nvPr/>
        </p:nvSpPr>
        <p:spPr>
          <a:xfrm>
            <a:off x="6146848" y="5315737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KYLIE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FE528B-6621-4D45-9EA9-2C8F22F493E1}"/>
              </a:ext>
            </a:extLst>
          </p:cNvPr>
          <p:cNvSpPr txBox="1"/>
          <p:nvPr/>
        </p:nvSpPr>
        <p:spPr>
          <a:xfrm>
            <a:off x="4314938" y="3211130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BILL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9887CA-EF3B-45A3-9138-CBEFEDE6E5D0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2006D1-F012-49BA-A9CF-F07AB3A77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9A345D-6C6A-47FF-804E-8CEFB7E47B9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Anna and her friends are writing their names in capital letters.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friend has more vertical lines in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letters of their name than Anna?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A7E0D-77FA-4E13-8827-47D16107CD5C}"/>
              </a:ext>
            </a:extLst>
          </p:cNvPr>
          <p:cNvSpPr txBox="1"/>
          <p:nvPr/>
        </p:nvSpPr>
        <p:spPr>
          <a:xfrm>
            <a:off x="544016" y="3154838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ANNA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84961-99E7-428E-9639-FA857B9BC588}"/>
              </a:ext>
            </a:extLst>
          </p:cNvPr>
          <p:cNvSpPr txBox="1"/>
          <p:nvPr/>
        </p:nvSpPr>
        <p:spPr>
          <a:xfrm>
            <a:off x="2649888" y="5368372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TANYA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E0879-00AB-433D-9779-C3152EBFA5BB}"/>
              </a:ext>
            </a:extLst>
          </p:cNvPr>
          <p:cNvSpPr txBox="1"/>
          <p:nvPr/>
        </p:nvSpPr>
        <p:spPr>
          <a:xfrm>
            <a:off x="6146848" y="5315737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KYLIE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FE76A-7E25-4E0F-BAE2-453719F8F4C1}"/>
              </a:ext>
            </a:extLst>
          </p:cNvPr>
          <p:cNvSpPr txBox="1"/>
          <p:nvPr/>
        </p:nvSpPr>
        <p:spPr>
          <a:xfrm>
            <a:off x="4314938" y="3211130"/>
            <a:ext cx="219931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BILL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4540C-EA69-4EE3-B463-61F0635EBB3E}"/>
              </a:ext>
            </a:extLst>
          </p:cNvPr>
          <p:cNvSpPr txBox="1"/>
          <p:nvPr/>
        </p:nvSpPr>
        <p:spPr>
          <a:xfrm>
            <a:off x="2328741" y="3073312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F4D78-9B55-414D-BEE5-F43083050B94}"/>
              </a:ext>
            </a:extLst>
          </p:cNvPr>
          <p:cNvSpPr txBox="1"/>
          <p:nvPr/>
        </p:nvSpPr>
        <p:spPr>
          <a:xfrm>
            <a:off x="5803024" y="3154838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E6382-8133-4013-B471-BCF371720EF4}"/>
              </a:ext>
            </a:extLst>
          </p:cNvPr>
          <p:cNvSpPr txBox="1"/>
          <p:nvPr/>
        </p:nvSpPr>
        <p:spPr>
          <a:xfrm>
            <a:off x="4571698" y="5262104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CCF6F-E0AC-4EDD-A74B-2198912E4360}"/>
              </a:ext>
            </a:extLst>
          </p:cNvPr>
          <p:cNvSpPr txBox="1"/>
          <p:nvPr/>
        </p:nvSpPr>
        <p:spPr>
          <a:xfrm>
            <a:off x="7947057" y="5177237"/>
            <a:ext cx="45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B183CD-F0CE-4AB0-B764-70539761CF3F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44555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Considering the lines of symmetry, which shape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6F0AA35B-AFF3-452E-9211-787860C21B8E}"/>
              </a:ext>
            </a:extLst>
          </p:cNvPr>
          <p:cNvSpPr/>
          <p:nvPr/>
        </p:nvSpPr>
        <p:spPr>
          <a:xfrm>
            <a:off x="822467" y="2148351"/>
            <a:ext cx="2044864" cy="177120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Flowchart: Manual Operation 12">
            <a:extLst>
              <a:ext uri="{FF2B5EF4-FFF2-40B4-BE49-F238E27FC236}">
                <a16:creationId xmlns:a16="http://schemas.microsoft.com/office/drawing/2014/main" id="{223C318B-ED73-43BE-AFC7-DA5B25318631}"/>
              </a:ext>
            </a:extLst>
          </p:cNvPr>
          <p:cNvSpPr/>
          <p:nvPr/>
        </p:nvSpPr>
        <p:spPr>
          <a:xfrm flipH="1" flipV="1">
            <a:off x="5846232" y="3378969"/>
            <a:ext cx="2619341" cy="1792715"/>
          </a:xfrm>
          <a:prstGeom prst="flowChartManualOperat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06F4D-3779-4F3E-810E-57DC133B25A2}"/>
              </a:ext>
            </a:extLst>
          </p:cNvPr>
          <p:cNvSpPr txBox="1"/>
          <p:nvPr/>
        </p:nvSpPr>
        <p:spPr>
          <a:xfrm>
            <a:off x="4420259" y="186321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E1F94-1D34-4087-B2E8-4BC5AD477DE1}"/>
              </a:ext>
            </a:extLst>
          </p:cNvPr>
          <p:cNvSpPr txBox="1"/>
          <p:nvPr/>
        </p:nvSpPr>
        <p:spPr>
          <a:xfrm>
            <a:off x="2827137" y="298448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00B050"/>
                </a:solidFill>
                <a:latin typeface="SassoonCRInfantMedium" panose="02000603020000020003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B89F5-54EE-44C7-AD25-0B0F175B3C84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257604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Considering the lines of symmetry, which shape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cross is the odd one out because…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6F0AA35B-AFF3-452E-9211-787860C21B8E}"/>
              </a:ext>
            </a:extLst>
          </p:cNvPr>
          <p:cNvSpPr/>
          <p:nvPr/>
        </p:nvSpPr>
        <p:spPr>
          <a:xfrm>
            <a:off x="822467" y="2148351"/>
            <a:ext cx="2044864" cy="177120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Flowchart: Manual Operation 12">
            <a:extLst>
              <a:ext uri="{FF2B5EF4-FFF2-40B4-BE49-F238E27FC236}">
                <a16:creationId xmlns:a16="http://schemas.microsoft.com/office/drawing/2014/main" id="{223C318B-ED73-43BE-AFC7-DA5B25318631}"/>
              </a:ext>
            </a:extLst>
          </p:cNvPr>
          <p:cNvSpPr/>
          <p:nvPr/>
        </p:nvSpPr>
        <p:spPr>
          <a:xfrm flipH="1" flipV="1">
            <a:off x="5846232" y="3378969"/>
            <a:ext cx="2619341" cy="1792715"/>
          </a:xfrm>
          <a:prstGeom prst="flowChartManualOperat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06F4D-3779-4F3E-810E-57DC133B25A2}"/>
              </a:ext>
            </a:extLst>
          </p:cNvPr>
          <p:cNvSpPr txBox="1"/>
          <p:nvPr/>
        </p:nvSpPr>
        <p:spPr>
          <a:xfrm>
            <a:off x="4420259" y="186321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E1F94-1D34-4087-B2E8-4BC5AD477DE1}"/>
              </a:ext>
            </a:extLst>
          </p:cNvPr>
          <p:cNvSpPr txBox="1"/>
          <p:nvPr/>
        </p:nvSpPr>
        <p:spPr>
          <a:xfrm>
            <a:off x="2827137" y="298448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+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8DBA31-4114-49AE-8870-22299C4848BD}"/>
              </a:ext>
            </a:extLst>
          </p:cNvPr>
          <p:cNvSpPr/>
          <p:nvPr/>
        </p:nvSpPr>
        <p:spPr>
          <a:xfrm>
            <a:off x="2852669" y="3589526"/>
            <a:ext cx="1424936" cy="1371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A0708-48AA-4630-893F-F837A60CA075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19410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Considering the lines of symmetry, which shape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cross is the odd one out because it is the only shape with a horizontal and a vertical line of symmetry.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6F0AA35B-AFF3-452E-9211-787860C21B8E}"/>
              </a:ext>
            </a:extLst>
          </p:cNvPr>
          <p:cNvSpPr/>
          <p:nvPr/>
        </p:nvSpPr>
        <p:spPr>
          <a:xfrm>
            <a:off x="822467" y="2148351"/>
            <a:ext cx="2044864" cy="177120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3" name="Flowchart: Manual Operation 12">
            <a:extLst>
              <a:ext uri="{FF2B5EF4-FFF2-40B4-BE49-F238E27FC236}">
                <a16:creationId xmlns:a16="http://schemas.microsoft.com/office/drawing/2014/main" id="{223C318B-ED73-43BE-AFC7-DA5B25318631}"/>
              </a:ext>
            </a:extLst>
          </p:cNvPr>
          <p:cNvSpPr/>
          <p:nvPr/>
        </p:nvSpPr>
        <p:spPr>
          <a:xfrm flipH="1" flipV="1">
            <a:off x="5846232" y="3378969"/>
            <a:ext cx="2619341" cy="1792715"/>
          </a:xfrm>
          <a:prstGeom prst="flowChartManualOperat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06F4D-3779-4F3E-810E-57DC133B25A2}"/>
              </a:ext>
            </a:extLst>
          </p:cNvPr>
          <p:cNvSpPr txBox="1"/>
          <p:nvPr/>
        </p:nvSpPr>
        <p:spPr>
          <a:xfrm>
            <a:off x="4420259" y="186321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7030A0"/>
                </a:solidFill>
                <a:latin typeface="SassoonCRInfantMedium" panose="02000603020000020003" pitchFamily="2" charset="0"/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E1F94-1D34-4087-B2E8-4BC5AD477DE1}"/>
              </a:ext>
            </a:extLst>
          </p:cNvPr>
          <p:cNvSpPr txBox="1"/>
          <p:nvPr/>
        </p:nvSpPr>
        <p:spPr>
          <a:xfrm>
            <a:off x="2827137" y="2984485"/>
            <a:ext cx="14760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5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993CE6-5077-4966-A253-2C3F27FDD4AE}"/>
              </a:ext>
            </a:extLst>
          </p:cNvPr>
          <p:cNvCxnSpPr/>
          <p:nvPr/>
        </p:nvCxnSpPr>
        <p:spPr>
          <a:xfrm>
            <a:off x="1844289" y="2020293"/>
            <a:ext cx="0" cy="2243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52D52A-E51D-4E96-BA8E-3D7FD308D3F1}"/>
              </a:ext>
            </a:extLst>
          </p:cNvPr>
          <p:cNvCxnSpPr/>
          <p:nvPr/>
        </p:nvCxnSpPr>
        <p:spPr>
          <a:xfrm>
            <a:off x="5156449" y="1862695"/>
            <a:ext cx="0" cy="2243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8F9BE2-C695-46EA-8549-DDE05BDB049B}"/>
              </a:ext>
            </a:extLst>
          </p:cNvPr>
          <p:cNvCxnSpPr/>
          <p:nvPr/>
        </p:nvCxnSpPr>
        <p:spPr>
          <a:xfrm>
            <a:off x="3561329" y="3497674"/>
            <a:ext cx="0" cy="15323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E8D241-4CB2-4098-9546-82FA735178F0}"/>
              </a:ext>
            </a:extLst>
          </p:cNvPr>
          <p:cNvCxnSpPr>
            <a:cxnSpLocks/>
          </p:cNvCxnSpPr>
          <p:nvPr/>
        </p:nvCxnSpPr>
        <p:spPr>
          <a:xfrm rot="5400000">
            <a:off x="3593334" y="3504507"/>
            <a:ext cx="0" cy="15323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6005-D2AE-4EEA-808D-C3BC0BBBE3B8}"/>
              </a:ext>
            </a:extLst>
          </p:cNvPr>
          <p:cNvCxnSpPr/>
          <p:nvPr/>
        </p:nvCxnSpPr>
        <p:spPr>
          <a:xfrm>
            <a:off x="7155902" y="3133564"/>
            <a:ext cx="0" cy="22435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33F778A-591C-4243-854C-448AAD1A12E6}"/>
              </a:ext>
            </a:extLst>
          </p:cNvPr>
          <p:cNvSpPr txBox="1"/>
          <p:nvPr/>
        </p:nvSpPr>
        <p:spPr>
          <a:xfrm>
            <a:off x="8439325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32866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D29967-6154-4DED-B408-EC54BAF5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" y="128468"/>
            <a:ext cx="8980186" cy="63221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2B946-2E4E-4E9E-A83A-3326E6594E0B}"/>
              </a:ext>
            </a:extLst>
          </p:cNvPr>
          <p:cNvCxnSpPr/>
          <p:nvPr/>
        </p:nvCxnSpPr>
        <p:spPr>
          <a:xfrm>
            <a:off x="847520" y="2440981"/>
            <a:ext cx="39827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B24FD7-BE46-439D-9BC0-30819E34BEB0}"/>
              </a:ext>
            </a:extLst>
          </p:cNvPr>
          <p:cNvCxnSpPr>
            <a:cxnSpLocks/>
          </p:cNvCxnSpPr>
          <p:nvPr/>
        </p:nvCxnSpPr>
        <p:spPr>
          <a:xfrm flipV="1">
            <a:off x="847520" y="3797340"/>
            <a:ext cx="488696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5D6F8F-712A-43D3-AB5B-693D649A7315}"/>
              </a:ext>
            </a:extLst>
          </p:cNvPr>
          <p:cNvCxnSpPr/>
          <p:nvPr/>
        </p:nvCxnSpPr>
        <p:spPr>
          <a:xfrm>
            <a:off x="847520" y="515370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A8FCF8-4230-4733-9366-125EDE34BF62}"/>
              </a:ext>
            </a:extLst>
          </p:cNvPr>
          <p:cNvSpPr/>
          <p:nvPr/>
        </p:nvSpPr>
        <p:spPr>
          <a:xfrm>
            <a:off x="7162495" y="1969388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12cm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00E8EBC-FD16-405C-A673-F6358549B5CC}"/>
              </a:ext>
            </a:extLst>
          </p:cNvPr>
          <p:cNvSpPr/>
          <p:nvPr/>
        </p:nvSpPr>
        <p:spPr>
          <a:xfrm>
            <a:off x="7162495" y="4841364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10cm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BC11BA9-CB6D-4C20-8884-F021D5E8EA72}"/>
              </a:ext>
            </a:extLst>
          </p:cNvPr>
          <p:cNvSpPr/>
          <p:nvPr/>
        </p:nvSpPr>
        <p:spPr>
          <a:xfrm>
            <a:off x="7165789" y="3405376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11cm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50B3AF-C12A-438A-B451-0395BB8CAAF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these lines to the nearest cm and match them to their label.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66BD59-B110-489A-81C9-125C8A409431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0915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D29967-6154-4DED-B408-EC54BAF5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" y="128468"/>
            <a:ext cx="8980186" cy="63221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2B946-2E4E-4E9E-A83A-3326E6594E0B}"/>
              </a:ext>
            </a:extLst>
          </p:cNvPr>
          <p:cNvCxnSpPr/>
          <p:nvPr/>
        </p:nvCxnSpPr>
        <p:spPr>
          <a:xfrm>
            <a:off x="847520" y="2440981"/>
            <a:ext cx="39827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B24FD7-BE46-439D-9BC0-30819E34BEB0}"/>
              </a:ext>
            </a:extLst>
          </p:cNvPr>
          <p:cNvCxnSpPr>
            <a:cxnSpLocks/>
          </p:cNvCxnSpPr>
          <p:nvPr/>
        </p:nvCxnSpPr>
        <p:spPr>
          <a:xfrm flipV="1">
            <a:off x="847520" y="3797340"/>
            <a:ext cx="488696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5D6F8F-712A-43D3-AB5B-693D649A7315}"/>
              </a:ext>
            </a:extLst>
          </p:cNvPr>
          <p:cNvCxnSpPr/>
          <p:nvPr/>
        </p:nvCxnSpPr>
        <p:spPr>
          <a:xfrm>
            <a:off x="847520" y="5153701"/>
            <a:ext cx="428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A8FCF8-4230-4733-9366-125EDE34BF62}"/>
              </a:ext>
            </a:extLst>
          </p:cNvPr>
          <p:cNvSpPr/>
          <p:nvPr/>
        </p:nvSpPr>
        <p:spPr>
          <a:xfrm>
            <a:off x="7162495" y="1969388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12cm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00E8EBC-FD16-405C-A673-F6358549B5CC}"/>
              </a:ext>
            </a:extLst>
          </p:cNvPr>
          <p:cNvSpPr/>
          <p:nvPr/>
        </p:nvSpPr>
        <p:spPr>
          <a:xfrm>
            <a:off x="7162495" y="4841364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10cm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BC11BA9-CB6D-4C20-8884-F021D5E8EA72}"/>
              </a:ext>
            </a:extLst>
          </p:cNvPr>
          <p:cNvSpPr/>
          <p:nvPr/>
        </p:nvSpPr>
        <p:spPr>
          <a:xfrm>
            <a:off x="7165789" y="3405376"/>
            <a:ext cx="1301030" cy="902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11cm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50B3AF-C12A-438A-B451-0395BB8CAAF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these lines to the nearest cm and match them to their label.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B93184-10E2-4599-B6CF-5D1ECEFCEE60}"/>
              </a:ext>
            </a:extLst>
          </p:cNvPr>
          <p:cNvCxnSpPr>
            <a:cxnSpLocks/>
          </p:cNvCxnSpPr>
          <p:nvPr/>
        </p:nvCxnSpPr>
        <p:spPr>
          <a:xfrm>
            <a:off x="6085840" y="2882095"/>
            <a:ext cx="985520" cy="2271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727266-FFB9-4FD5-958E-F1354A856521}"/>
              </a:ext>
            </a:extLst>
          </p:cNvPr>
          <p:cNvCxnSpPr>
            <a:cxnSpLocks/>
          </p:cNvCxnSpPr>
          <p:nvPr/>
        </p:nvCxnSpPr>
        <p:spPr>
          <a:xfrm flipV="1">
            <a:off x="6044407" y="2420661"/>
            <a:ext cx="1026953" cy="1866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0E9494-B817-4BDA-843F-0600C33D2DA5}"/>
              </a:ext>
            </a:extLst>
          </p:cNvPr>
          <p:cNvCxnSpPr>
            <a:cxnSpLocks/>
          </p:cNvCxnSpPr>
          <p:nvPr/>
        </p:nvCxnSpPr>
        <p:spPr>
          <a:xfrm flipV="1">
            <a:off x="6023595" y="3797340"/>
            <a:ext cx="1047765" cy="1668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F6E9A14-3919-42FC-BBD7-6BEE9F43224B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3209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these lengths to the nearest cm.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F99F15-5ACA-48C3-A31C-D2BFB8068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9576"/>
              </p:ext>
            </p:extLst>
          </p:nvPr>
        </p:nvGraphicFramePr>
        <p:xfrm>
          <a:off x="1320806" y="2373933"/>
          <a:ext cx="6502388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504255414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797065311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374880529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2211595165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3786067775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474645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8cm 7mm</a:t>
                      </a:r>
                    </a:p>
                  </a:txBody>
                  <a:tcPr marL="205163" marR="205163" marT="102582" marB="1025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1cm 8mm</a:t>
                      </a:r>
                    </a:p>
                  </a:txBody>
                  <a:tcPr marL="205163" marR="205163" marT="102582" marB="102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80C1D4-1368-4730-954D-4AA3BB7F9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60799"/>
              </p:ext>
            </p:extLst>
          </p:nvPr>
        </p:nvGraphicFramePr>
        <p:xfrm>
          <a:off x="2946403" y="4332847"/>
          <a:ext cx="3251194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65999181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61524500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1344954176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7cm 1mm</a:t>
                      </a:r>
                    </a:p>
                  </a:txBody>
                  <a:tcPr marL="205163" marR="205163" marT="102582" marB="102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200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A3F080C-20C9-4EC0-991C-C0A9D99DF4F0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6315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Round these lengths to the nearest cm.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F99F15-5ACA-48C3-A31C-D2BFB8068CFF}"/>
              </a:ext>
            </a:extLst>
          </p:cNvPr>
          <p:cNvGraphicFramePr>
            <a:graphicFrameLocks noGrp="1"/>
          </p:cNvGraphicFramePr>
          <p:nvPr/>
        </p:nvGraphicFramePr>
        <p:xfrm>
          <a:off x="1320806" y="2373933"/>
          <a:ext cx="6502388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504255414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797065311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374880529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2211595165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3786067775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474645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8cm 7mm</a:t>
                      </a:r>
                    </a:p>
                  </a:txBody>
                  <a:tcPr marL="205163" marR="205163" marT="102582" marB="1025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1cm 8mm</a:t>
                      </a:r>
                    </a:p>
                  </a:txBody>
                  <a:tcPr marL="205163" marR="205163" marT="102582" marB="102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1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80C1D4-1368-4730-954D-4AA3BB7F9452}"/>
              </a:ext>
            </a:extLst>
          </p:cNvPr>
          <p:cNvGraphicFramePr>
            <a:graphicFrameLocks noGrp="1"/>
          </p:cNvGraphicFramePr>
          <p:nvPr/>
        </p:nvGraphicFramePr>
        <p:xfrm>
          <a:off x="2946403" y="4332847"/>
          <a:ext cx="3251194" cy="820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16">
                  <a:extLst>
                    <a:ext uri="{9D8B030D-6E8A-4147-A177-3AD203B41FA5}">
                      <a16:colId xmlns:a16="http://schemas.microsoft.com/office/drawing/2014/main" val="65999181"/>
                    </a:ext>
                  </a:extLst>
                </a:gridCol>
                <a:gridCol w="2316562">
                  <a:extLst>
                    <a:ext uri="{9D8B030D-6E8A-4147-A177-3AD203B41FA5}">
                      <a16:colId xmlns:a16="http://schemas.microsoft.com/office/drawing/2014/main" val="2615245006"/>
                    </a:ext>
                  </a:extLst>
                </a:gridCol>
                <a:gridCol w="467316">
                  <a:extLst>
                    <a:ext uri="{9D8B030D-6E8A-4147-A177-3AD203B41FA5}">
                      <a16:colId xmlns:a16="http://schemas.microsoft.com/office/drawing/2014/main" val="1344954176"/>
                    </a:ext>
                  </a:extLst>
                </a:gridCol>
              </a:tblGrid>
              <a:tr h="820653">
                <a:tc>
                  <a:txBody>
                    <a:bodyPr/>
                    <a:lstStyle/>
                    <a:p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7cm 1mm</a:t>
                      </a:r>
                    </a:p>
                  </a:txBody>
                  <a:tcPr marL="205163" marR="205163" marT="102582" marB="102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205163" marR="205163" marT="102582" marB="10258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200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9AE3F2-3BE8-437F-81E8-D31A03CA4ACB}"/>
              </a:ext>
            </a:extLst>
          </p:cNvPr>
          <p:cNvSpPr txBox="1"/>
          <p:nvPr/>
        </p:nvSpPr>
        <p:spPr>
          <a:xfrm>
            <a:off x="5776434" y="3201168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D76BC-9718-45E9-87A0-1CCA855E075B}"/>
              </a:ext>
            </a:extLst>
          </p:cNvPr>
          <p:cNvSpPr txBox="1"/>
          <p:nvPr/>
        </p:nvSpPr>
        <p:spPr>
          <a:xfrm>
            <a:off x="2541605" y="3201168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16FE6-A1CF-4C67-BBB2-E031F4E747D0}"/>
              </a:ext>
            </a:extLst>
          </p:cNvPr>
          <p:cNvSpPr txBox="1"/>
          <p:nvPr/>
        </p:nvSpPr>
        <p:spPr>
          <a:xfrm>
            <a:off x="4160669" y="5164277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CAD4BD-7E38-41CD-AB14-B098562004CE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83030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1F8288-2612-4161-9A7B-10CFE8FCF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06DD3C-7F5F-40B1-BACC-AEB606821952}"/>
              </a:ext>
            </a:extLst>
          </p:cNvPr>
          <p:cNvCxnSpPr>
            <a:cxnSpLocks/>
          </p:cNvCxnSpPr>
          <p:nvPr/>
        </p:nvCxnSpPr>
        <p:spPr>
          <a:xfrm>
            <a:off x="2260511" y="3005488"/>
            <a:ext cx="28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E0A43E-7B20-434C-8A27-BDA10A53A72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line is 5cm long.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87B85-54ED-4977-AF71-F2157AA4C9A5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16582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1F8288-2612-4161-9A7B-10CFE8FCF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06DD3C-7F5F-40B1-BACC-AEB606821952}"/>
              </a:ext>
            </a:extLst>
          </p:cNvPr>
          <p:cNvCxnSpPr>
            <a:cxnSpLocks/>
          </p:cNvCxnSpPr>
          <p:nvPr/>
        </p:nvCxnSpPr>
        <p:spPr>
          <a:xfrm>
            <a:off x="2260511" y="3005488"/>
            <a:ext cx="28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E0A43E-7B20-434C-8A27-BDA10A53A72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line is 5cm long.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it is 5cm 4mm long.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9796B-921D-4058-AD95-FEAEF2853873}"/>
              </a:ext>
            </a:extLst>
          </p:cNvPr>
          <p:cNvSpPr txBox="1"/>
          <p:nvPr/>
        </p:nvSpPr>
        <p:spPr>
          <a:xfrm>
            <a:off x="8420670" y="597772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638503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0DB7D2-9928-460A-9724-AF3BADB34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5c7a0828-c5e4-45f8-a074-18a8fdc88e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2721</TotalTime>
  <Words>1203</Words>
  <Application>Microsoft Office PowerPoint</Application>
  <PresentationFormat>On-screen Show (4:3)</PresentationFormat>
  <Paragraphs>662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Step 5 Friday 17th July 2021  Year 3/4: Lo: To answer prob-solving and reasoning question to  identify horizontal and vertical lines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11</cp:revision>
  <dcterms:created xsi:type="dcterms:W3CDTF">2018-03-17T10:08:43Z</dcterms:created>
  <dcterms:modified xsi:type="dcterms:W3CDTF">2020-07-06T08:56:39Z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536">
    <vt:lpwstr>268</vt:lpwstr>
  </property>
</Properties>
</file>