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40"/>
  </p:notesMasterIdLst>
  <p:sldIdLst>
    <p:sldId id="451" r:id="rId5"/>
    <p:sldId id="433" r:id="rId6"/>
    <p:sldId id="434" r:id="rId7"/>
    <p:sldId id="367" r:id="rId8"/>
    <p:sldId id="379" r:id="rId9"/>
    <p:sldId id="369" r:id="rId10"/>
    <p:sldId id="380" r:id="rId11"/>
    <p:sldId id="371" r:id="rId12"/>
    <p:sldId id="372" r:id="rId13"/>
    <p:sldId id="452" r:id="rId14"/>
    <p:sldId id="435" r:id="rId15"/>
    <p:sldId id="436" r:id="rId16"/>
    <p:sldId id="437" r:id="rId17"/>
    <p:sldId id="375" r:id="rId18"/>
    <p:sldId id="376" r:id="rId19"/>
    <p:sldId id="377" r:id="rId20"/>
    <p:sldId id="406" r:id="rId21"/>
    <p:sldId id="388" r:id="rId22"/>
    <p:sldId id="389" r:id="rId23"/>
    <p:sldId id="390" r:id="rId24"/>
    <p:sldId id="391" r:id="rId25"/>
    <p:sldId id="392" r:id="rId26"/>
    <p:sldId id="393" r:id="rId27"/>
    <p:sldId id="401" r:id="rId28"/>
    <p:sldId id="402" r:id="rId29"/>
    <p:sldId id="355" r:id="rId30"/>
    <p:sldId id="378" r:id="rId31"/>
    <p:sldId id="453" r:id="rId32"/>
    <p:sldId id="454" r:id="rId33"/>
    <p:sldId id="407" r:id="rId34"/>
    <p:sldId id="395" r:id="rId35"/>
    <p:sldId id="404" r:id="rId36"/>
    <p:sldId id="405" r:id="rId37"/>
    <p:sldId id="398" r:id="rId38"/>
    <p:sldId id="39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B229A-91E0-4BB1-A847-9790BC3640E0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66490-C5F6-4168-8848-F94298E8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10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7D571-0009-4B0B-8ECD-7270A8DEC89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34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5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95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884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693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6917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04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45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88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89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70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6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5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44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19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79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1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2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4g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secrets.co.uk/content-domain-filter/?fwp_contentdomain=4g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3 – Properties of Shape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Tuesday 7</a:t>
            </a:r>
            <a:r>
              <a:rPr lang="en-GB" sz="1600" b="1" u="sng" baseline="30000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th</a:t>
            </a:r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 July 2020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</a:t>
            </a:r>
          </a:p>
          <a:p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</a:t>
            </a:r>
          </a:p>
          <a:p>
            <a:r>
              <a:rPr lang="en-GB" sz="48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Lo: </a:t>
            </a:r>
            <a:r>
              <a:rPr lang="en-GB" sz="32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I can i</a:t>
            </a:r>
            <a:r>
              <a:rPr lang="en-GB" sz="3200" b="1" u="sng" dirty="0">
                <a:solidFill>
                  <a:schemeClr val="accent1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dentify acute and obtuse angles and compare and order angles up to two right angles by size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45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BF2C-14A3-4F6E-94CE-1C5B931AE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7800341" cy="1646302"/>
          </a:xfrm>
        </p:spPr>
        <p:txBody>
          <a:bodyPr/>
          <a:lstStyle/>
          <a:p>
            <a:pPr algn="l"/>
            <a:r>
              <a:rPr lang="en-GB" sz="1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 can i</a:t>
            </a:r>
            <a:r>
              <a:rPr lang="en-GB" sz="1800" b="1" u="sng" dirty="0">
                <a:solidFill>
                  <a:schemeClr val="tx1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dentify acute and obtuse angles and compare and order angles up to two right angles by size</a:t>
            </a:r>
            <a:br>
              <a:rPr lang="en-GB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FCC0D-FF96-40A2-88C3-6110723B1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653" y="659564"/>
            <a:ext cx="5826719" cy="1096899"/>
          </a:xfrm>
        </p:spPr>
        <p:txBody>
          <a:bodyPr/>
          <a:lstStyle/>
          <a:p>
            <a:r>
              <a:rPr lang="en-GB" dirty="0"/>
              <a:t>08.07.20</a:t>
            </a:r>
          </a:p>
        </p:txBody>
      </p:sp>
    </p:spTree>
    <p:extLst>
      <p:ext uri="{BB962C8B-B14F-4D97-AF65-F5344CB8AC3E}">
        <p14:creationId xmlns:p14="http://schemas.microsoft.com/office/powerpoint/2010/main" val="86674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angles which will still be acute </a:t>
            </a: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when they are combined.</a:t>
            </a:r>
          </a:p>
          <a:p>
            <a:pPr algn="ctr"/>
            <a:endParaRPr lang="en-GB" sz="28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65710A-92E5-4B3A-A410-6E9438018078}"/>
              </a:ext>
            </a:extLst>
          </p:cNvPr>
          <p:cNvGrpSpPr/>
          <p:nvPr/>
        </p:nvGrpSpPr>
        <p:grpSpPr>
          <a:xfrm>
            <a:off x="1795539" y="1877864"/>
            <a:ext cx="5552922" cy="3876391"/>
            <a:chOff x="260486" y="1083537"/>
            <a:chExt cx="2747476" cy="1739321"/>
          </a:xfrm>
        </p:grpSpPr>
        <p:sp>
          <p:nvSpPr>
            <p:cNvPr id="9" name="Rounded Rectangle 20">
              <a:extLst>
                <a:ext uri="{FF2B5EF4-FFF2-40B4-BE49-F238E27FC236}">
                  <a16:creationId xmlns:a16="http://schemas.microsoft.com/office/drawing/2014/main" id="{729296CC-4263-4DC6-A4E2-25DF62306C2B}"/>
                </a:ext>
              </a:extLst>
            </p:cNvPr>
            <p:cNvSpPr/>
            <p:nvPr/>
          </p:nvSpPr>
          <p:spPr>
            <a:xfrm>
              <a:off x="260486" y="1083950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Rounded Rectangle 21">
              <a:extLst>
                <a:ext uri="{FF2B5EF4-FFF2-40B4-BE49-F238E27FC236}">
                  <a16:creationId xmlns:a16="http://schemas.microsoft.com/office/drawing/2014/main" id="{2857D3B8-C429-4CC8-994C-5C1D6176DCFA}"/>
                </a:ext>
              </a:extLst>
            </p:cNvPr>
            <p:cNvSpPr/>
            <p:nvPr/>
          </p:nvSpPr>
          <p:spPr>
            <a:xfrm>
              <a:off x="260486" y="1701376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Rounded Rectangle 22">
              <a:extLst>
                <a:ext uri="{FF2B5EF4-FFF2-40B4-BE49-F238E27FC236}">
                  <a16:creationId xmlns:a16="http://schemas.microsoft.com/office/drawing/2014/main" id="{C9BEFDD9-068C-4ABF-A1D8-672C44357CD6}"/>
                </a:ext>
              </a:extLst>
            </p:cNvPr>
            <p:cNvSpPr/>
            <p:nvPr/>
          </p:nvSpPr>
          <p:spPr>
            <a:xfrm>
              <a:off x="260486" y="2318802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Rounded Rectangle 23">
              <a:extLst>
                <a:ext uri="{FF2B5EF4-FFF2-40B4-BE49-F238E27FC236}">
                  <a16:creationId xmlns:a16="http://schemas.microsoft.com/office/drawing/2014/main" id="{C6471C35-84CE-4FBF-93A9-80D43BF2AFAA}"/>
                </a:ext>
              </a:extLst>
            </p:cNvPr>
            <p:cNvSpPr/>
            <p:nvPr/>
          </p:nvSpPr>
          <p:spPr>
            <a:xfrm>
              <a:off x="1952022" y="1083537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12°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ounded Rectangle 24">
              <a:extLst>
                <a:ext uri="{FF2B5EF4-FFF2-40B4-BE49-F238E27FC236}">
                  <a16:creationId xmlns:a16="http://schemas.microsoft.com/office/drawing/2014/main" id="{8E1F1DF7-7475-4AE0-B8CA-1F44013C67BC}"/>
                </a:ext>
              </a:extLst>
            </p:cNvPr>
            <p:cNvSpPr/>
            <p:nvPr/>
          </p:nvSpPr>
          <p:spPr>
            <a:xfrm>
              <a:off x="1952022" y="1700963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79°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ounded Rectangle 25">
              <a:extLst>
                <a:ext uri="{FF2B5EF4-FFF2-40B4-BE49-F238E27FC236}">
                  <a16:creationId xmlns:a16="http://schemas.microsoft.com/office/drawing/2014/main" id="{A0B9BA14-67A2-46B1-A09E-11E948D5BB36}"/>
                </a:ext>
              </a:extLst>
            </p:cNvPr>
            <p:cNvSpPr/>
            <p:nvPr/>
          </p:nvSpPr>
          <p:spPr>
            <a:xfrm>
              <a:off x="1952022" y="2318389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65°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059343F-9A93-4500-B621-C8555D7786E8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3271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angles which will still be acute </a:t>
            </a: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when they are combined.</a:t>
            </a:r>
          </a:p>
          <a:p>
            <a:pPr algn="ctr"/>
            <a:endParaRPr lang="en-GB" sz="28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8B1EFF-016C-4313-9C28-3F7AE4F7E160}"/>
              </a:ext>
            </a:extLst>
          </p:cNvPr>
          <p:cNvCxnSpPr>
            <a:cxnSpLocks/>
          </p:cNvCxnSpPr>
          <p:nvPr/>
        </p:nvCxnSpPr>
        <p:spPr>
          <a:xfrm>
            <a:off x="3929699" y="2440474"/>
            <a:ext cx="1284602" cy="1375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720CE5F-ED33-440A-AC9F-8B09491681B9}"/>
              </a:ext>
            </a:extLst>
          </p:cNvPr>
          <p:cNvCxnSpPr>
            <a:cxnSpLocks/>
          </p:cNvCxnSpPr>
          <p:nvPr/>
        </p:nvCxnSpPr>
        <p:spPr>
          <a:xfrm>
            <a:off x="3929699" y="3816520"/>
            <a:ext cx="1284602" cy="1375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10992F-9446-421D-8D85-2789A75DE80F}"/>
              </a:ext>
            </a:extLst>
          </p:cNvPr>
          <p:cNvCxnSpPr>
            <a:cxnSpLocks/>
          </p:cNvCxnSpPr>
          <p:nvPr/>
        </p:nvCxnSpPr>
        <p:spPr>
          <a:xfrm flipV="1">
            <a:off x="3929699" y="2439554"/>
            <a:ext cx="1284602" cy="27530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4865710A-92E5-4B3A-A410-6E9438018078}"/>
              </a:ext>
            </a:extLst>
          </p:cNvPr>
          <p:cNvGrpSpPr/>
          <p:nvPr/>
        </p:nvGrpSpPr>
        <p:grpSpPr>
          <a:xfrm>
            <a:off x="1795539" y="1877864"/>
            <a:ext cx="5552922" cy="3876391"/>
            <a:chOff x="260486" y="1083537"/>
            <a:chExt cx="2747476" cy="1739321"/>
          </a:xfrm>
        </p:grpSpPr>
        <p:sp>
          <p:nvSpPr>
            <p:cNvPr id="9" name="Rounded Rectangle 20">
              <a:extLst>
                <a:ext uri="{FF2B5EF4-FFF2-40B4-BE49-F238E27FC236}">
                  <a16:creationId xmlns:a16="http://schemas.microsoft.com/office/drawing/2014/main" id="{729296CC-4263-4DC6-A4E2-25DF62306C2B}"/>
                </a:ext>
              </a:extLst>
            </p:cNvPr>
            <p:cNvSpPr/>
            <p:nvPr/>
          </p:nvSpPr>
          <p:spPr>
            <a:xfrm>
              <a:off x="260486" y="1083950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Rounded Rectangle 21">
              <a:extLst>
                <a:ext uri="{FF2B5EF4-FFF2-40B4-BE49-F238E27FC236}">
                  <a16:creationId xmlns:a16="http://schemas.microsoft.com/office/drawing/2014/main" id="{2857D3B8-C429-4CC8-994C-5C1D6176DCFA}"/>
                </a:ext>
              </a:extLst>
            </p:cNvPr>
            <p:cNvSpPr/>
            <p:nvPr/>
          </p:nvSpPr>
          <p:spPr>
            <a:xfrm>
              <a:off x="260486" y="1701376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Rounded Rectangle 22">
              <a:extLst>
                <a:ext uri="{FF2B5EF4-FFF2-40B4-BE49-F238E27FC236}">
                  <a16:creationId xmlns:a16="http://schemas.microsoft.com/office/drawing/2014/main" id="{C9BEFDD9-068C-4ABF-A1D8-672C44357CD6}"/>
                </a:ext>
              </a:extLst>
            </p:cNvPr>
            <p:cNvSpPr/>
            <p:nvPr/>
          </p:nvSpPr>
          <p:spPr>
            <a:xfrm>
              <a:off x="260486" y="2318802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60°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Rounded Rectangle 23">
              <a:extLst>
                <a:ext uri="{FF2B5EF4-FFF2-40B4-BE49-F238E27FC236}">
                  <a16:creationId xmlns:a16="http://schemas.microsoft.com/office/drawing/2014/main" id="{C6471C35-84CE-4FBF-93A9-80D43BF2AFAA}"/>
                </a:ext>
              </a:extLst>
            </p:cNvPr>
            <p:cNvSpPr/>
            <p:nvPr/>
          </p:nvSpPr>
          <p:spPr>
            <a:xfrm>
              <a:off x="1952022" y="1083537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12°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ounded Rectangle 24">
              <a:extLst>
                <a:ext uri="{FF2B5EF4-FFF2-40B4-BE49-F238E27FC236}">
                  <a16:creationId xmlns:a16="http://schemas.microsoft.com/office/drawing/2014/main" id="{8E1F1DF7-7475-4AE0-B8CA-1F44013C67BC}"/>
                </a:ext>
              </a:extLst>
            </p:cNvPr>
            <p:cNvSpPr/>
            <p:nvPr/>
          </p:nvSpPr>
          <p:spPr>
            <a:xfrm>
              <a:off x="1952022" y="1700963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79°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ounded Rectangle 25">
              <a:extLst>
                <a:ext uri="{FF2B5EF4-FFF2-40B4-BE49-F238E27FC236}">
                  <a16:creationId xmlns:a16="http://schemas.microsoft.com/office/drawing/2014/main" id="{A0B9BA14-67A2-46B1-A09E-11E948D5BB36}"/>
                </a:ext>
              </a:extLst>
            </p:cNvPr>
            <p:cNvSpPr/>
            <p:nvPr/>
          </p:nvSpPr>
          <p:spPr>
            <a:xfrm>
              <a:off x="1952022" y="2318389"/>
              <a:ext cx="1055940" cy="504056"/>
            </a:xfrm>
            <a:prstGeom prst="roundRect">
              <a:avLst/>
            </a:prstGeom>
            <a:solidFill>
              <a:srgbClr val="7DDD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65°</a:t>
              </a:r>
              <a:endParaRPr lang="en-US" sz="3500" b="1" baseline="3000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245CE41-2D41-4DD5-A48C-2665C6132E54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47548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Which angle is the odd one out? </a:t>
            </a: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/>
            <a:endParaRPr lang="en-GB" sz="28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AutoShape 2" descr="data:image/png;base64,%20iVBORw0KGgoAAAANSUhEUgAAAEgAAABlCAYAAAGZ2JU5AAAAAXNSR0IArs4c6QAAAARnQU1BAACxjwv8YQUAAAAJcEhZcwAADsMAAA7DAcdvqGQAABhtSURBVGhD7ZsJeBRVtoBPbb2nyb4SSCCAbCpJQEwCAQVkUAQVgiAgDozrGx1HJajviYzjE1FH38OZ0RllWBwdDYsoOiw6DLKIBHRQAREFBIEkZCe91XLrnVtdHdNJd6e7Q8L73sv/fdVdd6lbp84999ylbkHUXDsq/w/6qQaj/2uMK8hfxbLMXD0IW3eVa+msFtKhGa4d0BNm5uWAqqowoSj/NS1eS9UhKkBOoh1izUa4u2gwlrR/AY33y3RX0WW5LMNAk8cN9D8o6xfNufrdx+YTPajhVxLlrcaMPeZ9dczesVPw5l7aZPIxcvvG5vv5Zfp42cPa1aK/ZvwzXbvweSb76/PL90gJeoyXNrerUBvGVCi1g/VgVzChMK9UP9Xwe4wJRcObdcOgxrfs3OdfwRMKR1xB/2fl9YOCPqlaBftozrR1976D92Cl9jAbYGh6glaSjzYqULAEGnnn1QMf9MYEYEPp3MYNj97+pB7U8Ctpx+jJF5oOyzFvNqQt1qM0/DKdyrX3109h/cLbf6Gf+mcynhGrZF0rvNm0XDsJRGnxAvWRUfMVPajR5umqoL7mPDTpoUuBv5kGgNY5chhraRANEwLDP9pTvl9LbEHQgloaTUBkud/WvV98p4dCF3RX4aA2bZ1jGXj5k68hJT1z4pp31m/Ro9tq28dteX0gb9o8+Fv5IT0GwFo4GZJH3QglV/aGloVQQupo3aJ5+/FOedWNLhAlBdITbPQCMnXpSk7P0kzIgigl9z1GZjQdY5gYA7wNWfD2y08HvCboo1E2PjQXK4wwzloBrN+4sMYUWD9v2mo92Y+gBa0vnbNoygur29z95pVr525YdPsFPdhMu4+2sOiOcobj8jmGxRpXlGW7Xuf1JD9CPhpl2a6/DB8znv9w7EhX4phrmXv16G46i0GDBhnGF+R/rQcDErL6rxs1QkSLFPQgYLfgkBml4B+7vvhSj2kmaEGh3Ija6LFt+/JLhx7UCGhH44vyT+unAeHjLG2ccRCDZNLor8CxMCIrBW7NzYFr+veEyzO8Xbqi+Dl+jYAFMapa70G3seDqgZDXMxHiLEYYkNwDCrNTIdVu0XP5E7AgHN08taBgIMh07NQCFxZeMqwvpPfMPKJHNROwoPuKhjgsBh42HDoFxoQULY43meH17eXg8YgwuXdMLy2yBUFrbf2ieZWYmEzPax0OiLdaafUDz3Mw+ekVba4Lomz0O0tXpvhyO5wKaA+JHYFblIZrka0IKpEPlGwTdhzXK4QcvfnZ1QPxgoD2FVQiyvS7S3++7Xz89SqawelDyoDpdy3cqie1IWRBV9TXv15tNEDCrmrY2bsXpIqecZ8UT56tJ/sRtKANj96xnM/qOU8PalRbzHtrChNe1oN+BC2IEHLfgYZ6vxaPAzEFO5ITetCPoAUxoK7wsLZzelBDJXCKE9hb9aAfAQta92DJFZzZ/jGAUwtLejaCVVZ3+vsfNi259y0togXtVv+i0QvUjAHZvzpz9MRLSz95LWj+oI/mQ8VLzxz7bi/9D0W7BY0slMjSf/7ls7FjQg+X2i3ovZ0eLc/b2x0w6/rr47TIbrppSbsNJBRjr8rNE3h2mcqoH8Sm9fmvhrMncE70U5HY2b+7bff+m/RgWEQs0ISRI3NUXt7FqMw3eHWxHh0UOm2gU01ZlOZt2/v5Kj06KG1G76G4bmRuLnBqGd4gC4XJ0qNDQps5agpYjpualZnKnDh97p/elMC02/BbQjhuJT7uQD3oB51TE/3w0dLnUKEMPL947NXDeutRAQm7ysYX5t3FstwrtGAFxyfThvWBVBsObrAEWkhrh+eLa/RIsOHL4+D0yFo89h0ntu4+0McbaEvYGirYfcOf6T/VwG3D+0Ga3QofHzsLHxz+IeAooMEtwu7jFWAWOJh/1WU4yPIuJhGVCWlHYQu0BJaQGIHt+cvRQyHObISTDW5QWBYy+w+C1iNJqsWjagycq6uDuthe2kPcX3w5zLiy77Mf7dm/RM8WkIhs6NarsmMuuN3aDTOtHJTcNgdmlZQ0t4yapibwyN6qmVqUDzfNmA2Dk2JQgww04GAv1mbK0RJDEHGzp6xdOG+xwDFPtjRgWSHQ4PKAxSiAkePoOqOegjdRoX7qsyvD6gmjEsgHDirfEThuOs5vtTAVj/odrZnjP8Gpiixxo6Y//3qbmU8wOiQQZdr8B+P7VzeMze0nDXcpcqnRYKys/77hnr+nDFA2/H7pe3q2sIlaoM+GT01YnjegwsMy2tR/1rFjYHW6gPA8vDpkMPCoJR5Vdt/JE38r+vvbM7WLwiAio/axtuC65y4Y5epRlZXN6xBNJiOYBB4YPHyF9nQ7QXY6b91YPLlej2qXqARii1KmNhYk/n5zYlKeHhWQ4ybz7sQxphjbNRk91i6aFdQZtiRigdYtnk3nbBk3L1v5b4oBKryxQcBhwJAlZU31TucvOMbwWz02JBELxLq500az2fzO9OntdswqqNosn7dYbOgdZ64tnfuAlhCCiAXqO2riYgUak0rKypSNLz93jhcVNy8RKFdi4e98BmwjiSDg3NsoqyDw3Bf0mimLX3nJmpD0ZErvgQFX41rS4Wa/cPSC7ehyxtBzWWVGGBl2n4KdiUpUZdnOwItvoYjKqFvCgvoVi5Un0NalSoqsyiIN8wauUc8SER0WaOknr98/6HLRNXK46/3ndq78fHyBmD7iKoB+gxyT9CzddNNNN6HosKduyXWFeWNUwryIHrJRYdhffLyr/Fs9KWw6JND4grxXVYbNUgh/J8N6bhBY/mU6fKXQMXVjJW/fc3RPmxdAoYhaoHEF+a/gTe+i53hvKgeO5X+CzucVRf5vPNvC2xs+3rz5O4+eFJKIBRpfNOKPeP9JQEgyqsGkRwfE9z4bpf3Bw1lyduzYoU9fgxNFX6ZSrfRqTxgKVZtehb0NUtMzWmQ7RCTQuMLch/GZo6pmlYFbJuTnZ+rBoIQt0LUFw2bwLP+cHowYlmGzwcS8ogeDErZALGs42Xp1uKUR+5ZiWs5mW0MU4tJPgxK2+scVjfgQB2M/04PaksyUoVlQ0eiE9FgrWA082gveFNO+O18P6T2ssO5fx8HI+w29XdgWB2zduT/oG7WwBRpfmF+DrSaenvdPiYORvZM1IWgBrXXii5Nwvn8Uhdtx7Gzz0h5R5ZHbdn3+mZYxAGFXGVHUJ33NOMNu0YShBKogXxx9FZgWY9W0SbFarZWhhKFEYEPM1bQJx5oNMDA1DiovuOCtA8e0pbzWULH3nqyE72saINFmhMK+qVq8y+VMKS4uDukuwhZo2579s1CgGotB0G6YYDVBybAc4HSttYSKmJuZBJmxMZpdmXG+TwiB0ePGjUfn6PbmCkzYAlFm5eUcpYZMb1mXPgjWff4N7KuVvIktoFG7ztbDQZcAdIFrEGr07lFDoU/t0d16lqBEJJDFKOQ0ulwgiSLQd6q1TS4ofRa7qxbQas29dhJUVlWDy9EEOUPztFU1SRaBFczNrTQYbfUdgrJH5u7xyNLVVqMRhlx3C3x+9FuIc1SD4/w5aPJ4tBsnWq3AGoyQWPgzNHwBjm16ExSsVvrOVpWkrGkvvPmDXlxAIhKI8u7Dty8CgX1G66PoodtQncOh2U6C1Yb/9OwnCFEP8zHCDVP+47WAryRbErFAlI2L5l1AB2jTg9r6okvCalEUbIUmbSzkg2PpnhbpzpuXrdGWldsjIhvyIUswBR1d8y5Guu2p8YIHmhwSONw/GTl1hrKibAtXGEpUGqK89/icIllmtnEsZ6L9l9cL0wVgLwLHgUeSV9yybNV8PSosohbIx4bSuY9hMfNRoj7UnBhOaJJEzw6W5Z++eemKT/VsYRNVlbXkjfq0Q8Qplzo8bqnJg00bmN+urUh4fUVt5kE9S0REraHixYv5pPPuL7DKhsw6fBCU/ARgBA6UQ3XwVq+hwCsyeiu4YcPvn9mmXxIWUWvovs8OlzEMO4R2Ce/2vQzsu2sgZnslHDXiUButHvs4w1UNDVt2jLpO23MTLlEJtKN48pOZLvdUVn/D48S+yojaMaL3rjKbtTiCBjWkqophOcMBLSJMohKo3uVZSG8Y6mIqagI6SIdHTnt/6sx7vLHtE5VAytg0trqn+RX0OEGX7Qwo8FcpSZOl4jSQB5vQnMIjYoHK/n3uYJNBMGb0dTyEbaLZObaG+qV1pvgDIiF/VAm5WY9ul4gFYj3K3W5R2p6/ZJN3t0oQaPO1mGROBrKSUWCiN7Z9IheI4QtVTn6YnuMcI+j0mHavnCipM5at3sdgh/b2o3ckeVNCE7kNMcxgI1Hb7bWxmmDtqy+eoefYpWwXVGWcltAOEQm0YdHtLxlsNoOkCtfoUWHBcXwxThTf1IMhiUggwWa/RiVQIwEp16OaPT3tNOjmJ99IyNfN0hGT5Hb+e1xyGrz94LQMLTIEEQnkPPhxgcFue7Hk2TWnvDHMFkFUgJNU2Kwm4pEEjTIP9N0HTi2qtRwoky0980OMmjPjxbVaFYYi6r7MR+noBXQ3GKOyjJuwykxOZjfQYkWX+9Xfla+5W88WNpEbdSvofJ8ehCgeTmEEbf5PJeRxlhgFHRaIwbZP/3HYga2JtNjlSiWLnA4LhENmoG9/6HjVIzPHeY4BjqcHd9ibo4vZ9MTcmRsfn9fchWx8bO4H7z0+TzPoaOiwhkS3+i+ccPwEzoEamkhU78oo0VW0zuxR07INDPc9OmVGBKnvm7vWH59bOL2B4zi7oiplq3eWlehZu+mmm2666eb/Bx3qWbsA5vqiolin4rDzvMCKHpcUk2yo3bTpQMgZ6sXkkiqoqKgoyQjuGF7iiNtkqvC9cigoKIixMeJ0nEYt5Xk2SSXeRWYqLF0vUGSyi1XV+zd/ul/bvdWZXBIFTSjOuwwkZiXLsSO0J6bgVBvHc+tx0rJc4dSVLMtl6e+O20CXwAlRTzKS+sCWz/ZHvJE0ErpEQeMKCtJxYjuUkRmJqPJ5jmPeBoYNuIle284bRDEtQeXRvcAV+AAi5k7C4zBOxpZfIPy6vXv3tvtWN1w6XUHjCvJ/g7PXX6OlWH1vaeiSbWdA321g2QeBsL/csmffTj26Q3R4PtYeDDAZClHNVCnUMjpLORT6kpnluCsIoz4Qzu6JcOgUCxpbkNtXYNnnUB83or/gwmgxFxXq1VBXIjr3ZeBRn//owIEGPSliOsWCeOBGYbdTwKKn7WrlUOg9OZY1YOWMUM2s93vfKOkUBSmg/IAetFYPBoT2UHTngSgr2sYQetC+PDnGDPEWI8SavUeC1Qh2k6E5n4gHbUqBdi34w4BKGJGT5Q616YvexMYV5N3NsMzTLMPGt+6mFc3/MNr2neG9k6BXrE1bA6RvsunzGrjgO+mpUuhHTrSLF/C44JHhq3O18PXZWnCKEtBlzNYPgxZM9ykdx4tnbt17YJ8eHRHBJYqSnD5ZTVh1w3F44/dRHv1M/sqeSXDT5dkwND1eswoKfSja+9Dunaoz2EEV2DKfARWSGWuFkVkpkGI3w9l6B3jQynzDKi/a+WrFzLx74sTZqLr+i97Etu749Fu0nJN+1oPnwzISID8zUat9Oi6mD8vjQf8jgeamSqIHVQbdP9ErzgbF/dIh3mryG0MxHOZh2bPx5xwR7S9tyUW3IETNzkyzofRXYTOzU4FT7BYo7JMGMUb0Jdic3v3qJOw+XglHKmqh2umGTHxA+sChoKm0rCOVdfDOF99D+akqOHimGlS8rjden2DxKud0HRow5qVNUVXIF9jK/vDe/n+F3IITis5QEJw4fe6rzJSUTwSeLcBaTU6ymbA52OiXL7R3AZPAoVERMAo8JMZYINFqDsPpIphHsx60e4sgQHZSD+ifHKv7LuqXRDwkLR9w/Mr0tKw7yj7YctR7cXR0ioIoL82deGVe76QpA1Li4uiuQvqpGZEl6HftVMjILYKaJid8dfiQ1kSmPPQUHCvfCRb/PZfNUNV50PJc8Zlw1Yz50OBwwc5dOyEj5zIYfcM0UD1OcNXVgA39Wp9EO4zonQrDUmNJHzv7SdmeL896S4mOThtJE5YkukXZ4nS7sVnJmtmjQwBXzTmQ3A44efRrfCAzDBhyJaQnxGL3btGuo9CezSWK2LV7r6OHCZU3sFcaJhIo370dEuLjIS2jJ8T1sINYX4NFe+dwLo8HHB43lqGm8wyXQMvrCGHYdfSsXzTndhyFLMLb9OIZxoROVasQBS2JN5pAEAzgbrqAzhS7aG+S9pB0N50PHptPrMWijZuoqghaHMcLIOD1Hhfmw3iG5bQHwWEEdpaqmzcIZ3HO8dhNT/15nVZIB+hUBfl4Z/FiA+c68RHHsaO05wwBFUhEK/FIsuZvzPQr0DD8kwEtDC12RZ3K/WrBcyui7rVa0yUKorxXOqeXxLB/RWdciIbg93WFj0anqA36HNi8qGA0D4eWFYc9lNnIa/vCW19HlUiHDbKqriYylJY8vyr0R6QR0mUK8rGudN412FyWChyTRxtH69E2fVgXjpIVBeNROmoZWq+np/ugvR76Kgnb1Md4+sQtS1f6NnpcVLpcQT62LbovoZ5cuJ9juRtQLYPROozU/xAccdP/llDvxGp+StuzKmGWIzKQv0mi9OfbfvdW1O/ew+GSKag1m1+YH++qkIfhVDTfKUtP4SBToAoRTNaK2OTk/2ysPFk+0MYeG/TYmhr9ki7hkiro5nseHgdEmI0NbezA81XGYXy9wOfExmuL9HhQ6HQBnRKp+bapbmtmf0lhOQ/2XGUqo6xZ98fnv9QydSKXREEl9z4+mqjKGo7jehFCl5ZRELSWgh9/hP511eDpYQBFwHkUOhnBKYNb4uGj7CyoMZsBnZaWF3/BzjLlU+NjF05e8sg/tUI6gS5V0Ic5E43mDMPv8PHvKMvuaz6D45vW3Hj6FGRf8M6nqHAOnocPMjOB5qXKodDNtnE4IBxbUQnZ9XVOiWNedJiVpyZt3hzWt4WR0Gkj6dZsGjlhoiVD+FZg2XvxtuYsVELr5UafAuiv76C0HhPQkXaMJEGqowkIz1sMrPC40MT9o2z4uHxvjotHlynIc0VCn+o+Znu1QYFGtwdiszIqcXpAnzViqMJUe0yNMS352wZFhKpkDhy5SYn2iVeEtaU2ErpEQa898vMYJlaYY0izxSpXxlZIE9MGbnQrkyQSfAt4KOincqdkcuRe1j6KKUoao2RZjxt7CP0d7vMTty8u9n5rd5HoEgUlcMpU9Kw5WktRhQU3Lln1jeqhW1Kjg17IMSrTN44zTHpmzQ5ZJb91SyKoLHN9rSt7rDfXxaFLFKQSZoaB4xNxonm/2WX9SIuT1Bp80LA/DmgJVbQ2CvAtojKe9ei5X4kxGvuiHxuLSRet8+l0BZUtnFegsurloiztFUV1/aTly7WeRrWZRPoqUcsUIXSMhIOAig0ZZm2tp+TZsgbU2psOj/g9cFD4/qO3D9AyXgQ6VUHrF84fwbLqa0aez8SeuQ8IrPadMKVtBx8JqFdVFWHJkmYnTxiSgsNLu0kQRuP87E/rSmdfoSd1iE5T0IeLb7MDS57Bbn2gJSVTsaX3Vs0209B3pk/XXmc4Q7xjoO2j5RGI1t2fOS7eIxhMR1yieMFiMo1igHvgw0endbhX6zQF/Ximxh6TnnEmNvsyl6O6oqr22MFrbnzilTdLyso0v2NIESX0qvQ9jbZfn2qCDgCPqFb4VI2DvSQW9qqxUA494AK2Gwb7dt/eftouMezXPCc9+tL7kuhcZYpLJOb0rHp7as8fz1Q1eofpHSBYBXUJsx96yJr6eeOnKs8OJXTJFBVkEGUcQAJJ7p1+rOqHsw7UQq5opMsddOpBwMjxampmyhu/+tMTc/ViOpUu6cWC8cYLLzhYhUi8qKgGtwwmlwSsQpdViev0oeO/QZU8zREWDC4ZjJhm9KBbb3KTM18dD/nx+8XkkiqIghZyQG21aoatSQaL8biikICDvg63mwi45ArCxiOipWgq8h20NbGqrBCifiPTVXqkOQ0YheO4n1b1O5lOey8WLgU9c6WkVGJLSYGB8fEqk5gec7KhSX3B7VA/MXKGOsGgKOkZak9Mj7PHg2iLM3xw9rTy3P6KLzp1JdHHJXXSPjYsmjOJYbgNOAAUiKJ+cMvzqyfrSfDXX89MNAn8aovR+DNRlE7LsnLnLc+/sVlP7nQuuQXNGTOt+PvT5NbKepJbVU+YBqdc8Y+vv16pJ8PQ1CttZ2vJrFNVStZ3Z2XuyI+KMihzyHdf/nDo/74F3X317GSP0T2ZyAzHMN6lD0KIyPDW91btWFVPw/NHTotXOGYqsN43i0QlAuapAqtl8xvb3ugyX9RNN910083/OgD+B7IictQMFFg2AAAAAElFTkSuQmCC">
            <a:extLst>
              <a:ext uri="{FF2B5EF4-FFF2-40B4-BE49-F238E27FC236}">
                <a16:creationId xmlns:a16="http://schemas.microsoft.com/office/drawing/2014/main" id="{8194DA47-A6DA-459E-AF77-470106CA66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9821" y="1234523"/>
            <a:ext cx="1592560" cy="159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D8F8A7-BC14-4752-A5CC-8CB96BBEE8CB}"/>
              </a:ext>
            </a:extLst>
          </p:cNvPr>
          <p:cNvGrpSpPr/>
          <p:nvPr/>
        </p:nvGrpSpPr>
        <p:grpSpPr>
          <a:xfrm>
            <a:off x="1785474" y="1608484"/>
            <a:ext cx="2013096" cy="1456039"/>
            <a:chOff x="671528" y="4736976"/>
            <a:chExt cx="793591" cy="68860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4DC3643-89F8-4B6F-8EDE-553787517840}"/>
                </a:ext>
              </a:extLst>
            </p:cNvPr>
            <p:cNvGrpSpPr/>
            <p:nvPr/>
          </p:nvGrpSpPr>
          <p:grpSpPr>
            <a:xfrm flipH="1">
              <a:off x="671528" y="4736976"/>
              <a:ext cx="793591" cy="576280"/>
              <a:chOff x="403161" y="3800872"/>
              <a:chExt cx="793591" cy="57628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341C176-CEA2-4521-85AE-03DA68702CC7}"/>
                  </a:ext>
                </a:extLst>
              </p:cNvPr>
              <p:cNvCxnSpPr/>
              <p:nvPr/>
            </p:nvCxnSpPr>
            <p:spPr>
              <a:xfrm>
                <a:off x="404664" y="4376936"/>
                <a:ext cx="792088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0DBCE30-3EAF-4729-892B-D5124D95ED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3161" y="3800872"/>
                <a:ext cx="649575" cy="57628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E572F1BC-95DB-4E9D-B8CC-91E5EDE08344}"/>
                </a:ext>
              </a:extLst>
            </p:cNvPr>
            <p:cNvSpPr/>
            <p:nvPr/>
          </p:nvSpPr>
          <p:spPr>
            <a:xfrm flipH="1">
              <a:off x="1121139" y="5085376"/>
              <a:ext cx="273421" cy="340204"/>
            </a:xfrm>
            <a:prstGeom prst="arc">
              <a:avLst>
                <a:gd name="adj1" fmla="val 17210187"/>
                <a:gd name="adj2" fmla="val 1116462"/>
              </a:avLst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24E4EB-AE70-4311-B42A-01CEE4968D35}"/>
              </a:ext>
            </a:extLst>
          </p:cNvPr>
          <p:cNvGrpSpPr/>
          <p:nvPr/>
        </p:nvGrpSpPr>
        <p:grpSpPr>
          <a:xfrm>
            <a:off x="5226242" y="1440349"/>
            <a:ext cx="1367799" cy="1274396"/>
            <a:chOff x="2211665" y="3869516"/>
            <a:chExt cx="795091" cy="70742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E75A7AD-9D19-4F3E-A860-099BBA5E1E85}"/>
                </a:ext>
              </a:extLst>
            </p:cNvPr>
            <p:cNvGrpSpPr/>
            <p:nvPr/>
          </p:nvGrpSpPr>
          <p:grpSpPr>
            <a:xfrm>
              <a:off x="2211665" y="3869516"/>
              <a:ext cx="795091" cy="707423"/>
              <a:chOff x="420689" y="3659131"/>
              <a:chExt cx="795091" cy="70742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721DE7F-CE3B-44A9-B195-9CE7CDAA5B9E}"/>
                  </a:ext>
                </a:extLst>
              </p:cNvPr>
              <p:cNvCxnSpPr/>
              <p:nvPr/>
            </p:nvCxnSpPr>
            <p:spPr>
              <a:xfrm>
                <a:off x="423692" y="4366554"/>
                <a:ext cx="792088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CFE2EF5-39DB-4EA0-959A-5F6DA8B4D1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0689" y="3659131"/>
                <a:ext cx="0" cy="70742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63A45CC-E323-4D19-B467-D4926EC52646}"/>
                </a:ext>
              </a:extLst>
            </p:cNvPr>
            <p:cNvSpPr/>
            <p:nvPr/>
          </p:nvSpPr>
          <p:spPr>
            <a:xfrm>
              <a:off x="2211665" y="4365339"/>
              <a:ext cx="260311" cy="21160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5F8498-ED85-4A1A-BD36-412A8630E544}"/>
              </a:ext>
            </a:extLst>
          </p:cNvPr>
          <p:cNvGrpSpPr/>
          <p:nvPr/>
        </p:nvGrpSpPr>
        <p:grpSpPr>
          <a:xfrm>
            <a:off x="4971222" y="3217179"/>
            <a:ext cx="1399468" cy="1420140"/>
            <a:chOff x="2140618" y="4908081"/>
            <a:chExt cx="698249" cy="792088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D17A56E-4695-40A4-B9F1-55D8091F2F11}"/>
                </a:ext>
              </a:extLst>
            </p:cNvPr>
            <p:cNvGrpSpPr/>
            <p:nvPr/>
          </p:nvGrpSpPr>
          <p:grpSpPr>
            <a:xfrm rot="17102380" flipH="1">
              <a:off x="2067460" y="4981239"/>
              <a:ext cx="792088" cy="645772"/>
              <a:chOff x="397265" y="3746205"/>
              <a:chExt cx="792088" cy="645772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438FE313-3C69-4FCE-A36E-466CDF022C78}"/>
                  </a:ext>
                </a:extLst>
              </p:cNvPr>
              <p:cNvCxnSpPr/>
              <p:nvPr/>
            </p:nvCxnSpPr>
            <p:spPr>
              <a:xfrm>
                <a:off x="397265" y="4385777"/>
                <a:ext cx="792088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7555546-FB14-41E3-9233-7F5A09159D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4664" y="3746205"/>
                <a:ext cx="0" cy="64577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F64CB82-99D6-458A-98EE-CCCEACB8F357}"/>
                </a:ext>
              </a:extLst>
            </p:cNvPr>
            <p:cNvSpPr/>
            <p:nvPr/>
          </p:nvSpPr>
          <p:spPr>
            <a:xfrm rot="898660">
              <a:off x="2629913" y="4986393"/>
              <a:ext cx="208954" cy="21451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3653116-776F-4184-B176-4CD80E891FD1}"/>
              </a:ext>
            </a:extLst>
          </p:cNvPr>
          <p:cNvGrpSpPr/>
          <p:nvPr/>
        </p:nvGrpSpPr>
        <p:grpSpPr>
          <a:xfrm>
            <a:off x="1785477" y="3277324"/>
            <a:ext cx="1958321" cy="1276516"/>
            <a:chOff x="456602" y="4686838"/>
            <a:chExt cx="779508" cy="71759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73997E-E6F4-4953-A993-3568C63FE03A}"/>
                </a:ext>
              </a:extLst>
            </p:cNvPr>
            <p:cNvGrpSpPr/>
            <p:nvPr/>
          </p:nvGrpSpPr>
          <p:grpSpPr>
            <a:xfrm flipH="1">
              <a:off x="456602" y="4686838"/>
              <a:ext cx="779508" cy="717590"/>
              <a:chOff x="417243" y="3660753"/>
              <a:chExt cx="779508" cy="71759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76EE476-EB5E-4856-9152-A1B3EAFBDB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7243" y="4378087"/>
                <a:ext cx="779508" cy="256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D42C203-876A-4F9A-B9AF-3B633134D1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17243" y="3660753"/>
                <a:ext cx="0" cy="71733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F52702-22AC-4E93-815D-0E461CD5BFC3}"/>
                </a:ext>
              </a:extLst>
            </p:cNvPr>
            <p:cNvSpPr/>
            <p:nvPr/>
          </p:nvSpPr>
          <p:spPr>
            <a:xfrm>
              <a:off x="1079716" y="5194041"/>
              <a:ext cx="156394" cy="21013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A26CE4E-3B68-4C3B-9223-70816AE60555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3973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Which angle is the odd one out? </a:t>
            </a: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This angle is acute while all the others are right angles.</a:t>
            </a:r>
          </a:p>
          <a:p>
            <a:pPr lvl="0"/>
            <a:endParaRPr lang="en-GB" sz="24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D8F8A7-BC14-4752-A5CC-8CB96BBEE8CB}"/>
              </a:ext>
            </a:extLst>
          </p:cNvPr>
          <p:cNvGrpSpPr/>
          <p:nvPr/>
        </p:nvGrpSpPr>
        <p:grpSpPr>
          <a:xfrm>
            <a:off x="1785474" y="1608484"/>
            <a:ext cx="2013096" cy="1456039"/>
            <a:chOff x="671528" y="4736976"/>
            <a:chExt cx="793591" cy="68860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4DC3643-89F8-4B6F-8EDE-553787517840}"/>
                </a:ext>
              </a:extLst>
            </p:cNvPr>
            <p:cNvGrpSpPr/>
            <p:nvPr/>
          </p:nvGrpSpPr>
          <p:grpSpPr>
            <a:xfrm flipH="1">
              <a:off x="671528" y="4736976"/>
              <a:ext cx="793591" cy="576280"/>
              <a:chOff x="403161" y="3800872"/>
              <a:chExt cx="793591" cy="57628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341C176-CEA2-4521-85AE-03DA68702CC7}"/>
                  </a:ext>
                </a:extLst>
              </p:cNvPr>
              <p:cNvCxnSpPr/>
              <p:nvPr/>
            </p:nvCxnSpPr>
            <p:spPr>
              <a:xfrm>
                <a:off x="404664" y="4376936"/>
                <a:ext cx="79208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0DBCE30-3EAF-4729-892B-D5124D95ED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3161" y="3800872"/>
                <a:ext cx="649575" cy="57628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E572F1BC-95DB-4E9D-B8CC-91E5EDE08344}"/>
                </a:ext>
              </a:extLst>
            </p:cNvPr>
            <p:cNvSpPr/>
            <p:nvPr/>
          </p:nvSpPr>
          <p:spPr>
            <a:xfrm flipH="1">
              <a:off x="1121139" y="5085376"/>
              <a:ext cx="273421" cy="340204"/>
            </a:xfrm>
            <a:prstGeom prst="arc">
              <a:avLst>
                <a:gd name="adj1" fmla="val 17210187"/>
                <a:gd name="adj2" fmla="val 1116462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24E4EB-AE70-4311-B42A-01CEE4968D35}"/>
              </a:ext>
            </a:extLst>
          </p:cNvPr>
          <p:cNvGrpSpPr/>
          <p:nvPr/>
        </p:nvGrpSpPr>
        <p:grpSpPr>
          <a:xfrm>
            <a:off x="5226242" y="1440349"/>
            <a:ext cx="1367799" cy="1274396"/>
            <a:chOff x="2211665" y="3869516"/>
            <a:chExt cx="795091" cy="70742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E75A7AD-9D19-4F3E-A860-099BBA5E1E85}"/>
                </a:ext>
              </a:extLst>
            </p:cNvPr>
            <p:cNvGrpSpPr/>
            <p:nvPr/>
          </p:nvGrpSpPr>
          <p:grpSpPr>
            <a:xfrm>
              <a:off x="2211665" y="3869516"/>
              <a:ext cx="795091" cy="707423"/>
              <a:chOff x="420689" y="3659131"/>
              <a:chExt cx="795091" cy="70742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721DE7F-CE3B-44A9-B195-9CE7CDAA5B9E}"/>
                  </a:ext>
                </a:extLst>
              </p:cNvPr>
              <p:cNvCxnSpPr/>
              <p:nvPr/>
            </p:nvCxnSpPr>
            <p:spPr>
              <a:xfrm>
                <a:off x="423692" y="4366554"/>
                <a:ext cx="792088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CFE2EF5-39DB-4EA0-959A-5F6DA8B4D1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0689" y="3659131"/>
                <a:ext cx="0" cy="707423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63A45CC-E323-4D19-B467-D4926EC52646}"/>
                </a:ext>
              </a:extLst>
            </p:cNvPr>
            <p:cNvSpPr/>
            <p:nvPr/>
          </p:nvSpPr>
          <p:spPr>
            <a:xfrm>
              <a:off x="2211665" y="4365339"/>
              <a:ext cx="260311" cy="21160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5F8498-ED85-4A1A-BD36-412A8630E544}"/>
              </a:ext>
            </a:extLst>
          </p:cNvPr>
          <p:cNvGrpSpPr/>
          <p:nvPr/>
        </p:nvGrpSpPr>
        <p:grpSpPr>
          <a:xfrm>
            <a:off x="4971222" y="3217179"/>
            <a:ext cx="1399468" cy="1420140"/>
            <a:chOff x="2140618" y="4908081"/>
            <a:chExt cx="698249" cy="792088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D17A56E-4695-40A4-B9F1-55D8091F2F11}"/>
                </a:ext>
              </a:extLst>
            </p:cNvPr>
            <p:cNvGrpSpPr/>
            <p:nvPr/>
          </p:nvGrpSpPr>
          <p:grpSpPr>
            <a:xfrm rot="17102380" flipH="1">
              <a:off x="2067460" y="4981239"/>
              <a:ext cx="792088" cy="645772"/>
              <a:chOff x="397265" y="3746205"/>
              <a:chExt cx="792088" cy="645772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438FE313-3C69-4FCE-A36E-466CDF022C78}"/>
                  </a:ext>
                </a:extLst>
              </p:cNvPr>
              <p:cNvCxnSpPr/>
              <p:nvPr/>
            </p:nvCxnSpPr>
            <p:spPr>
              <a:xfrm>
                <a:off x="397265" y="4385777"/>
                <a:ext cx="792088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7555546-FB14-41E3-9233-7F5A09159D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4664" y="3746205"/>
                <a:ext cx="0" cy="645772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F64CB82-99D6-458A-98EE-CCCEACB8F357}"/>
                </a:ext>
              </a:extLst>
            </p:cNvPr>
            <p:cNvSpPr/>
            <p:nvPr/>
          </p:nvSpPr>
          <p:spPr>
            <a:xfrm rot="898660">
              <a:off x="2629913" y="4986393"/>
              <a:ext cx="208954" cy="214517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3653116-776F-4184-B176-4CD80E891FD1}"/>
              </a:ext>
            </a:extLst>
          </p:cNvPr>
          <p:cNvGrpSpPr/>
          <p:nvPr/>
        </p:nvGrpSpPr>
        <p:grpSpPr>
          <a:xfrm>
            <a:off x="1785477" y="3277324"/>
            <a:ext cx="1958321" cy="1276516"/>
            <a:chOff x="456602" y="4686838"/>
            <a:chExt cx="779508" cy="71759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73997E-E6F4-4953-A993-3568C63FE03A}"/>
                </a:ext>
              </a:extLst>
            </p:cNvPr>
            <p:cNvGrpSpPr/>
            <p:nvPr/>
          </p:nvGrpSpPr>
          <p:grpSpPr>
            <a:xfrm flipH="1">
              <a:off x="456602" y="4686838"/>
              <a:ext cx="779508" cy="717590"/>
              <a:chOff x="417243" y="3660753"/>
              <a:chExt cx="779508" cy="71759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76EE476-EB5E-4856-9152-A1B3EAFBDB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7243" y="4378087"/>
                <a:ext cx="779508" cy="256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D42C203-876A-4F9A-B9AF-3B633134D1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17243" y="3660753"/>
                <a:ext cx="0" cy="717334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F52702-22AC-4E93-815D-0E461CD5BFC3}"/>
                </a:ext>
              </a:extLst>
            </p:cNvPr>
            <p:cNvSpPr/>
            <p:nvPr/>
          </p:nvSpPr>
          <p:spPr>
            <a:xfrm>
              <a:off x="1079716" y="5194041"/>
              <a:ext cx="156394" cy="21013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0AE48C1D-89FB-4FCC-BB1E-C2E6B00BFE1F}"/>
              </a:ext>
            </a:extLst>
          </p:cNvPr>
          <p:cNvSpPr/>
          <p:nvPr/>
        </p:nvSpPr>
        <p:spPr>
          <a:xfrm>
            <a:off x="1259150" y="1440348"/>
            <a:ext cx="3005019" cy="18678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0BD1FF-1B1D-4E03-8D18-173F6FAC41FC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37455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Using the digits below, can you create</a:t>
            </a: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more obtuse or acute angles?</a:t>
            </a:r>
          </a:p>
          <a:p>
            <a:pPr algn="ctr"/>
            <a:endParaRPr lang="en-GB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6F9896-792C-4EBD-BFE7-4D9EDE1A3AD0}"/>
              </a:ext>
            </a:extLst>
          </p:cNvPr>
          <p:cNvGrpSpPr/>
          <p:nvPr/>
        </p:nvGrpSpPr>
        <p:grpSpPr>
          <a:xfrm>
            <a:off x="1898674" y="1804969"/>
            <a:ext cx="5346652" cy="1464704"/>
            <a:chOff x="232111" y="7319078"/>
            <a:chExt cx="3138484" cy="802274"/>
          </a:xfrm>
          <a:solidFill>
            <a:srgbClr val="7DDDFF"/>
          </a:solidFill>
        </p:grpSpPr>
        <p:sp>
          <p:nvSpPr>
            <p:cNvPr id="21" name="Rounded Rectangle 42">
              <a:extLst>
                <a:ext uri="{FF2B5EF4-FFF2-40B4-BE49-F238E27FC236}">
                  <a16:creationId xmlns:a16="http://schemas.microsoft.com/office/drawing/2014/main" id="{224649FA-2141-49E0-B35D-55ECED6277E3}"/>
                </a:ext>
              </a:extLst>
            </p:cNvPr>
            <p:cNvSpPr/>
            <p:nvPr/>
          </p:nvSpPr>
          <p:spPr>
            <a:xfrm>
              <a:off x="232111" y="7328746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22" name="Rounded Rectangle 43">
              <a:extLst>
                <a:ext uri="{FF2B5EF4-FFF2-40B4-BE49-F238E27FC236}">
                  <a16:creationId xmlns:a16="http://schemas.microsoft.com/office/drawing/2014/main" id="{54A538BB-6B1F-4264-8266-C405F9CC044F}"/>
                </a:ext>
              </a:extLst>
            </p:cNvPr>
            <p:cNvSpPr/>
            <p:nvPr/>
          </p:nvSpPr>
          <p:spPr>
            <a:xfrm>
              <a:off x="1052736" y="7328746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3" name="Rounded Rectangle 44">
              <a:extLst>
                <a:ext uri="{FF2B5EF4-FFF2-40B4-BE49-F238E27FC236}">
                  <a16:creationId xmlns:a16="http://schemas.microsoft.com/office/drawing/2014/main" id="{947BD150-DDC9-4D39-A02C-8DCE0C72381B}"/>
                </a:ext>
              </a:extLst>
            </p:cNvPr>
            <p:cNvSpPr/>
            <p:nvPr/>
          </p:nvSpPr>
          <p:spPr>
            <a:xfrm>
              <a:off x="1873361" y="7329264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25" name="Rounded Rectangle 45">
              <a:extLst>
                <a:ext uri="{FF2B5EF4-FFF2-40B4-BE49-F238E27FC236}">
                  <a16:creationId xmlns:a16="http://schemas.microsoft.com/office/drawing/2014/main" id="{A02141AD-7A98-49D0-91E4-D449F09D0638}"/>
                </a:ext>
              </a:extLst>
            </p:cNvPr>
            <p:cNvSpPr/>
            <p:nvPr/>
          </p:nvSpPr>
          <p:spPr>
            <a:xfrm>
              <a:off x="2693986" y="7319078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D82D131-956C-4759-846A-BFF94B48ABC9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431246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Using the digits below, can you create</a:t>
            </a: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more obtuse or acute angles?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2-digit acute possibilities:</a:t>
            </a: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61°, 60°, 68°, 16°, 10°, 18°, 86°, 81°, 80°</a:t>
            </a:r>
          </a:p>
          <a:p>
            <a:endParaRPr lang="en-US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3-digit obtuse possibilities:</a:t>
            </a: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108°, 106°, 160°, 168°</a:t>
            </a:r>
          </a:p>
          <a:p>
            <a:endParaRPr lang="en-US" sz="2000" b="1" baseline="3000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000" b="1">
                <a:solidFill>
                  <a:srgbClr val="FF0000"/>
                </a:solidFill>
                <a:latin typeface="Century Gothic" panose="020B0502020202020204" pitchFamily="34" charset="0"/>
              </a:rPr>
              <a:t>There are more acute than obtuse angles possible.</a:t>
            </a: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6F9896-792C-4EBD-BFE7-4D9EDE1A3AD0}"/>
              </a:ext>
            </a:extLst>
          </p:cNvPr>
          <p:cNvGrpSpPr/>
          <p:nvPr/>
        </p:nvGrpSpPr>
        <p:grpSpPr>
          <a:xfrm>
            <a:off x="1898674" y="1804969"/>
            <a:ext cx="5346652" cy="1464704"/>
            <a:chOff x="232111" y="7319078"/>
            <a:chExt cx="3138484" cy="802274"/>
          </a:xfrm>
          <a:solidFill>
            <a:srgbClr val="7DDDFF"/>
          </a:solidFill>
        </p:grpSpPr>
        <p:sp>
          <p:nvSpPr>
            <p:cNvPr id="21" name="Rounded Rectangle 42">
              <a:extLst>
                <a:ext uri="{FF2B5EF4-FFF2-40B4-BE49-F238E27FC236}">
                  <a16:creationId xmlns:a16="http://schemas.microsoft.com/office/drawing/2014/main" id="{224649FA-2141-49E0-B35D-55ECED6277E3}"/>
                </a:ext>
              </a:extLst>
            </p:cNvPr>
            <p:cNvSpPr/>
            <p:nvPr/>
          </p:nvSpPr>
          <p:spPr>
            <a:xfrm>
              <a:off x="232111" y="7328746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22" name="Rounded Rectangle 43">
              <a:extLst>
                <a:ext uri="{FF2B5EF4-FFF2-40B4-BE49-F238E27FC236}">
                  <a16:creationId xmlns:a16="http://schemas.microsoft.com/office/drawing/2014/main" id="{54A538BB-6B1F-4264-8266-C405F9CC044F}"/>
                </a:ext>
              </a:extLst>
            </p:cNvPr>
            <p:cNvSpPr/>
            <p:nvPr/>
          </p:nvSpPr>
          <p:spPr>
            <a:xfrm>
              <a:off x="1052736" y="7328746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3" name="Rounded Rectangle 44">
              <a:extLst>
                <a:ext uri="{FF2B5EF4-FFF2-40B4-BE49-F238E27FC236}">
                  <a16:creationId xmlns:a16="http://schemas.microsoft.com/office/drawing/2014/main" id="{947BD150-DDC9-4D39-A02C-8DCE0C72381B}"/>
                </a:ext>
              </a:extLst>
            </p:cNvPr>
            <p:cNvSpPr/>
            <p:nvPr/>
          </p:nvSpPr>
          <p:spPr>
            <a:xfrm>
              <a:off x="1873361" y="7329264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25" name="Rounded Rectangle 45">
              <a:extLst>
                <a:ext uri="{FF2B5EF4-FFF2-40B4-BE49-F238E27FC236}">
                  <a16:creationId xmlns:a16="http://schemas.microsoft.com/office/drawing/2014/main" id="{A02141AD-7A98-49D0-91E4-D449F09D0638}"/>
                </a:ext>
              </a:extLst>
            </p:cNvPr>
            <p:cNvSpPr/>
            <p:nvPr/>
          </p:nvSpPr>
          <p:spPr>
            <a:xfrm>
              <a:off x="2693986" y="7319078"/>
              <a:ext cx="676609" cy="792088"/>
            </a:xfrm>
            <a:prstGeom prst="round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B53EB2A-C8D4-42FD-86D8-047A99F489BD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654316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Y3/4 – Summer Block 4 – Shape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Thursday 9</a:t>
            </a:r>
            <a:r>
              <a:rPr lang="en-GB" sz="48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th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July 2020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compare and order angles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61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these angles as acute, right angle or obtuse.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D7B104A-1038-44E9-969A-35FA3D42724A}"/>
              </a:ext>
            </a:extLst>
          </p:cNvPr>
          <p:cNvGrpSpPr/>
          <p:nvPr/>
        </p:nvGrpSpPr>
        <p:grpSpPr>
          <a:xfrm>
            <a:off x="836758" y="1794927"/>
            <a:ext cx="2260149" cy="969231"/>
            <a:chOff x="2661179" y="4256732"/>
            <a:chExt cx="1546492" cy="664332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988815F-CC26-4B14-823B-3F189FFE4BF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61179" y="4256732"/>
              <a:ext cx="552360" cy="66433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7D68725-C29A-46C7-90A8-F9215AB4D55F}"/>
                </a:ext>
              </a:extLst>
            </p:cNvPr>
            <p:cNvCxnSpPr>
              <a:cxnSpLocks/>
            </p:cNvCxnSpPr>
            <p:nvPr/>
          </p:nvCxnSpPr>
          <p:spPr>
            <a:xfrm>
              <a:off x="3201831" y="4914564"/>
              <a:ext cx="100584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E619F7AD-FBAE-4EB1-891A-4E471C9F9741}"/>
              </a:ext>
            </a:extLst>
          </p:cNvPr>
          <p:cNvGrpSpPr/>
          <p:nvPr/>
        </p:nvGrpSpPr>
        <p:grpSpPr>
          <a:xfrm>
            <a:off x="765638" y="4045418"/>
            <a:ext cx="1862126" cy="1199239"/>
            <a:chOff x="3176336" y="4305972"/>
            <a:chExt cx="1005840" cy="611052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87050155-C003-4ACA-BFE6-066D12BC182F}"/>
                </a:ext>
              </a:extLst>
            </p:cNvPr>
            <p:cNvCxnSpPr/>
            <p:nvPr/>
          </p:nvCxnSpPr>
          <p:spPr>
            <a:xfrm flipV="1">
              <a:off x="3176336" y="4305972"/>
              <a:ext cx="1005840" cy="611052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340C049-BDEA-4A7C-88D0-1E06E493C614}"/>
                </a:ext>
              </a:extLst>
            </p:cNvPr>
            <p:cNvCxnSpPr>
              <a:cxnSpLocks/>
            </p:cNvCxnSpPr>
            <p:nvPr/>
          </p:nvCxnSpPr>
          <p:spPr>
            <a:xfrm>
              <a:off x="3176336" y="4914564"/>
              <a:ext cx="1005840" cy="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D2C8257-34F9-4D56-BD6A-441A36334D6E}"/>
              </a:ext>
            </a:extLst>
          </p:cNvPr>
          <p:cNvGrpSpPr/>
          <p:nvPr/>
        </p:nvGrpSpPr>
        <p:grpSpPr>
          <a:xfrm rot="5400000">
            <a:off x="6009061" y="2014296"/>
            <a:ext cx="1757343" cy="1452440"/>
            <a:chOff x="3200400" y="2613203"/>
            <a:chExt cx="1371600" cy="1375611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18F7D5A-B4A6-4752-B5D8-2F11D707C0D5}"/>
                </a:ext>
              </a:extLst>
            </p:cNvPr>
            <p:cNvGrpSpPr/>
            <p:nvPr/>
          </p:nvGrpSpPr>
          <p:grpSpPr>
            <a:xfrm>
              <a:off x="3200400" y="2613203"/>
              <a:ext cx="1371600" cy="1375611"/>
              <a:chOff x="3037367" y="2053389"/>
              <a:chExt cx="1371600" cy="1375611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0A76049E-2D80-4FCE-8F5F-BBACFD2880E8}"/>
                  </a:ext>
                </a:extLst>
              </p:cNvPr>
              <p:cNvCxnSpPr/>
              <p:nvPr/>
            </p:nvCxnSpPr>
            <p:spPr>
              <a:xfrm flipV="1">
                <a:off x="3048000" y="2053389"/>
                <a:ext cx="0" cy="1375611"/>
              </a:xfrm>
              <a:prstGeom prst="line">
                <a:avLst/>
              </a:prstGeom>
              <a:ln w="38100">
                <a:solidFill>
                  <a:srgbClr val="CC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654EEEB-508F-4951-B482-D601959C7C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37367" y="3418367"/>
                <a:ext cx="1371600" cy="1"/>
              </a:xfrm>
              <a:prstGeom prst="line">
                <a:avLst/>
              </a:prstGeom>
              <a:ln w="38100">
                <a:solidFill>
                  <a:srgbClr val="CC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F5AC70E-2B1B-4563-A33F-05DA2F4D22D8}"/>
                </a:ext>
              </a:extLst>
            </p:cNvPr>
            <p:cNvSpPr/>
            <p:nvPr/>
          </p:nvSpPr>
          <p:spPr>
            <a:xfrm>
              <a:off x="3221666" y="3797897"/>
              <a:ext cx="148919" cy="180285"/>
            </a:xfrm>
            <a:prstGeom prst="rect">
              <a:avLst/>
            </a:prstGeom>
            <a:noFill/>
            <a:ln w="28575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53F42C4-98D9-4E57-A343-DCB4126A2BEB}"/>
              </a:ext>
            </a:extLst>
          </p:cNvPr>
          <p:cNvGrpSpPr/>
          <p:nvPr/>
        </p:nvGrpSpPr>
        <p:grpSpPr>
          <a:xfrm rot="20493883">
            <a:off x="5308572" y="4920611"/>
            <a:ext cx="2711571" cy="603675"/>
            <a:chOff x="2279074" y="4534885"/>
            <a:chExt cx="1894393" cy="376611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0C76DA88-6E4A-4AAA-A42C-A94A513A159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79074" y="4534885"/>
              <a:ext cx="894788" cy="376611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C421500-C118-4123-BD13-6ACB74CBCE34}"/>
                </a:ext>
              </a:extLst>
            </p:cNvPr>
            <p:cNvCxnSpPr>
              <a:cxnSpLocks/>
            </p:cNvCxnSpPr>
            <p:nvPr/>
          </p:nvCxnSpPr>
          <p:spPr>
            <a:xfrm>
              <a:off x="3167627" y="4909525"/>
              <a:ext cx="1005840" cy="0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43A4026-78E8-41C8-A2DB-336C42CD81A1}"/>
              </a:ext>
            </a:extLst>
          </p:cNvPr>
          <p:cNvGrpSpPr/>
          <p:nvPr/>
        </p:nvGrpSpPr>
        <p:grpSpPr>
          <a:xfrm>
            <a:off x="3633411" y="2634392"/>
            <a:ext cx="1824593" cy="1589216"/>
            <a:chOff x="3371172" y="2883694"/>
            <a:chExt cx="1824593" cy="1589216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D57CF1B-DA99-4882-AEF8-57357E6D2F16}"/>
                </a:ext>
              </a:extLst>
            </p:cNvPr>
            <p:cNvGrpSpPr/>
            <p:nvPr/>
          </p:nvGrpSpPr>
          <p:grpSpPr>
            <a:xfrm>
              <a:off x="3519646" y="2883694"/>
              <a:ext cx="1676119" cy="1368365"/>
              <a:chOff x="3204256" y="4275626"/>
              <a:chExt cx="1005840" cy="74064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F3F68164-39E0-4A7E-ACF3-023CFAAA3D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16135" y="4275626"/>
                <a:ext cx="482851" cy="735605"/>
              </a:xfrm>
              <a:prstGeom prst="line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6CB53099-41C5-4327-8CE0-98464A11D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04256" y="5016269"/>
                <a:ext cx="1005840" cy="0"/>
              </a:xfrm>
              <a:prstGeom prst="line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77A1D826-A553-426E-B26C-DA9A18D3F0ED}"/>
                </a:ext>
              </a:extLst>
            </p:cNvPr>
            <p:cNvSpPr/>
            <p:nvPr/>
          </p:nvSpPr>
          <p:spPr>
            <a:xfrm rot="1024525">
              <a:off x="3371172" y="3784906"/>
              <a:ext cx="708794" cy="688004"/>
            </a:xfrm>
            <a:prstGeom prst="arc">
              <a:avLst>
                <a:gd name="adj1" fmla="val 15988510"/>
                <a:gd name="adj2" fmla="val 218470"/>
              </a:avLst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Arc 40">
            <a:extLst>
              <a:ext uri="{FF2B5EF4-FFF2-40B4-BE49-F238E27FC236}">
                <a16:creationId xmlns:a16="http://schemas.microsoft.com/office/drawing/2014/main" id="{02512772-3F8E-423C-AC47-2A26655BCC77}"/>
              </a:ext>
            </a:extLst>
          </p:cNvPr>
          <p:cNvSpPr/>
          <p:nvPr/>
        </p:nvSpPr>
        <p:spPr>
          <a:xfrm rot="20121111">
            <a:off x="1058313" y="2382433"/>
            <a:ext cx="1154802" cy="1156032"/>
          </a:xfrm>
          <a:prstGeom prst="arc">
            <a:avLst>
              <a:gd name="adj1" fmla="val 16101905"/>
              <a:gd name="adj2" fmla="val 159452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F2FEDCC-9A6F-4ECC-A54D-3831D6903D00}"/>
              </a:ext>
            </a:extLst>
          </p:cNvPr>
          <p:cNvSpPr/>
          <p:nvPr/>
        </p:nvSpPr>
        <p:spPr>
          <a:xfrm rot="1024525">
            <a:off x="853724" y="4894658"/>
            <a:ext cx="563198" cy="522582"/>
          </a:xfrm>
          <a:prstGeom prst="arc">
            <a:avLst>
              <a:gd name="adj1" fmla="val 16971712"/>
              <a:gd name="adj2" fmla="val 0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F1247E5B-6422-4F2B-B84F-27F3641CC36B}"/>
              </a:ext>
            </a:extLst>
          </p:cNvPr>
          <p:cNvSpPr/>
          <p:nvPr/>
        </p:nvSpPr>
        <p:spPr>
          <a:xfrm rot="18931088">
            <a:off x="6361754" y="5182203"/>
            <a:ext cx="563198" cy="561600"/>
          </a:xfrm>
          <a:prstGeom prst="arc">
            <a:avLst>
              <a:gd name="adj1" fmla="val 12982996"/>
              <a:gd name="adj2" fmla="val 2344262"/>
            </a:avLst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7E753A-3213-4F67-865D-AB7B9630A85B}"/>
              </a:ext>
            </a:extLst>
          </p:cNvPr>
          <p:cNvGraphicFramePr>
            <a:graphicFrameLocks noGrp="1"/>
          </p:cNvGraphicFramePr>
          <p:nvPr/>
        </p:nvGraphicFramePr>
        <p:xfrm>
          <a:off x="1559491" y="2904769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AC870D53-63F2-46AB-9052-B489F65A1EE0}"/>
              </a:ext>
            </a:extLst>
          </p:cNvPr>
          <p:cNvGraphicFramePr>
            <a:graphicFrameLocks noGrp="1"/>
          </p:cNvGraphicFramePr>
          <p:nvPr/>
        </p:nvGraphicFramePr>
        <p:xfrm>
          <a:off x="6057071" y="1375093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84C933B7-B73B-442A-ADEC-E030FCE937E3}"/>
              </a:ext>
            </a:extLst>
          </p:cNvPr>
          <p:cNvGraphicFramePr>
            <a:graphicFrameLocks noGrp="1"/>
          </p:cNvGraphicFramePr>
          <p:nvPr/>
        </p:nvGraphicFramePr>
        <p:xfrm>
          <a:off x="3818969" y="4147758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803D7C8F-A74A-4505-A81A-873F41D53EDC}"/>
              </a:ext>
            </a:extLst>
          </p:cNvPr>
          <p:cNvGraphicFramePr>
            <a:graphicFrameLocks noGrp="1"/>
          </p:cNvGraphicFramePr>
          <p:nvPr/>
        </p:nvGraphicFramePr>
        <p:xfrm>
          <a:off x="895726" y="5390904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F152ED18-8E69-4970-B8C3-4E5D5905885C}"/>
              </a:ext>
            </a:extLst>
          </p:cNvPr>
          <p:cNvGraphicFramePr>
            <a:graphicFrameLocks noGrp="1"/>
          </p:cNvGraphicFramePr>
          <p:nvPr/>
        </p:nvGraphicFramePr>
        <p:xfrm>
          <a:off x="5878202" y="5670381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88F5203B-12E1-43A0-9FB6-FFC1D103B997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517189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these angles as acute, right angle or obtuse.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D7B104A-1038-44E9-969A-35FA3D42724A}"/>
              </a:ext>
            </a:extLst>
          </p:cNvPr>
          <p:cNvGrpSpPr/>
          <p:nvPr/>
        </p:nvGrpSpPr>
        <p:grpSpPr>
          <a:xfrm>
            <a:off x="836758" y="1794927"/>
            <a:ext cx="2260149" cy="969231"/>
            <a:chOff x="2661179" y="4256732"/>
            <a:chExt cx="1546492" cy="664332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988815F-CC26-4B14-823B-3F189FFE4BF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61179" y="4256732"/>
              <a:ext cx="552360" cy="66433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7D68725-C29A-46C7-90A8-F9215AB4D55F}"/>
                </a:ext>
              </a:extLst>
            </p:cNvPr>
            <p:cNvCxnSpPr>
              <a:cxnSpLocks/>
            </p:cNvCxnSpPr>
            <p:nvPr/>
          </p:nvCxnSpPr>
          <p:spPr>
            <a:xfrm>
              <a:off x="3201831" y="4914564"/>
              <a:ext cx="100584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E619F7AD-FBAE-4EB1-891A-4E471C9F9741}"/>
              </a:ext>
            </a:extLst>
          </p:cNvPr>
          <p:cNvGrpSpPr/>
          <p:nvPr/>
        </p:nvGrpSpPr>
        <p:grpSpPr>
          <a:xfrm>
            <a:off x="765638" y="4045418"/>
            <a:ext cx="1862126" cy="1199239"/>
            <a:chOff x="3176336" y="4305972"/>
            <a:chExt cx="1005840" cy="611052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87050155-C003-4ACA-BFE6-066D12BC182F}"/>
                </a:ext>
              </a:extLst>
            </p:cNvPr>
            <p:cNvCxnSpPr/>
            <p:nvPr/>
          </p:nvCxnSpPr>
          <p:spPr>
            <a:xfrm flipV="1">
              <a:off x="3176336" y="4305972"/>
              <a:ext cx="1005840" cy="611052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340C049-BDEA-4A7C-88D0-1E06E493C614}"/>
                </a:ext>
              </a:extLst>
            </p:cNvPr>
            <p:cNvCxnSpPr>
              <a:cxnSpLocks/>
            </p:cNvCxnSpPr>
            <p:nvPr/>
          </p:nvCxnSpPr>
          <p:spPr>
            <a:xfrm>
              <a:off x="3176336" y="4914564"/>
              <a:ext cx="1005840" cy="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D2C8257-34F9-4D56-BD6A-441A36334D6E}"/>
              </a:ext>
            </a:extLst>
          </p:cNvPr>
          <p:cNvGrpSpPr/>
          <p:nvPr/>
        </p:nvGrpSpPr>
        <p:grpSpPr>
          <a:xfrm rot="5400000">
            <a:off x="6009061" y="2014296"/>
            <a:ext cx="1757343" cy="1452440"/>
            <a:chOff x="3200400" y="2613203"/>
            <a:chExt cx="1371600" cy="1375611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18F7D5A-B4A6-4752-B5D8-2F11D707C0D5}"/>
                </a:ext>
              </a:extLst>
            </p:cNvPr>
            <p:cNvGrpSpPr/>
            <p:nvPr/>
          </p:nvGrpSpPr>
          <p:grpSpPr>
            <a:xfrm>
              <a:off x="3200400" y="2613203"/>
              <a:ext cx="1371600" cy="1375611"/>
              <a:chOff x="3037367" y="2053389"/>
              <a:chExt cx="1371600" cy="1375611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0A76049E-2D80-4FCE-8F5F-BBACFD2880E8}"/>
                  </a:ext>
                </a:extLst>
              </p:cNvPr>
              <p:cNvCxnSpPr/>
              <p:nvPr/>
            </p:nvCxnSpPr>
            <p:spPr>
              <a:xfrm flipV="1">
                <a:off x="3048000" y="2053389"/>
                <a:ext cx="0" cy="1375611"/>
              </a:xfrm>
              <a:prstGeom prst="line">
                <a:avLst/>
              </a:prstGeom>
              <a:ln w="38100">
                <a:solidFill>
                  <a:srgbClr val="CC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654EEEB-508F-4951-B482-D601959C7C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37367" y="3418367"/>
                <a:ext cx="1371600" cy="1"/>
              </a:xfrm>
              <a:prstGeom prst="line">
                <a:avLst/>
              </a:prstGeom>
              <a:ln w="38100">
                <a:solidFill>
                  <a:srgbClr val="CC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F5AC70E-2B1B-4563-A33F-05DA2F4D22D8}"/>
                </a:ext>
              </a:extLst>
            </p:cNvPr>
            <p:cNvSpPr/>
            <p:nvPr/>
          </p:nvSpPr>
          <p:spPr>
            <a:xfrm>
              <a:off x="3221666" y="3797897"/>
              <a:ext cx="148919" cy="180285"/>
            </a:xfrm>
            <a:prstGeom prst="rect">
              <a:avLst/>
            </a:prstGeom>
            <a:noFill/>
            <a:ln w="28575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53F42C4-98D9-4E57-A343-DCB4126A2BEB}"/>
              </a:ext>
            </a:extLst>
          </p:cNvPr>
          <p:cNvGrpSpPr/>
          <p:nvPr/>
        </p:nvGrpSpPr>
        <p:grpSpPr>
          <a:xfrm rot="20493883">
            <a:off x="5308572" y="4920611"/>
            <a:ext cx="2711571" cy="603675"/>
            <a:chOff x="2279074" y="4534885"/>
            <a:chExt cx="1894393" cy="376611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0C76DA88-6E4A-4AAA-A42C-A94A513A159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79074" y="4534885"/>
              <a:ext cx="894788" cy="376611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C421500-C118-4123-BD13-6ACB74CBCE34}"/>
                </a:ext>
              </a:extLst>
            </p:cNvPr>
            <p:cNvCxnSpPr>
              <a:cxnSpLocks/>
            </p:cNvCxnSpPr>
            <p:nvPr/>
          </p:nvCxnSpPr>
          <p:spPr>
            <a:xfrm>
              <a:off x="3167627" y="4909525"/>
              <a:ext cx="1005840" cy="0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43A4026-78E8-41C8-A2DB-336C42CD81A1}"/>
              </a:ext>
            </a:extLst>
          </p:cNvPr>
          <p:cNvGrpSpPr/>
          <p:nvPr/>
        </p:nvGrpSpPr>
        <p:grpSpPr>
          <a:xfrm>
            <a:off x="3633411" y="2634392"/>
            <a:ext cx="1824593" cy="1589216"/>
            <a:chOff x="3371172" y="2883694"/>
            <a:chExt cx="1824593" cy="1589216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D57CF1B-DA99-4882-AEF8-57357E6D2F16}"/>
                </a:ext>
              </a:extLst>
            </p:cNvPr>
            <p:cNvGrpSpPr/>
            <p:nvPr/>
          </p:nvGrpSpPr>
          <p:grpSpPr>
            <a:xfrm>
              <a:off x="3519646" y="2883694"/>
              <a:ext cx="1676119" cy="1368365"/>
              <a:chOff x="3204256" y="4275626"/>
              <a:chExt cx="1005840" cy="74064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F3F68164-39E0-4A7E-ACF3-023CFAAA3D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16135" y="4275626"/>
                <a:ext cx="482851" cy="735605"/>
              </a:xfrm>
              <a:prstGeom prst="line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6CB53099-41C5-4327-8CE0-98464A11D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04256" y="5016269"/>
                <a:ext cx="1005840" cy="0"/>
              </a:xfrm>
              <a:prstGeom prst="line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77A1D826-A553-426E-B26C-DA9A18D3F0ED}"/>
                </a:ext>
              </a:extLst>
            </p:cNvPr>
            <p:cNvSpPr/>
            <p:nvPr/>
          </p:nvSpPr>
          <p:spPr>
            <a:xfrm rot="1024525">
              <a:off x="3371172" y="3784906"/>
              <a:ext cx="708794" cy="688004"/>
            </a:xfrm>
            <a:prstGeom prst="arc">
              <a:avLst>
                <a:gd name="adj1" fmla="val 15988510"/>
                <a:gd name="adj2" fmla="val 260152"/>
              </a:avLst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Arc 40">
            <a:extLst>
              <a:ext uri="{FF2B5EF4-FFF2-40B4-BE49-F238E27FC236}">
                <a16:creationId xmlns:a16="http://schemas.microsoft.com/office/drawing/2014/main" id="{02512772-3F8E-423C-AC47-2A26655BCC77}"/>
              </a:ext>
            </a:extLst>
          </p:cNvPr>
          <p:cNvSpPr/>
          <p:nvPr/>
        </p:nvSpPr>
        <p:spPr>
          <a:xfrm rot="20121111">
            <a:off x="1058313" y="2382433"/>
            <a:ext cx="1154802" cy="1156032"/>
          </a:xfrm>
          <a:prstGeom prst="arc">
            <a:avLst>
              <a:gd name="adj1" fmla="val 16101905"/>
              <a:gd name="adj2" fmla="val 159452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F2FEDCC-9A6F-4ECC-A54D-3831D6903D00}"/>
              </a:ext>
            </a:extLst>
          </p:cNvPr>
          <p:cNvSpPr/>
          <p:nvPr/>
        </p:nvSpPr>
        <p:spPr>
          <a:xfrm rot="1024525">
            <a:off x="853724" y="4894658"/>
            <a:ext cx="563198" cy="522582"/>
          </a:xfrm>
          <a:prstGeom prst="arc">
            <a:avLst>
              <a:gd name="adj1" fmla="val 16971712"/>
              <a:gd name="adj2" fmla="val 0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F1247E5B-6422-4F2B-B84F-27F3641CC36B}"/>
              </a:ext>
            </a:extLst>
          </p:cNvPr>
          <p:cNvSpPr/>
          <p:nvPr/>
        </p:nvSpPr>
        <p:spPr>
          <a:xfrm rot="18931088">
            <a:off x="6361754" y="5182203"/>
            <a:ext cx="563198" cy="561600"/>
          </a:xfrm>
          <a:prstGeom prst="arc">
            <a:avLst>
              <a:gd name="adj1" fmla="val 12982996"/>
              <a:gd name="adj2" fmla="val 2344262"/>
            </a:avLst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7E753A-3213-4F67-865D-AB7B9630A85B}"/>
              </a:ext>
            </a:extLst>
          </p:cNvPr>
          <p:cNvGraphicFramePr>
            <a:graphicFrameLocks noGrp="1"/>
          </p:cNvGraphicFramePr>
          <p:nvPr/>
        </p:nvGraphicFramePr>
        <p:xfrm>
          <a:off x="1559491" y="2904769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Obtuse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AC870D53-63F2-46AB-9052-B489F65A1EE0}"/>
              </a:ext>
            </a:extLst>
          </p:cNvPr>
          <p:cNvGraphicFramePr>
            <a:graphicFrameLocks noGrp="1"/>
          </p:cNvGraphicFramePr>
          <p:nvPr/>
        </p:nvGraphicFramePr>
        <p:xfrm>
          <a:off x="6057071" y="1375093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Right Angle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84C933B7-B73B-442A-ADEC-E030FCE937E3}"/>
              </a:ext>
            </a:extLst>
          </p:cNvPr>
          <p:cNvGraphicFramePr>
            <a:graphicFrameLocks noGrp="1"/>
          </p:cNvGraphicFramePr>
          <p:nvPr/>
        </p:nvGraphicFramePr>
        <p:xfrm>
          <a:off x="3818969" y="4147758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Acute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803D7C8F-A74A-4505-A81A-873F41D53EDC}"/>
              </a:ext>
            </a:extLst>
          </p:cNvPr>
          <p:cNvGraphicFramePr>
            <a:graphicFrameLocks noGrp="1"/>
          </p:cNvGraphicFramePr>
          <p:nvPr/>
        </p:nvGraphicFramePr>
        <p:xfrm>
          <a:off x="895726" y="5390904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Acute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F152ED18-8E69-4970-B8C3-4E5D5905885C}"/>
              </a:ext>
            </a:extLst>
          </p:cNvPr>
          <p:cNvGraphicFramePr>
            <a:graphicFrameLocks noGrp="1"/>
          </p:cNvGraphicFramePr>
          <p:nvPr/>
        </p:nvGraphicFramePr>
        <p:xfrm>
          <a:off x="5878202" y="5670381"/>
          <a:ext cx="16019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50">
                  <a:extLst>
                    <a:ext uri="{9D8B030D-6E8A-4147-A177-3AD203B41FA5}">
                      <a16:colId xmlns:a16="http://schemas.microsoft.com/office/drawing/2014/main" val="322436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Obtuse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8176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999368FC-A9C6-455C-A9D5-7AFBEE5D9304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43688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Circle all the obtuse angles.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C80E99A-5654-4AE9-92B0-40A781CB354E}"/>
              </a:ext>
            </a:extLst>
          </p:cNvPr>
          <p:cNvCxnSpPr>
            <a:cxnSpLocks/>
          </p:cNvCxnSpPr>
          <p:nvPr/>
        </p:nvCxnSpPr>
        <p:spPr>
          <a:xfrm>
            <a:off x="899764" y="1611630"/>
            <a:ext cx="0" cy="1594227"/>
          </a:xfrm>
          <a:prstGeom prst="line">
            <a:avLst/>
          </a:prstGeom>
          <a:ln w="38100" cap="flat">
            <a:solidFill>
              <a:schemeClr val="accent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3793296-0B54-4F5E-8FCC-6F4311B86EEF}"/>
              </a:ext>
            </a:extLst>
          </p:cNvPr>
          <p:cNvCxnSpPr>
            <a:cxnSpLocks/>
          </p:cNvCxnSpPr>
          <p:nvPr/>
        </p:nvCxnSpPr>
        <p:spPr>
          <a:xfrm flipH="1">
            <a:off x="882619" y="3198800"/>
            <a:ext cx="1579754" cy="0"/>
          </a:xfrm>
          <a:prstGeom prst="line">
            <a:avLst/>
          </a:prstGeom>
          <a:ln w="38100" cap="flat">
            <a:solidFill>
              <a:schemeClr val="accent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9D5B451-8E9E-485C-8AD2-6631311C71E8}"/>
              </a:ext>
            </a:extLst>
          </p:cNvPr>
          <p:cNvCxnSpPr>
            <a:cxnSpLocks/>
          </p:cNvCxnSpPr>
          <p:nvPr/>
        </p:nvCxnSpPr>
        <p:spPr>
          <a:xfrm flipH="1">
            <a:off x="3229989" y="2408743"/>
            <a:ext cx="2409722" cy="771924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C1BC092-11EE-48AF-8EFF-A3A079093B17}"/>
              </a:ext>
            </a:extLst>
          </p:cNvPr>
          <p:cNvCxnSpPr>
            <a:cxnSpLocks/>
          </p:cNvCxnSpPr>
          <p:nvPr/>
        </p:nvCxnSpPr>
        <p:spPr>
          <a:xfrm flipH="1">
            <a:off x="3227943" y="3180667"/>
            <a:ext cx="2616597" cy="519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B86F8E9-B799-4FF4-9340-391443185DCF}"/>
              </a:ext>
            </a:extLst>
          </p:cNvPr>
          <p:cNvGrpSpPr/>
          <p:nvPr/>
        </p:nvGrpSpPr>
        <p:grpSpPr>
          <a:xfrm>
            <a:off x="1247135" y="4239147"/>
            <a:ext cx="2724715" cy="1189757"/>
            <a:chOff x="116839" y="1103933"/>
            <a:chExt cx="977976" cy="42703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23E7AED-1077-472A-BDE0-C5D24D03F291}"/>
                </a:ext>
              </a:extLst>
            </p:cNvPr>
            <p:cNvCxnSpPr>
              <a:cxnSpLocks/>
            </p:cNvCxnSpPr>
            <p:nvPr/>
          </p:nvCxnSpPr>
          <p:spPr>
            <a:xfrm>
              <a:off x="116839" y="1103933"/>
              <a:ext cx="410958" cy="427037"/>
            </a:xfrm>
            <a:prstGeom prst="line">
              <a:avLst/>
            </a:prstGeom>
            <a:ln w="381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B634375-B547-4B71-ADAF-EDF0DF2CA1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7797" y="1530970"/>
              <a:ext cx="567018" cy="0"/>
            </a:xfrm>
            <a:prstGeom prst="line">
              <a:avLst/>
            </a:prstGeom>
            <a:ln w="381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2DB9B6-ABDE-4E4F-A931-F2A4CC697282}"/>
              </a:ext>
            </a:extLst>
          </p:cNvPr>
          <p:cNvCxnSpPr>
            <a:cxnSpLocks/>
          </p:cNvCxnSpPr>
          <p:nvPr/>
        </p:nvCxnSpPr>
        <p:spPr>
          <a:xfrm>
            <a:off x="6923017" y="4475884"/>
            <a:ext cx="1107729" cy="122780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EE945A-D7C8-47CD-BAEE-E833D2149A0C}"/>
              </a:ext>
            </a:extLst>
          </p:cNvPr>
          <p:cNvCxnSpPr>
            <a:cxnSpLocks/>
          </p:cNvCxnSpPr>
          <p:nvPr/>
        </p:nvCxnSpPr>
        <p:spPr>
          <a:xfrm flipH="1">
            <a:off x="4848645" y="4475884"/>
            <a:ext cx="2074372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D50D48CD-B8A4-47AC-99C7-CC6B6B8A5D49}"/>
              </a:ext>
            </a:extLst>
          </p:cNvPr>
          <p:cNvSpPr/>
          <p:nvPr/>
        </p:nvSpPr>
        <p:spPr>
          <a:xfrm rot="4206759">
            <a:off x="2080214" y="5072452"/>
            <a:ext cx="654171" cy="680471"/>
          </a:xfrm>
          <a:prstGeom prst="arc">
            <a:avLst>
              <a:gd name="adj1" fmla="val 9147181"/>
              <a:gd name="adj2" fmla="val 17417897"/>
            </a:avLst>
          </a:pr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C9464D0C-D495-4489-AF51-91FDFB371415}"/>
              </a:ext>
            </a:extLst>
          </p:cNvPr>
          <p:cNvSpPr/>
          <p:nvPr/>
        </p:nvSpPr>
        <p:spPr>
          <a:xfrm rot="19127683" flipH="1">
            <a:off x="3609300" y="2789899"/>
            <a:ext cx="743570" cy="680471"/>
          </a:xfrm>
          <a:prstGeom prst="arc">
            <a:avLst>
              <a:gd name="adj1" fmla="val 7976453"/>
              <a:gd name="adj2" fmla="val 11132169"/>
            </a:avLst>
          </a:prstGeom>
          <a:noFill/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189B3778-FD9A-4054-926D-E290BCC67AAE}"/>
              </a:ext>
            </a:extLst>
          </p:cNvPr>
          <p:cNvSpPr/>
          <p:nvPr/>
        </p:nvSpPr>
        <p:spPr>
          <a:xfrm>
            <a:off x="6537749" y="4116889"/>
            <a:ext cx="660572" cy="680471"/>
          </a:xfrm>
          <a:prstGeom prst="arc">
            <a:avLst>
              <a:gd name="adj1" fmla="val 2640514"/>
              <a:gd name="adj2" fmla="val 10518369"/>
            </a:avLst>
          </a:pr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A58650-68AE-442A-9C0A-C6B1B325E4A1}"/>
              </a:ext>
            </a:extLst>
          </p:cNvPr>
          <p:cNvSpPr/>
          <p:nvPr/>
        </p:nvSpPr>
        <p:spPr>
          <a:xfrm>
            <a:off x="899763" y="2837980"/>
            <a:ext cx="360000" cy="360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9937291-E2B3-4068-8F28-1C01F832D79F}"/>
              </a:ext>
            </a:extLst>
          </p:cNvPr>
          <p:cNvCxnSpPr>
            <a:cxnSpLocks/>
          </p:cNvCxnSpPr>
          <p:nvPr/>
        </p:nvCxnSpPr>
        <p:spPr>
          <a:xfrm>
            <a:off x="8513888" y="1611630"/>
            <a:ext cx="0" cy="1594227"/>
          </a:xfrm>
          <a:prstGeom prst="line">
            <a:avLst/>
          </a:prstGeom>
          <a:ln w="38100" cap="flat">
            <a:solidFill>
              <a:schemeClr val="accent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B12999D-746B-42D0-9370-4ACA5B2EACF6}"/>
              </a:ext>
            </a:extLst>
          </p:cNvPr>
          <p:cNvCxnSpPr>
            <a:cxnSpLocks/>
          </p:cNvCxnSpPr>
          <p:nvPr/>
        </p:nvCxnSpPr>
        <p:spPr>
          <a:xfrm flipH="1">
            <a:off x="6951282" y="3205857"/>
            <a:ext cx="1579754" cy="0"/>
          </a:xfrm>
          <a:prstGeom prst="line">
            <a:avLst/>
          </a:prstGeom>
          <a:ln w="38100" cap="flat">
            <a:solidFill>
              <a:schemeClr val="accent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758D6EA-EF51-49E3-B957-B09126E34AA4}"/>
              </a:ext>
            </a:extLst>
          </p:cNvPr>
          <p:cNvSpPr/>
          <p:nvPr/>
        </p:nvSpPr>
        <p:spPr>
          <a:xfrm>
            <a:off x="8156713" y="2843722"/>
            <a:ext cx="345542" cy="360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8A1636-2FD5-4494-9947-85B5505F4B34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983548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angle is the largest?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DEABEB-E5B9-49F6-BB0B-29F22CC8A6D2}"/>
              </a:ext>
            </a:extLst>
          </p:cNvPr>
          <p:cNvGrpSpPr/>
          <p:nvPr/>
        </p:nvGrpSpPr>
        <p:grpSpPr>
          <a:xfrm>
            <a:off x="1580575" y="1721959"/>
            <a:ext cx="2113714" cy="2001958"/>
            <a:chOff x="544326" y="955008"/>
            <a:chExt cx="2113714" cy="20019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0BCDD52-2EDF-4EAC-9ACC-80FB07D623D3}"/>
                </a:ext>
              </a:extLst>
            </p:cNvPr>
            <p:cNvGrpSpPr/>
            <p:nvPr/>
          </p:nvGrpSpPr>
          <p:grpSpPr>
            <a:xfrm>
              <a:off x="544326" y="955008"/>
              <a:ext cx="2113714" cy="2001958"/>
              <a:chOff x="8090885" y="1246822"/>
              <a:chExt cx="2113714" cy="2001958"/>
            </a:xfrm>
          </p:grpSpPr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EDA74C51-89FE-4E85-8A3C-970AF6BCE8B4}"/>
                  </a:ext>
                </a:extLst>
              </p:cNvPr>
              <p:cNvSpPr/>
              <p:nvPr/>
            </p:nvSpPr>
            <p:spPr>
              <a:xfrm>
                <a:off x="8090885" y="1246822"/>
                <a:ext cx="525466" cy="545202"/>
              </a:xfrm>
              <a:prstGeom prst="arc">
                <a:avLst>
                  <a:gd name="adj1" fmla="val 19688924"/>
                  <a:gd name="adj2" fmla="val 8165946"/>
                </a:avLst>
              </a:prstGeom>
              <a:ln w="38100">
                <a:solidFill>
                  <a:srgbClr val="4472C4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B7E0A06-9A46-431A-AC5C-4DB83F1E6205}"/>
                  </a:ext>
                </a:extLst>
              </p:cNvPr>
              <p:cNvGrpSpPr/>
              <p:nvPr/>
            </p:nvGrpSpPr>
            <p:grpSpPr>
              <a:xfrm>
                <a:off x="8143391" y="1279207"/>
                <a:ext cx="2061208" cy="1969573"/>
                <a:chOff x="946710" y="1236850"/>
                <a:chExt cx="1625638" cy="1630604"/>
              </a:xfrm>
            </p:grpSpPr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DABB28E2-E730-42B5-8EE2-9F67BB8D82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55949" y="1244600"/>
                  <a:ext cx="2902" cy="162285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972659A6-E02C-4447-BE71-30EF1BD720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710" y="1236850"/>
                  <a:ext cx="1625638" cy="37536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E6FAA88-D441-42C0-A53E-CFAFBAC2C86F}"/>
                </a:ext>
              </a:extLst>
            </p:cNvPr>
            <p:cNvSpPr txBox="1"/>
            <p:nvPr/>
          </p:nvSpPr>
          <p:spPr>
            <a:xfrm>
              <a:off x="855905" y="1384056"/>
              <a:ext cx="45120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A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F958B1F-E694-4BAE-8D4D-73342342D5F8}"/>
              </a:ext>
            </a:extLst>
          </p:cNvPr>
          <p:cNvGrpSpPr/>
          <p:nvPr/>
        </p:nvGrpSpPr>
        <p:grpSpPr>
          <a:xfrm rot="11668105">
            <a:off x="5464745" y="1213170"/>
            <a:ext cx="1948893" cy="2504448"/>
            <a:chOff x="6299180" y="1474267"/>
            <a:chExt cx="1948893" cy="250444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0F524A1-F233-44B3-8CB3-88EDD2B648DD}"/>
                </a:ext>
              </a:extLst>
            </p:cNvPr>
            <p:cNvGrpSpPr/>
            <p:nvPr/>
          </p:nvGrpSpPr>
          <p:grpSpPr>
            <a:xfrm>
              <a:off x="6435090" y="1474267"/>
              <a:ext cx="1812983" cy="2504448"/>
              <a:chOff x="2413529" y="726099"/>
              <a:chExt cx="1812983" cy="2504448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C716EF-C2A2-4ED8-8DF5-54C1B7509D73}"/>
                  </a:ext>
                </a:extLst>
              </p:cNvPr>
              <p:cNvGrpSpPr/>
              <p:nvPr/>
            </p:nvGrpSpPr>
            <p:grpSpPr>
              <a:xfrm>
                <a:off x="2413529" y="726099"/>
                <a:ext cx="1812983" cy="2504448"/>
                <a:chOff x="3883320" y="705453"/>
                <a:chExt cx="1812983" cy="2504448"/>
              </a:xfrm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1A1922B2-8F11-4AC5-B2D4-2646DD74DC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95089" y="1174751"/>
                  <a:ext cx="1" cy="203515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DA7BFBCE-43A3-40A2-A079-EF8FC32837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83320" y="705453"/>
                  <a:ext cx="1812983" cy="48597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C9D5D71-2BA6-481C-B07A-0692B6EEED09}"/>
                  </a:ext>
                </a:extLst>
              </p:cNvPr>
              <p:cNvSpPr txBox="1"/>
              <p:nvPr/>
            </p:nvSpPr>
            <p:spPr>
              <a:xfrm rot="9931895">
                <a:off x="2801741" y="1345074"/>
                <a:ext cx="45120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800" b="1" dirty="0">
                    <a:latin typeface="Century Gothic" panose="020B0502020202020204" pitchFamily="34" charset="0"/>
                  </a:rPr>
                  <a:t>B</a:t>
                </a:r>
              </a:p>
            </p:txBody>
          </p:sp>
        </p:grpSp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503C591E-E065-42D1-AAB7-7E8F926DCBC5}"/>
                </a:ext>
              </a:extLst>
            </p:cNvPr>
            <p:cNvSpPr/>
            <p:nvPr/>
          </p:nvSpPr>
          <p:spPr>
            <a:xfrm rot="20291868">
              <a:off x="6299180" y="1830868"/>
              <a:ext cx="525466" cy="545202"/>
            </a:xfrm>
            <a:prstGeom prst="arc">
              <a:avLst>
                <a:gd name="adj1" fmla="val 19688924"/>
                <a:gd name="adj2" fmla="val 8165946"/>
              </a:avLst>
            </a:prstGeom>
            <a:ln w="38100">
              <a:solidFill>
                <a:srgbClr val="4472C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29624D6-B907-4899-978D-315961A15A44}"/>
              </a:ext>
            </a:extLst>
          </p:cNvPr>
          <p:cNvGrpSpPr/>
          <p:nvPr/>
        </p:nvGrpSpPr>
        <p:grpSpPr>
          <a:xfrm rot="7751897">
            <a:off x="3545551" y="4171141"/>
            <a:ext cx="1713149" cy="2165512"/>
            <a:chOff x="3911796" y="3182343"/>
            <a:chExt cx="1713149" cy="216551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B841B61-B210-4B0D-B24A-21762E6BB3C0}"/>
                </a:ext>
              </a:extLst>
            </p:cNvPr>
            <p:cNvGrpSpPr/>
            <p:nvPr/>
          </p:nvGrpSpPr>
          <p:grpSpPr>
            <a:xfrm>
              <a:off x="4076476" y="3188970"/>
              <a:ext cx="1548469" cy="2158885"/>
              <a:chOff x="1624382" y="1776177"/>
              <a:chExt cx="1548469" cy="215888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8CFA75C-F5C9-4C53-AE01-5B3D0A46811D}"/>
                  </a:ext>
                </a:extLst>
              </p:cNvPr>
              <p:cNvGrpSpPr/>
              <p:nvPr/>
            </p:nvGrpSpPr>
            <p:grpSpPr>
              <a:xfrm>
                <a:off x="1624382" y="1776177"/>
                <a:ext cx="1548469" cy="2158885"/>
                <a:chOff x="2211460" y="1232514"/>
                <a:chExt cx="1952579" cy="2532685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DA0A7F45-0DF8-49AF-A542-26A30DC16C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211460" y="1244602"/>
                  <a:ext cx="26280" cy="252059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E8D064C5-0805-4D91-9695-87946599E9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30960" y="1232514"/>
                  <a:ext cx="1933079" cy="214862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F2B387-077B-4D62-B1A7-B3AAF7A86020}"/>
                  </a:ext>
                </a:extLst>
              </p:cNvPr>
              <p:cNvSpPr txBox="1"/>
              <p:nvPr/>
            </p:nvSpPr>
            <p:spPr>
              <a:xfrm rot="13945387">
                <a:off x="1729899" y="2314960"/>
                <a:ext cx="45120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800" b="1" dirty="0">
                    <a:latin typeface="Century Gothic" panose="020B0502020202020204" pitchFamily="34" charset="0"/>
                  </a:rPr>
                  <a:t>C</a:t>
                </a:r>
              </a:p>
            </p:txBody>
          </p:sp>
        </p:grp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63472E46-0268-48E4-859E-669362EB72A4}"/>
                </a:ext>
              </a:extLst>
            </p:cNvPr>
            <p:cNvSpPr/>
            <p:nvPr/>
          </p:nvSpPr>
          <p:spPr>
            <a:xfrm>
              <a:off x="3911796" y="3182343"/>
              <a:ext cx="525466" cy="545202"/>
            </a:xfrm>
            <a:prstGeom prst="arc">
              <a:avLst>
                <a:gd name="adj1" fmla="val 1678786"/>
                <a:gd name="adj2" fmla="val 6457232"/>
              </a:avLst>
            </a:prstGeom>
            <a:ln w="38100">
              <a:solidFill>
                <a:srgbClr val="4472C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508BC2A-BD87-4FBD-8FD7-FBC271AE37EC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318084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angle is the largest?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DEABEB-E5B9-49F6-BB0B-29F22CC8A6D2}"/>
              </a:ext>
            </a:extLst>
          </p:cNvPr>
          <p:cNvGrpSpPr/>
          <p:nvPr/>
        </p:nvGrpSpPr>
        <p:grpSpPr>
          <a:xfrm>
            <a:off x="1580575" y="1721959"/>
            <a:ext cx="2113714" cy="2001958"/>
            <a:chOff x="544326" y="955008"/>
            <a:chExt cx="2113714" cy="20019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0BCDD52-2EDF-4EAC-9ACC-80FB07D623D3}"/>
                </a:ext>
              </a:extLst>
            </p:cNvPr>
            <p:cNvGrpSpPr/>
            <p:nvPr/>
          </p:nvGrpSpPr>
          <p:grpSpPr>
            <a:xfrm>
              <a:off x="544326" y="955008"/>
              <a:ext cx="2113714" cy="2001958"/>
              <a:chOff x="8090885" y="1246822"/>
              <a:chExt cx="2113714" cy="2001958"/>
            </a:xfrm>
          </p:grpSpPr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EDA74C51-89FE-4E85-8A3C-970AF6BCE8B4}"/>
                  </a:ext>
                </a:extLst>
              </p:cNvPr>
              <p:cNvSpPr/>
              <p:nvPr/>
            </p:nvSpPr>
            <p:spPr>
              <a:xfrm>
                <a:off x="8090885" y="1246822"/>
                <a:ext cx="525466" cy="545202"/>
              </a:xfrm>
              <a:prstGeom prst="arc">
                <a:avLst>
                  <a:gd name="adj1" fmla="val 19688924"/>
                  <a:gd name="adj2" fmla="val 8165946"/>
                </a:avLst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B7E0A06-9A46-431A-AC5C-4DB83F1E6205}"/>
                  </a:ext>
                </a:extLst>
              </p:cNvPr>
              <p:cNvGrpSpPr/>
              <p:nvPr/>
            </p:nvGrpSpPr>
            <p:grpSpPr>
              <a:xfrm>
                <a:off x="8143391" y="1279207"/>
                <a:ext cx="2061208" cy="1969573"/>
                <a:chOff x="946710" y="1236850"/>
                <a:chExt cx="1625638" cy="1630604"/>
              </a:xfrm>
            </p:grpSpPr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DABB28E2-E730-42B5-8EE2-9F67BB8D82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55949" y="1244600"/>
                  <a:ext cx="2902" cy="1622854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972659A6-E02C-4447-BE71-30EF1BD720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710" y="1236850"/>
                  <a:ext cx="1625638" cy="375360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E6FAA88-D441-42C0-A53E-CFAFBAC2C86F}"/>
                </a:ext>
              </a:extLst>
            </p:cNvPr>
            <p:cNvSpPr txBox="1"/>
            <p:nvPr/>
          </p:nvSpPr>
          <p:spPr>
            <a:xfrm>
              <a:off x="855905" y="1384056"/>
              <a:ext cx="45120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F958B1F-E694-4BAE-8D4D-73342342D5F8}"/>
              </a:ext>
            </a:extLst>
          </p:cNvPr>
          <p:cNvGrpSpPr/>
          <p:nvPr/>
        </p:nvGrpSpPr>
        <p:grpSpPr>
          <a:xfrm rot="11668105">
            <a:off x="5464745" y="1213170"/>
            <a:ext cx="1948893" cy="2504448"/>
            <a:chOff x="6299180" y="1474267"/>
            <a:chExt cx="1948893" cy="250444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0F524A1-F233-44B3-8CB3-88EDD2B648DD}"/>
                </a:ext>
              </a:extLst>
            </p:cNvPr>
            <p:cNvGrpSpPr/>
            <p:nvPr/>
          </p:nvGrpSpPr>
          <p:grpSpPr>
            <a:xfrm>
              <a:off x="6435090" y="1474267"/>
              <a:ext cx="1812983" cy="2504448"/>
              <a:chOff x="2413529" y="726099"/>
              <a:chExt cx="1812983" cy="2504448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C716EF-C2A2-4ED8-8DF5-54C1B7509D73}"/>
                  </a:ext>
                </a:extLst>
              </p:cNvPr>
              <p:cNvGrpSpPr/>
              <p:nvPr/>
            </p:nvGrpSpPr>
            <p:grpSpPr>
              <a:xfrm>
                <a:off x="2413529" y="726099"/>
                <a:ext cx="1812983" cy="2504448"/>
                <a:chOff x="3883320" y="705453"/>
                <a:chExt cx="1812983" cy="2504448"/>
              </a:xfrm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1A1922B2-8F11-4AC5-B2D4-2646DD74DC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95089" y="1174751"/>
                  <a:ext cx="1" cy="20351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DA7BFBCE-43A3-40A2-A079-EF8FC32837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83320" y="705453"/>
                  <a:ext cx="1812983" cy="48597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C9D5D71-2BA6-481C-B07A-0692B6EEED09}"/>
                  </a:ext>
                </a:extLst>
              </p:cNvPr>
              <p:cNvSpPr txBox="1"/>
              <p:nvPr/>
            </p:nvSpPr>
            <p:spPr>
              <a:xfrm rot="9931895">
                <a:off x="2801741" y="1345074"/>
                <a:ext cx="45120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B</a:t>
                </a:r>
              </a:p>
            </p:txBody>
          </p:sp>
        </p:grpSp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503C591E-E065-42D1-AAB7-7E8F926DCBC5}"/>
                </a:ext>
              </a:extLst>
            </p:cNvPr>
            <p:cNvSpPr/>
            <p:nvPr/>
          </p:nvSpPr>
          <p:spPr>
            <a:xfrm rot="20291868">
              <a:off x="6299180" y="1830868"/>
              <a:ext cx="525466" cy="545202"/>
            </a:xfrm>
            <a:prstGeom prst="arc">
              <a:avLst>
                <a:gd name="adj1" fmla="val 19688924"/>
                <a:gd name="adj2" fmla="val 8165946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29624D6-B907-4899-978D-315961A15A44}"/>
              </a:ext>
            </a:extLst>
          </p:cNvPr>
          <p:cNvGrpSpPr/>
          <p:nvPr/>
        </p:nvGrpSpPr>
        <p:grpSpPr>
          <a:xfrm rot="7751897">
            <a:off x="3545551" y="4171141"/>
            <a:ext cx="1713149" cy="2165512"/>
            <a:chOff x="3911796" y="3182343"/>
            <a:chExt cx="1713149" cy="216551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B841B61-B210-4B0D-B24A-21762E6BB3C0}"/>
                </a:ext>
              </a:extLst>
            </p:cNvPr>
            <p:cNvGrpSpPr/>
            <p:nvPr/>
          </p:nvGrpSpPr>
          <p:grpSpPr>
            <a:xfrm>
              <a:off x="4076476" y="3188970"/>
              <a:ext cx="1548469" cy="2158885"/>
              <a:chOff x="1624382" y="1776177"/>
              <a:chExt cx="1548469" cy="215888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8CFA75C-F5C9-4C53-AE01-5B3D0A46811D}"/>
                  </a:ext>
                </a:extLst>
              </p:cNvPr>
              <p:cNvGrpSpPr/>
              <p:nvPr/>
            </p:nvGrpSpPr>
            <p:grpSpPr>
              <a:xfrm>
                <a:off x="1624382" y="1776177"/>
                <a:ext cx="1548469" cy="2158885"/>
                <a:chOff x="2211460" y="1232514"/>
                <a:chExt cx="1952579" cy="2532685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DA0A7F45-0DF8-49AF-A542-26A30DC16C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211460" y="1244602"/>
                  <a:ext cx="26280" cy="2520597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E8D064C5-0805-4D91-9695-87946599E9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30960" y="1232514"/>
                  <a:ext cx="1933079" cy="2148622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F2B387-077B-4D62-B1A7-B3AAF7A86020}"/>
                  </a:ext>
                </a:extLst>
              </p:cNvPr>
              <p:cNvSpPr txBox="1"/>
              <p:nvPr/>
            </p:nvSpPr>
            <p:spPr>
              <a:xfrm rot="13945387">
                <a:off x="1729899" y="2314960"/>
                <a:ext cx="451201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C</a:t>
                </a:r>
              </a:p>
            </p:txBody>
          </p:sp>
        </p:grp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63472E46-0268-48E4-859E-669362EB72A4}"/>
                </a:ext>
              </a:extLst>
            </p:cNvPr>
            <p:cNvSpPr/>
            <p:nvPr/>
          </p:nvSpPr>
          <p:spPr>
            <a:xfrm>
              <a:off x="3911796" y="3182343"/>
              <a:ext cx="525466" cy="545202"/>
            </a:xfrm>
            <a:prstGeom prst="arc">
              <a:avLst>
                <a:gd name="adj1" fmla="val 1678786"/>
                <a:gd name="adj2" fmla="val 6457232"/>
              </a:avLst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80D11F8-1834-4B1B-B7E5-E481F907CF07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57375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Here are some segments with different sized angles at their points.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Put the angles in order from smallest to largest.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762A6C-D134-47AB-BB67-0A3541A18916}"/>
              </a:ext>
            </a:extLst>
          </p:cNvPr>
          <p:cNvGrpSpPr/>
          <p:nvPr/>
        </p:nvGrpSpPr>
        <p:grpSpPr>
          <a:xfrm>
            <a:off x="837623" y="1965574"/>
            <a:ext cx="4103832" cy="4103833"/>
            <a:chOff x="837623" y="1965574"/>
            <a:chExt cx="4103832" cy="410383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74CE08F-B781-4EBA-B750-D8FB945FD8FA}"/>
                </a:ext>
              </a:extLst>
            </p:cNvPr>
            <p:cNvSpPr/>
            <p:nvPr/>
          </p:nvSpPr>
          <p:spPr>
            <a:xfrm>
              <a:off x="837623" y="1965574"/>
              <a:ext cx="4103832" cy="41038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F6AD3EF-4C2C-404C-BEA9-5C9DD48702F3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H="1">
              <a:off x="2886077" y="1965574"/>
              <a:ext cx="3462" cy="205841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47CC82F-EF55-4A5A-B1B3-D99832000C40}"/>
                </a:ext>
              </a:extLst>
            </p:cNvPr>
            <p:cNvCxnSpPr>
              <a:cxnSpLocks/>
              <a:stCxn id="30" idx="7"/>
            </p:cNvCxnSpPr>
            <p:nvPr/>
          </p:nvCxnSpPr>
          <p:spPr>
            <a:xfrm flipH="1">
              <a:off x="2887808" y="2566566"/>
              <a:ext cx="1452655" cy="145742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04ED323-5E12-4686-8E54-38E666488B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6077" y="4023987"/>
              <a:ext cx="3462" cy="204542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0A3261A-695F-4C08-8AA6-FB522F5746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1137" y="4023987"/>
              <a:ext cx="1899085" cy="8284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670809B-22BC-4223-B271-0ED53120CA32}"/>
                </a:ext>
              </a:extLst>
            </p:cNvPr>
            <p:cNvSpPr txBox="1"/>
            <p:nvPr/>
          </p:nvSpPr>
          <p:spPr>
            <a:xfrm>
              <a:off x="2726222" y="2972399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05DB75F-85BC-400E-A666-644F48F26308}"/>
                </a:ext>
              </a:extLst>
            </p:cNvPr>
            <p:cNvSpPr txBox="1"/>
            <p:nvPr/>
          </p:nvSpPr>
          <p:spPr>
            <a:xfrm>
              <a:off x="2048107" y="4309665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DE70DFD-B776-42F7-8BA4-4ADA4E233A1F}"/>
                </a:ext>
              </a:extLst>
            </p:cNvPr>
            <p:cNvSpPr txBox="1"/>
            <p:nvPr/>
          </p:nvSpPr>
          <p:spPr>
            <a:xfrm>
              <a:off x="2857486" y="3954832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7E414AB-B2A7-4977-96C7-6BA0BA67AEDA}"/>
                </a:ext>
              </a:extLst>
            </p:cNvPr>
            <p:cNvSpPr txBox="1"/>
            <p:nvPr/>
          </p:nvSpPr>
          <p:spPr>
            <a:xfrm>
              <a:off x="1859011" y="3403382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D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A092424-D2A1-45CB-AE9A-4D6A0C026172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770293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Here are some segments with different sized angles at their points.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Put the angles in order from smallest to largest.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762A6C-D134-47AB-BB67-0A3541A18916}"/>
              </a:ext>
            </a:extLst>
          </p:cNvPr>
          <p:cNvGrpSpPr/>
          <p:nvPr/>
        </p:nvGrpSpPr>
        <p:grpSpPr>
          <a:xfrm>
            <a:off x="837623" y="1965574"/>
            <a:ext cx="4103832" cy="4103833"/>
            <a:chOff x="837623" y="1965574"/>
            <a:chExt cx="4103832" cy="410383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74CE08F-B781-4EBA-B750-D8FB945FD8FA}"/>
                </a:ext>
              </a:extLst>
            </p:cNvPr>
            <p:cNvSpPr/>
            <p:nvPr/>
          </p:nvSpPr>
          <p:spPr>
            <a:xfrm>
              <a:off x="837623" y="1965574"/>
              <a:ext cx="4103832" cy="41038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F6AD3EF-4C2C-404C-BEA9-5C9DD48702F3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H="1">
              <a:off x="2886077" y="1965574"/>
              <a:ext cx="3462" cy="205841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47CC82F-EF55-4A5A-B1B3-D99832000C40}"/>
                </a:ext>
              </a:extLst>
            </p:cNvPr>
            <p:cNvCxnSpPr>
              <a:cxnSpLocks/>
              <a:stCxn id="30" idx="7"/>
            </p:cNvCxnSpPr>
            <p:nvPr/>
          </p:nvCxnSpPr>
          <p:spPr>
            <a:xfrm flipH="1">
              <a:off x="2887808" y="2566566"/>
              <a:ext cx="1452655" cy="145742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04ED323-5E12-4686-8E54-38E666488B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6077" y="4023987"/>
              <a:ext cx="3462" cy="204542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0A3261A-695F-4C08-8AA6-FB522F5746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1137" y="4023987"/>
              <a:ext cx="1899085" cy="8284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670809B-22BC-4223-B271-0ED53120CA32}"/>
                </a:ext>
              </a:extLst>
            </p:cNvPr>
            <p:cNvSpPr txBox="1"/>
            <p:nvPr/>
          </p:nvSpPr>
          <p:spPr>
            <a:xfrm>
              <a:off x="2726222" y="2972399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05DB75F-85BC-400E-A666-644F48F26308}"/>
                </a:ext>
              </a:extLst>
            </p:cNvPr>
            <p:cNvSpPr txBox="1"/>
            <p:nvPr/>
          </p:nvSpPr>
          <p:spPr>
            <a:xfrm>
              <a:off x="2048107" y="4309665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DE70DFD-B776-42F7-8BA4-4ADA4E233A1F}"/>
                </a:ext>
              </a:extLst>
            </p:cNvPr>
            <p:cNvSpPr txBox="1"/>
            <p:nvPr/>
          </p:nvSpPr>
          <p:spPr>
            <a:xfrm>
              <a:off x="2857486" y="3954832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7E414AB-B2A7-4977-96C7-6BA0BA67AEDA}"/>
                </a:ext>
              </a:extLst>
            </p:cNvPr>
            <p:cNvSpPr txBox="1"/>
            <p:nvPr/>
          </p:nvSpPr>
          <p:spPr>
            <a:xfrm>
              <a:off x="1859011" y="3403382"/>
              <a:ext cx="98913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b="1" dirty="0">
                  <a:latin typeface="Century Gothic" panose="020B0502020202020204" pitchFamily="34" charset="0"/>
                </a:rPr>
                <a:t>D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84B8A53-714D-4D70-B66B-861BFD2F7C15}"/>
              </a:ext>
            </a:extLst>
          </p:cNvPr>
          <p:cNvSpPr/>
          <p:nvPr/>
        </p:nvSpPr>
        <p:spPr>
          <a:xfrm>
            <a:off x="4746160" y="5284577"/>
            <a:ext cx="17972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A, C, D, 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47081F-ED4B-4BA3-8B6B-D9F85929B770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733204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468F204-812D-4EC3-A270-AA0D07766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F5F863CF-2CA9-4DE4-876D-535F9BCC1D8D}"/>
              </a:ext>
            </a:extLst>
          </p:cNvPr>
          <p:cNvGrpSpPr/>
          <p:nvPr/>
        </p:nvGrpSpPr>
        <p:grpSpPr>
          <a:xfrm>
            <a:off x="2853116" y="2411601"/>
            <a:ext cx="846102" cy="1193319"/>
            <a:chOff x="731130" y="6567983"/>
            <a:chExt cx="846102" cy="1193319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42893A-CF3E-402A-9329-1D680126E1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8732" y="6567983"/>
              <a:ext cx="798500" cy="372923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0D1AAFC-9DC0-4847-834E-52BAC26A7378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2" y="6961182"/>
              <a:ext cx="1970" cy="800120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A0062DF-95AF-4116-9871-C42377399DBD}"/>
                </a:ext>
              </a:extLst>
            </p:cNvPr>
            <p:cNvSpPr txBox="1"/>
            <p:nvPr/>
          </p:nvSpPr>
          <p:spPr>
            <a:xfrm>
              <a:off x="731130" y="7290917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D570FAD-94AF-45A8-8D10-E55A4E46F9F5}"/>
              </a:ext>
            </a:extLst>
          </p:cNvPr>
          <p:cNvGrpSpPr/>
          <p:nvPr/>
        </p:nvGrpSpPr>
        <p:grpSpPr>
          <a:xfrm rot="16200000">
            <a:off x="5676424" y="2320408"/>
            <a:ext cx="559052" cy="2071144"/>
            <a:chOff x="1668004" y="6396074"/>
            <a:chExt cx="559052" cy="2071144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F8EED72-2F71-45B7-B428-1C9EE12DB7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8004" y="6396074"/>
              <a:ext cx="442546" cy="122555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D2588E6-0DA8-43BC-B9D0-7AC072BFA31E}"/>
                </a:ext>
              </a:extLst>
            </p:cNvPr>
            <p:cNvSpPr txBox="1"/>
            <p:nvPr/>
          </p:nvSpPr>
          <p:spPr>
            <a:xfrm rot="5400000">
              <a:off x="1801400" y="7696881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BA6C81A-94EC-4785-BA31-63FB0A0187F5}"/>
                </a:ext>
              </a:extLst>
            </p:cNvPr>
            <p:cNvCxnSpPr>
              <a:cxnSpLocks/>
            </p:cNvCxnSpPr>
            <p:nvPr/>
          </p:nvCxnSpPr>
          <p:spPr>
            <a:xfrm>
              <a:off x="1668004" y="7613650"/>
              <a:ext cx="0" cy="85356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006E7C-6772-4D78-8EFB-069DE6E473C7}"/>
              </a:ext>
            </a:extLst>
          </p:cNvPr>
          <p:cNvGrpSpPr/>
          <p:nvPr/>
        </p:nvGrpSpPr>
        <p:grpSpPr>
          <a:xfrm>
            <a:off x="4104609" y="2387344"/>
            <a:ext cx="672945" cy="2071144"/>
            <a:chOff x="1668004" y="6396074"/>
            <a:chExt cx="672945" cy="207114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9D78FB1-8114-4246-AF4C-A3FB21E58B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8004" y="6396074"/>
              <a:ext cx="442546" cy="122555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3686DC2-1E7E-4F3A-BD69-AB164927411A}"/>
                </a:ext>
              </a:extLst>
            </p:cNvPr>
            <p:cNvSpPr txBox="1"/>
            <p:nvPr/>
          </p:nvSpPr>
          <p:spPr>
            <a:xfrm>
              <a:off x="1889748" y="7653968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D4BECB2-A41D-4264-82EB-CA2DFC002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8004" y="7613650"/>
              <a:ext cx="0" cy="85356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>
            <a:extLst>
              <a:ext uri="{FF2B5EF4-FFF2-40B4-BE49-F238E27FC236}">
                <a16:creationId xmlns:a16="http://schemas.microsoft.com/office/drawing/2014/main" id="{A35B6151-89D0-4C81-BC33-A3B0F25A574F}"/>
              </a:ext>
            </a:extLst>
          </p:cNvPr>
          <p:cNvSpPr/>
          <p:nvPr/>
        </p:nvSpPr>
        <p:spPr>
          <a:xfrm rot="13454560">
            <a:off x="5895470" y="3354726"/>
            <a:ext cx="525466" cy="545202"/>
          </a:xfrm>
          <a:prstGeom prst="arc">
            <a:avLst>
              <a:gd name="adj1" fmla="val 20016146"/>
              <a:gd name="adj2" fmla="val 816594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F710CF76-7229-48CA-B2AF-7F143AE3C138}"/>
              </a:ext>
            </a:extLst>
          </p:cNvPr>
          <p:cNvSpPr/>
          <p:nvPr/>
        </p:nvSpPr>
        <p:spPr>
          <a:xfrm rot="18993885">
            <a:off x="3856740" y="3327779"/>
            <a:ext cx="525466" cy="545202"/>
          </a:xfrm>
          <a:prstGeom prst="arc">
            <a:avLst>
              <a:gd name="adj1" fmla="val 20016146"/>
              <a:gd name="adj2" fmla="val 816594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D60FAFA4-602B-4020-873D-C0302A490170}"/>
              </a:ext>
            </a:extLst>
          </p:cNvPr>
          <p:cNvSpPr/>
          <p:nvPr/>
        </p:nvSpPr>
        <p:spPr>
          <a:xfrm rot="20132083">
            <a:off x="2763596" y="2641199"/>
            <a:ext cx="379947" cy="411338"/>
          </a:xfrm>
          <a:prstGeom prst="arc">
            <a:avLst>
              <a:gd name="adj1" fmla="val 20134070"/>
              <a:gd name="adj2" fmla="val 778032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F87BE9E-B283-48A8-905C-43BA74FDE02B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A is smaller than angle B. Angles B and C are the same size. 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4E8130-30F1-46D3-B3FA-2C29203CD8F4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148385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468F204-812D-4EC3-A270-AA0D07766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F5F863CF-2CA9-4DE4-876D-535F9BCC1D8D}"/>
              </a:ext>
            </a:extLst>
          </p:cNvPr>
          <p:cNvGrpSpPr/>
          <p:nvPr/>
        </p:nvGrpSpPr>
        <p:grpSpPr>
          <a:xfrm>
            <a:off x="2853116" y="2411601"/>
            <a:ext cx="846102" cy="1193319"/>
            <a:chOff x="731130" y="6567983"/>
            <a:chExt cx="846102" cy="1193319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42893A-CF3E-402A-9329-1D680126E1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8732" y="6567983"/>
              <a:ext cx="798500" cy="372923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0D1AAFC-9DC0-4847-834E-52BAC26A7378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2" y="6961182"/>
              <a:ext cx="1970" cy="800120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A0062DF-95AF-4116-9871-C42377399DBD}"/>
                </a:ext>
              </a:extLst>
            </p:cNvPr>
            <p:cNvSpPr txBox="1"/>
            <p:nvPr/>
          </p:nvSpPr>
          <p:spPr>
            <a:xfrm>
              <a:off x="731130" y="7290917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D570FAD-94AF-45A8-8D10-E55A4E46F9F5}"/>
              </a:ext>
            </a:extLst>
          </p:cNvPr>
          <p:cNvGrpSpPr/>
          <p:nvPr/>
        </p:nvGrpSpPr>
        <p:grpSpPr>
          <a:xfrm rot="16200000">
            <a:off x="5676424" y="2320408"/>
            <a:ext cx="559052" cy="2071144"/>
            <a:chOff x="1668004" y="6396074"/>
            <a:chExt cx="559052" cy="2071144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F8EED72-2F71-45B7-B428-1C9EE12DB7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8004" y="6396074"/>
              <a:ext cx="442546" cy="122555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D2588E6-0DA8-43BC-B9D0-7AC072BFA31E}"/>
                </a:ext>
              </a:extLst>
            </p:cNvPr>
            <p:cNvSpPr txBox="1"/>
            <p:nvPr/>
          </p:nvSpPr>
          <p:spPr>
            <a:xfrm rot="5400000">
              <a:off x="1801400" y="7696881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BA6C81A-94EC-4785-BA31-63FB0A0187F5}"/>
                </a:ext>
              </a:extLst>
            </p:cNvPr>
            <p:cNvCxnSpPr>
              <a:cxnSpLocks/>
            </p:cNvCxnSpPr>
            <p:nvPr/>
          </p:nvCxnSpPr>
          <p:spPr>
            <a:xfrm>
              <a:off x="1668004" y="7613650"/>
              <a:ext cx="0" cy="85356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006E7C-6772-4D78-8EFB-069DE6E473C7}"/>
              </a:ext>
            </a:extLst>
          </p:cNvPr>
          <p:cNvGrpSpPr/>
          <p:nvPr/>
        </p:nvGrpSpPr>
        <p:grpSpPr>
          <a:xfrm>
            <a:off x="4104609" y="2387344"/>
            <a:ext cx="672945" cy="2071144"/>
            <a:chOff x="1668004" y="6396074"/>
            <a:chExt cx="672945" cy="207114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9D78FB1-8114-4246-AF4C-A3FB21E58B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8004" y="6396074"/>
              <a:ext cx="442546" cy="122555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3686DC2-1E7E-4F3A-BD69-AB164927411A}"/>
                </a:ext>
              </a:extLst>
            </p:cNvPr>
            <p:cNvSpPr txBox="1"/>
            <p:nvPr/>
          </p:nvSpPr>
          <p:spPr>
            <a:xfrm>
              <a:off x="1889748" y="7653968"/>
              <a:ext cx="451201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D4BECB2-A41D-4264-82EB-CA2DFC002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8004" y="7613650"/>
              <a:ext cx="0" cy="853568"/>
            </a:xfrm>
            <a:prstGeom prst="line">
              <a:avLst/>
            </a:prstGeom>
            <a:ln w="381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>
            <a:extLst>
              <a:ext uri="{FF2B5EF4-FFF2-40B4-BE49-F238E27FC236}">
                <a16:creationId xmlns:a16="http://schemas.microsoft.com/office/drawing/2014/main" id="{A35B6151-89D0-4C81-BC33-A3B0F25A574F}"/>
              </a:ext>
            </a:extLst>
          </p:cNvPr>
          <p:cNvSpPr/>
          <p:nvPr/>
        </p:nvSpPr>
        <p:spPr>
          <a:xfrm rot="13454560">
            <a:off x="5895470" y="3354726"/>
            <a:ext cx="525466" cy="545202"/>
          </a:xfrm>
          <a:prstGeom prst="arc">
            <a:avLst>
              <a:gd name="adj1" fmla="val 20016146"/>
              <a:gd name="adj2" fmla="val 816594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F710CF76-7229-48CA-B2AF-7F143AE3C138}"/>
              </a:ext>
            </a:extLst>
          </p:cNvPr>
          <p:cNvSpPr/>
          <p:nvPr/>
        </p:nvSpPr>
        <p:spPr>
          <a:xfrm rot="18993885">
            <a:off x="3856740" y="3327779"/>
            <a:ext cx="525466" cy="545202"/>
          </a:xfrm>
          <a:prstGeom prst="arc">
            <a:avLst>
              <a:gd name="adj1" fmla="val 20016146"/>
              <a:gd name="adj2" fmla="val 816594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D60FAFA4-602B-4020-873D-C0302A490170}"/>
              </a:ext>
            </a:extLst>
          </p:cNvPr>
          <p:cNvSpPr/>
          <p:nvPr/>
        </p:nvSpPr>
        <p:spPr>
          <a:xfrm rot="20132083">
            <a:off x="2763596" y="2641199"/>
            <a:ext cx="379947" cy="411338"/>
          </a:xfrm>
          <a:prstGeom prst="arc">
            <a:avLst>
              <a:gd name="adj1" fmla="val 20134070"/>
              <a:gd name="adj2" fmla="val 778032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F87BE9E-B283-48A8-905C-43BA74FDE02B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A is smaller than angle B. Angles B and C are the same size.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 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D53107-0487-430E-91CF-9C3715E9941A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990640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108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 shape with…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 obtuse angles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			</a:t>
            </a:r>
          </a:p>
        </p:txBody>
      </p:sp>
      <p:sp>
        <p:nvSpPr>
          <p:cNvPr id="13" name="Partial Circle 12">
            <a:extLst>
              <a:ext uri="{FF2B5EF4-FFF2-40B4-BE49-F238E27FC236}">
                <a16:creationId xmlns:a16="http://schemas.microsoft.com/office/drawing/2014/main" id="{274D0CE6-836C-41C6-B1BB-466E1A51E471}"/>
              </a:ext>
            </a:extLst>
          </p:cNvPr>
          <p:cNvSpPr/>
          <p:nvPr/>
        </p:nvSpPr>
        <p:spPr>
          <a:xfrm>
            <a:off x="3378824" y="2617456"/>
            <a:ext cx="2386352" cy="2371190"/>
          </a:xfrm>
          <a:prstGeom prst="pi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54BE6F-2A8B-4174-A275-67B1940541E7}"/>
              </a:ext>
            </a:extLst>
          </p:cNvPr>
          <p:cNvSpPr/>
          <p:nvPr/>
        </p:nvSpPr>
        <p:spPr>
          <a:xfrm>
            <a:off x="3142658" y="5380210"/>
            <a:ext cx="2858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14350">
              <a:defRPr/>
            </a:pPr>
            <a:r>
              <a:rPr lang="en-GB" b="1" i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90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°</a:t>
            </a:r>
            <a:r>
              <a:rPr lang="en-GB" b="1" i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angle cut out given for reference.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02F63-B5FF-4BB4-A2F4-BE14D8CD84DB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 shape with…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 obtuse angles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			Various possible answers, for example:</a:t>
            </a: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12D6F4E4-1B8B-4E64-9EA4-DEA85D9C69FD}"/>
              </a:ext>
            </a:extLst>
          </p:cNvPr>
          <p:cNvSpPr/>
          <p:nvPr/>
        </p:nvSpPr>
        <p:spPr>
          <a:xfrm>
            <a:off x="6648450" y="1828800"/>
            <a:ext cx="1060704" cy="914400"/>
          </a:xfrm>
          <a:prstGeom prst="hexagon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artial Circle 12">
            <a:extLst>
              <a:ext uri="{FF2B5EF4-FFF2-40B4-BE49-F238E27FC236}">
                <a16:creationId xmlns:a16="http://schemas.microsoft.com/office/drawing/2014/main" id="{274D0CE6-836C-41C6-B1BB-466E1A51E471}"/>
              </a:ext>
            </a:extLst>
          </p:cNvPr>
          <p:cNvSpPr/>
          <p:nvPr/>
        </p:nvSpPr>
        <p:spPr>
          <a:xfrm>
            <a:off x="3378824" y="2617456"/>
            <a:ext cx="2386352" cy="2371190"/>
          </a:xfrm>
          <a:prstGeom prst="pi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814B7A-B020-4612-8AA7-71EFAFC820B5}"/>
              </a:ext>
            </a:extLst>
          </p:cNvPr>
          <p:cNvSpPr/>
          <p:nvPr/>
        </p:nvSpPr>
        <p:spPr>
          <a:xfrm>
            <a:off x="3142658" y="5380210"/>
            <a:ext cx="2858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14350">
              <a:defRPr/>
            </a:pPr>
            <a:r>
              <a:rPr lang="en-GB" b="1" i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90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°</a:t>
            </a:r>
            <a:r>
              <a:rPr lang="en-GB" b="1" i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angle cut out given for reference.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8AEA1F-E315-47E4-BBC0-6CEDE2311B06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28115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a table to show how many acute, obtuse and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right angles are in both of these shapes: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Diagonal Stripe 8">
            <a:extLst>
              <a:ext uri="{FF2B5EF4-FFF2-40B4-BE49-F238E27FC236}">
                <a16:creationId xmlns:a16="http://schemas.microsoft.com/office/drawing/2014/main" id="{AEF1F097-F855-4D34-A28B-1B9CD28BBB02}"/>
              </a:ext>
            </a:extLst>
          </p:cNvPr>
          <p:cNvSpPr/>
          <p:nvPr/>
        </p:nvSpPr>
        <p:spPr>
          <a:xfrm rot="8089363">
            <a:off x="1677271" y="2152743"/>
            <a:ext cx="2132666" cy="2062491"/>
          </a:xfrm>
          <a:prstGeom prst="diagStrip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DFE78837-0C48-416D-A87A-868B9366A277}"/>
              </a:ext>
            </a:extLst>
          </p:cNvPr>
          <p:cNvSpPr/>
          <p:nvPr/>
        </p:nvSpPr>
        <p:spPr>
          <a:xfrm>
            <a:off x="4502035" y="2789810"/>
            <a:ext cx="2218315" cy="788359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A49BE5-8B2A-462C-976B-0C87C3D5EB13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36112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Make a table to show how many acute, obtuse and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right angles are in both of these shapes:</a:t>
            </a:r>
          </a:p>
        </p:txBody>
      </p:sp>
      <p:sp>
        <p:nvSpPr>
          <p:cNvPr id="9" name="Diagonal Stripe 8">
            <a:extLst>
              <a:ext uri="{FF2B5EF4-FFF2-40B4-BE49-F238E27FC236}">
                <a16:creationId xmlns:a16="http://schemas.microsoft.com/office/drawing/2014/main" id="{AEF1F097-F855-4D34-A28B-1B9CD28BBB02}"/>
              </a:ext>
            </a:extLst>
          </p:cNvPr>
          <p:cNvSpPr/>
          <p:nvPr/>
        </p:nvSpPr>
        <p:spPr>
          <a:xfrm rot="8089363">
            <a:off x="1677271" y="2152743"/>
            <a:ext cx="2132666" cy="2062491"/>
          </a:xfrm>
          <a:prstGeom prst="diagStrip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DFE78837-0C48-416D-A87A-868B9366A277}"/>
              </a:ext>
            </a:extLst>
          </p:cNvPr>
          <p:cNvSpPr/>
          <p:nvPr/>
        </p:nvSpPr>
        <p:spPr>
          <a:xfrm>
            <a:off x="4502035" y="2789810"/>
            <a:ext cx="2218315" cy="788359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88C9F75-CC6A-43CE-BCD0-0C5075FB4483}"/>
              </a:ext>
            </a:extLst>
          </p:cNvPr>
          <p:cNvGraphicFramePr>
            <a:graphicFrameLocks noGrp="1"/>
          </p:cNvGraphicFramePr>
          <p:nvPr/>
        </p:nvGraphicFramePr>
        <p:xfrm>
          <a:off x="2723943" y="4784292"/>
          <a:ext cx="3696114" cy="1428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57">
                  <a:extLst>
                    <a:ext uri="{9D8B030D-6E8A-4147-A177-3AD203B41FA5}">
                      <a16:colId xmlns:a16="http://schemas.microsoft.com/office/drawing/2014/main" val="581198959"/>
                    </a:ext>
                  </a:extLst>
                </a:gridCol>
                <a:gridCol w="1848057">
                  <a:extLst>
                    <a:ext uri="{9D8B030D-6E8A-4147-A177-3AD203B41FA5}">
                      <a16:colId xmlns:a16="http://schemas.microsoft.com/office/drawing/2014/main" val="4176829028"/>
                    </a:ext>
                  </a:extLst>
                </a:gridCol>
              </a:tblGrid>
              <a:tr h="47610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Right angles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17864"/>
                  </a:ext>
                </a:extLst>
              </a:tr>
              <a:tr h="47610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Obtuse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12932"/>
                  </a:ext>
                </a:extLst>
              </a:tr>
              <a:tr h="47610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Acute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2330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DBA43B9-DD64-40F9-A239-929732272B18}"/>
              </a:ext>
            </a:extLst>
          </p:cNvPr>
          <p:cNvSpPr/>
          <p:nvPr/>
        </p:nvSpPr>
        <p:spPr>
          <a:xfrm>
            <a:off x="4502035" y="2789810"/>
            <a:ext cx="216000" cy="216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CA861DEF-1855-4661-B16D-FDA147ABF5F0}"/>
              </a:ext>
            </a:extLst>
          </p:cNvPr>
          <p:cNvSpPr/>
          <p:nvPr/>
        </p:nvSpPr>
        <p:spPr>
          <a:xfrm>
            <a:off x="4718035" y="3429000"/>
            <a:ext cx="360000" cy="360000"/>
          </a:xfrm>
          <a:prstGeom prst="arc">
            <a:avLst>
              <a:gd name="adj1" fmla="val 13895076"/>
              <a:gd name="adj2" fmla="val 21227526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C43971-7340-49CC-9F10-7F7FF67AD5C3}"/>
              </a:ext>
            </a:extLst>
          </p:cNvPr>
          <p:cNvSpPr/>
          <p:nvPr/>
        </p:nvSpPr>
        <p:spPr>
          <a:xfrm>
            <a:off x="6504350" y="3362169"/>
            <a:ext cx="216000" cy="216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3D8F221D-73C8-4C51-BDC6-3A3D0156DBFF}"/>
              </a:ext>
            </a:extLst>
          </p:cNvPr>
          <p:cNvSpPr/>
          <p:nvPr/>
        </p:nvSpPr>
        <p:spPr>
          <a:xfrm>
            <a:off x="4302368" y="3047238"/>
            <a:ext cx="360000" cy="360000"/>
          </a:xfrm>
          <a:prstGeom prst="arc">
            <a:avLst>
              <a:gd name="adj1" fmla="val 16491033"/>
              <a:gd name="adj2" fmla="val 1996876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744D37C6-7353-4E2C-B5CB-06275A01410F}"/>
              </a:ext>
            </a:extLst>
          </p:cNvPr>
          <p:cNvSpPr/>
          <p:nvPr/>
        </p:nvSpPr>
        <p:spPr>
          <a:xfrm>
            <a:off x="6165195" y="2562898"/>
            <a:ext cx="360000" cy="360000"/>
          </a:xfrm>
          <a:prstGeom prst="arc">
            <a:avLst>
              <a:gd name="adj1" fmla="val 3664839"/>
              <a:gd name="adj2" fmla="val 999355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CDAFCA26-C597-4435-91B2-12E717CA8158}"/>
              </a:ext>
            </a:extLst>
          </p:cNvPr>
          <p:cNvSpPr/>
          <p:nvPr/>
        </p:nvSpPr>
        <p:spPr>
          <a:xfrm>
            <a:off x="6581670" y="2962534"/>
            <a:ext cx="360000" cy="360000"/>
          </a:xfrm>
          <a:prstGeom prst="arc">
            <a:avLst>
              <a:gd name="adj1" fmla="val 6126114"/>
              <a:gd name="adj2" fmla="val 1227344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593AD1A-59B6-4A36-934E-252377A9F6A0}"/>
              </a:ext>
            </a:extLst>
          </p:cNvPr>
          <p:cNvSpPr/>
          <p:nvPr/>
        </p:nvSpPr>
        <p:spPr>
          <a:xfrm>
            <a:off x="2609983" y="1583684"/>
            <a:ext cx="360000" cy="360000"/>
          </a:xfrm>
          <a:prstGeom prst="arc">
            <a:avLst>
              <a:gd name="adj1" fmla="val 2172596"/>
              <a:gd name="adj2" fmla="val 61933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4906D6D-97B0-42A5-89E5-ED6F3932A3A2}"/>
              </a:ext>
            </a:extLst>
          </p:cNvPr>
          <p:cNvSpPr/>
          <p:nvPr/>
        </p:nvSpPr>
        <p:spPr>
          <a:xfrm>
            <a:off x="3349123" y="2224220"/>
            <a:ext cx="360000" cy="360000"/>
          </a:xfrm>
          <a:prstGeom prst="arc">
            <a:avLst>
              <a:gd name="adj1" fmla="val 5968241"/>
              <a:gd name="adj2" fmla="val 12795459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DA510E5E-FD0E-4445-964C-A8DF77E89E11}"/>
              </a:ext>
            </a:extLst>
          </p:cNvPr>
          <p:cNvSpPr/>
          <p:nvPr/>
        </p:nvSpPr>
        <p:spPr>
          <a:xfrm>
            <a:off x="3349123" y="3746646"/>
            <a:ext cx="360000" cy="360000"/>
          </a:xfrm>
          <a:prstGeom prst="arc">
            <a:avLst>
              <a:gd name="adj1" fmla="val 9000345"/>
              <a:gd name="adj2" fmla="val 1530956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BE24C81C-850D-4D47-93B2-B87BBAC480C9}"/>
              </a:ext>
            </a:extLst>
          </p:cNvPr>
          <p:cNvSpPr/>
          <p:nvPr/>
        </p:nvSpPr>
        <p:spPr>
          <a:xfrm>
            <a:off x="2563604" y="4444935"/>
            <a:ext cx="360000" cy="360000"/>
          </a:xfrm>
          <a:prstGeom prst="arc">
            <a:avLst>
              <a:gd name="adj1" fmla="val 16008621"/>
              <a:gd name="adj2" fmla="val 19290268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C12EC3-F4E6-4844-9A51-FDF248BB1306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74743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Circle all the obtuse angles.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C80E99A-5654-4AE9-92B0-40A781CB354E}"/>
              </a:ext>
            </a:extLst>
          </p:cNvPr>
          <p:cNvCxnSpPr>
            <a:cxnSpLocks/>
          </p:cNvCxnSpPr>
          <p:nvPr/>
        </p:nvCxnSpPr>
        <p:spPr>
          <a:xfrm>
            <a:off x="899764" y="1611630"/>
            <a:ext cx="0" cy="1594227"/>
          </a:xfrm>
          <a:prstGeom prst="line">
            <a:avLst/>
          </a:prstGeom>
          <a:ln w="38100" cap="flat">
            <a:solidFill>
              <a:schemeClr val="bg1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3793296-0B54-4F5E-8FCC-6F4311B86EEF}"/>
              </a:ext>
            </a:extLst>
          </p:cNvPr>
          <p:cNvCxnSpPr>
            <a:cxnSpLocks/>
          </p:cNvCxnSpPr>
          <p:nvPr/>
        </p:nvCxnSpPr>
        <p:spPr>
          <a:xfrm flipH="1">
            <a:off x="882619" y="3198800"/>
            <a:ext cx="1579754" cy="0"/>
          </a:xfrm>
          <a:prstGeom prst="line">
            <a:avLst/>
          </a:prstGeom>
          <a:ln w="38100" cap="flat">
            <a:solidFill>
              <a:schemeClr val="bg1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9D5B451-8E9E-485C-8AD2-6631311C71E8}"/>
              </a:ext>
            </a:extLst>
          </p:cNvPr>
          <p:cNvCxnSpPr>
            <a:cxnSpLocks/>
          </p:cNvCxnSpPr>
          <p:nvPr/>
        </p:nvCxnSpPr>
        <p:spPr>
          <a:xfrm flipH="1">
            <a:off x="3229989" y="2408743"/>
            <a:ext cx="2409722" cy="771924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C1BC092-11EE-48AF-8EFF-A3A079093B17}"/>
              </a:ext>
            </a:extLst>
          </p:cNvPr>
          <p:cNvCxnSpPr>
            <a:cxnSpLocks/>
          </p:cNvCxnSpPr>
          <p:nvPr/>
        </p:nvCxnSpPr>
        <p:spPr>
          <a:xfrm flipH="1">
            <a:off x="3227943" y="3180667"/>
            <a:ext cx="2616597" cy="5190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B86F8E9-B799-4FF4-9340-391443185DCF}"/>
              </a:ext>
            </a:extLst>
          </p:cNvPr>
          <p:cNvGrpSpPr/>
          <p:nvPr/>
        </p:nvGrpSpPr>
        <p:grpSpPr>
          <a:xfrm>
            <a:off x="1247135" y="4239147"/>
            <a:ext cx="2724715" cy="1189757"/>
            <a:chOff x="116839" y="1103933"/>
            <a:chExt cx="977976" cy="42703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23E7AED-1077-472A-BDE0-C5D24D03F291}"/>
                </a:ext>
              </a:extLst>
            </p:cNvPr>
            <p:cNvCxnSpPr>
              <a:cxnSpLocks/>
            </p:cNvCxnSpPr>
            <p:nvPr/>
          </p:nvCxnSpPr>
          <p:spPr>
            <a:xfrm>
              <a:off x="116839" y="1103933"/>
              <a:ext cx="410958" cy="427037"/>
            </a:xfrm>
            <a:prstGeom prst="line">
              <a:avLst/>
            </a:prstGeom>
            <a:ln w="38100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B634375-B547-4B71-ADAF-EDF0DF2CA1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7797" y="1530970"/>
              <a:ext cx="567018" cy="0"/>
            </a:xfrm>
            <a:prstGeom prst="line">
              <a:avLst/>
            </a:prstGeom>
            <a:ln w="38100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2DB9B6-ABDE-4E4F-A931-F2A4CC697282}"/>
              </a:ext>
            </a:extLst>
          </p:cNvPr>
          <p:cNvCxnSpPr>
            <a:cxnSpLocks/>
          </p:cNvCxnSpPr>
          <p:nvPr/>
        </p:nvCxnSpPr>
        <p:spPr>
          <a:xfrm>
            <a:off x="6923017" y="4475884"/>
            <a:ext cx="1107729" cy="1227801"/>
          </a:xfrm>
          <a:prstGeom prst="line">
            <a:avLst/>
          </a:prstGeom>
          <a:ln w="38100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EE945A-D7C8-47CD-BAEE-E833D2149A0C}"/>
              </a:ext>
            </a:extLst>
          </p:cNvPr>
          <p:cNvCxnSpPr>
            <a:cxnSpLocks/>
          </p:cNvCxnSpPr>
          <p:nvPr/>
        </p:nvCxnSpPr>
        <p:spPr>
          <a:xfrm flipH="1">
            <a:off x="4848645" y="4475884"/>
            <a:ext cx="2074372" cy="0"/>
          </a:xfrm>
          <a:prstGeom prst="line">
            <a:avLst/>
          </a:prstGeom>
          <a:ln w="38100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D50D48CD-B8A4-47AC-99C7-CC6B6B8A5D49}"/>
              </a:ext>
            </a:extLst>
          </p:cNvPr>
          <p:cNvSpPr/>
          <p:nvPr/>
        </p:nvSpPr>
        <p:spPr>
          <a:xfrm rot="4206759">
            <a:off x="2080214" y="5072452"/>
            <a:ext cx="654171" cy="680471"/>
          </a:xfrm>
          <a:prstGeom prst="arc">
            <a:avLst>
              <a:gd name="adj1" fmla="val 9147181"/>
              <a:gd name="adj2" fmla="val 17417897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C9464D0C-D495-4489-AF51-91FDFB371415}"/>
              </a:ext>
            </a:extLst>
          </p:cNvPr>
          <p:cNvSpPr/>
          <p:nvPr/>
        </p:nvSpPr>
        <p:spPr>
          <a:xfrm rot="19127683" flipH="1">
            <a:off x="3609300" y="2789899"/>
            <a:ext cx="743570" cy="680471"/>
          </a:xfrm>
          <a:prstGeom prst="arc">
            <a:avLst>
              <a:gd name="adj1" fmla="val 7976453"/>
              <a:gd name="adj2" fmla="val 11132169"/>
            </a:avLst>
          </a:prstGeom>
          <a:noFill/>
          <a:ln w="381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189B3778-FD9A-4054-926D-E290BCC67AAE}"/>
              </a:ext>
            </a:extLst>
          </p:cNvPr>
          <p:cNvSpPr/>
          <p:nvPr/>
        </p:nvSpPr>
        <p:spPr>
          <a:xfrm>
            <a:off x="6537749" y="4116889"/>
            <a:ext cx="660572" cy="680471"/>
          </a:xfrm>
          <a:prstGeom prst="arc">
            <a:avLst>
              <a:gd name="adj1" fmla="val 2640514"/>
              <a:gd name="adj2" fmla="val 10518369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A58650-68AE-442A-9C0A-C6B1B325E4A1}"/>
              </a:ext>
            </a:extLst>
          </p:cNvPr>
          <p:cNvSpPr/>
          <p:nvPr/>
        </p:nvSpPr>
        <p:spPr>
          <a:xfrm>
            <a:off x="899763" y="2837980"/>
            <a:ext cx="360000" cy="360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F2DB138-9FD7-410E-8D39-D24F2C0E1260}"/>
              </a:ext>
            </a:extLst>
          </p:cNvPr>
          <p:cNvSpPr/>
          <p:nvPr/>
        </p:nvSpPr>
        <p:spPr>
          <a:xfrm>
            <a:off x="1037782" y="3413469"/>
            <a:ext cx="3259897" cy="26993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1B81B15-BCD3-421F-BE6E-0F73F12E2438}"/>
              </a:ext>
            </a:extLst>
          </p:cNvPr>
          <p:cNvSpPr/>
          <p:nvPr/>
        </p:nvSpPr>
        <p:spPr>
          <a:xfrm>
            <a:off x="4662123" y="3612370"/>
            <a:ext cx="3998547" cy="25245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0956AD2-EA5F-4EF5-85D4-6FF5C5D804FF}"/>
              </a:ext>
            </a:extLst>
          </p:cNvPr>
          <p:cNvCxnSpPr>
            <a:cxnSpLocks/>
          </p:cNvCxnSpPr>
          <p:nvPr/>
        </p:nvCxnSpPr>
        <p:spPr>
          <a:xfrm>
            <a:off x="8513888" y="1611630"/>
            <a:ext cx="0" cy="1594227"/>
          </a:xfrm>
          <a:prstGeom prst="line">
            <a:avLst/>
          </a:prstGeom>
          <a:ln w="38100" cap="flat">
            <a:solidFill>
              <a:schemeClr val="bg1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3820E4-F322-4E4F-B97D-9966E5CBE346}"/>
              </a:ext>
            </a:extLst>
          </p:cNvPr>
          <p:cNvCxnSpPr>
            <a:cxnSpLocks/>
          </p:cNvCxnSpPr>
          <p:nvPr/>
        </p:nvCxnSpPr>
        <p:spPr>
          <a:xfrm flipH="1">
            <a:off x="6951282" y="3205857"/>
            <a:ext cx="1579754" cy="0"/>
          </a:xfrm>
          <a:prstGeom prst="line">
            <a:avLst/>
          </a:prstGeom>
          <a:ln w="38100" cap="flat">
            <a:solidFill>
              <a:schemeClr val="bg1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38237D1-89A4-4F96-BBC1-03B605A85562}"/>
              </a:ext>
            </a:extLst>
          </p:cNvPr>
          <p:cNvSpPr/>
          <p:nvPr/>
        </p:nvSpPr>
        <p:spPr>
          <a:xfrm>
            <a:off x="8156713" y="2843722"/>
            <a:ext cx="345542" cy="360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084827-D1B3-4136-8052-BE0398650456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486074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FB5A-9446-47B3-9232-C86E9E0DA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</a:t>
            </a:r>
            <a:b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Friday  10</a:t>
            </a:r>
            <a:r>
              <a:rPr lang="en-GB" sz="20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th</a:t>
            </a: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July 2020</a:t>
            </a:r>
            <a:b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solve problems by comparing and ordering angles</a:t>
            </a:r>
            <a:br>
              <a:rPr lang="en-GB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523163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4C8AE3-0866-4579-924E-064BE566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040FFA8-ADA8-45B8-B63C-530D967DF4E4}"/>
              </a:ext>
            </a:extLst>
          </p:cNvPr>
          <p:cNvSpPr/>
          <p:nvPr/>
        </p:nvSpPr>
        <p:spPr>
          <a:xfrm>
            <a:off x="4571999" y="1802297"/>
            <a:ext cx="3313043" cy="2040835"/>
          </a:xfrm>
          <a:prstGeom prst="wedgeRoundRectCallout">
            <a:avLst>
              <a:gd name="adj1" fmla="val -63390"/>
              <a:gd name="adj2" fmla="val -1440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 have 3 angles. One angle is obtuse, one is 90° and the other is acute. I think that the 90° angle is the smallest angle.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C450-AF99-46DB-AB5F-322EE5A7C1F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 is discussing angles.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Kaito correct? Explain your answer.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2752EF-109B-4BF2-A88F-593FBFC140B1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39393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4C8AE3-0866-4579-924E-064BE566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040FFA8-ADA8-45B8-B63C-530D967DF4E4}"/>
              </a:ext>
            </a:extLst>
          </p:cNvPr>
          <p:cNvSpPr/>
          <p:nvPr/>
        </p:nvSpPr>
        <p:spPr>
          <a:xfrm>
            <a:off x="4571999" y="1802297"/>
            <a:ext cx="3313043" cy="2040835"/>
          </a:xfrm>
          <a:prstGeom prst="wedgeRoundRectCallout">
            <a:avLst>
              <a:gd name="adj1" fmla="val -63390"/>
              <a:gd name="adj2" fmla="val -1440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 have 3 angles. One angle is obtuse, one is 90° and the other is acute. I think that the 90° angle is the smallest angle.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C450-AF99-46DB-AB5F-322EE5A7C1F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 is discussing angles.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correct?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is incorrect because...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DC24FB-D0D8-44E8-B958-9B6BDEA2CFB3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985588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4C8AE3-0866-4579-924E-064BE566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040FFA8-ADA8-45B8-B63C-530D967DF4E4}"/>
              </a:ext>
            </a:extLst>
          </p:cNvPr>
          <p:cNvSpPr/>
          <p:nvPr/>
        </p:nvSpPr>
        <p:spPr>
          <a:xfrm>
            <a:off x="4571999" y="1802297"/>
            <a:ext cx="3313043" cy="2040835"/>
          </a:xfrm>
          <a:prstGeom prst="wedgeRoundRectCallout">
            <a:avLst>
              <a:gd name="adj1" fmla="val -63390"/>
              <a:gd name="adj2" fmla="val -1440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 have 3 angles. One angle is obtuse, one is 90° and the other is acute. I think that the 90° angle is the smallest angle.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C450-AF99-46DB-AB5F-322EE5A7C1F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 is discussing angles.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correct?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Kaito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is incorrect because an acute angle is smaller than 90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°.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4F5380-2A13-48AE-9802-66D3AA0EA045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572318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you join together the end points of the matching lines below, do they make 4 angles in order from smallest to largest?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 sure to compare the smallest side of each angle created.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1B8E64-CB90-461E-AB62-1C7617E9FDF4}"/>
              </a:ext>
            </a:extLst>
          </p:cNvPr>
          <p:cNvCxnSpPr>
            <a:cxnSpLocks/>
          </p:cNvCxnSpPr>
          <p:nvPr/>
        </p:nvCxnSpPr>
        <p:spPr>
          <a:xfrm flipH="1" flipV="1">
            <a:off x="1221561" y="2149592"/>
            <a:ext cx="795273" cy="844406"/>
          </a:xfrm>
          <a:prstGeom prst="line">
            <a:avLst/>
          </a:prstGeom>
          <a:ln w="76200" cap="rnd"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97B1E8-7A8A-44C6-B341-9728A15861FA}"/>
              </a:ext>
            </a:extLst>
          </p:cNvPr>
          <p:cNvCxnSpPr>
            <a:cxnSpLocks/>
          </p:cNvCxnSpPr>
          <p:nvPr/>
        </p:nvCxnSpPr>
        <p:spPr>
          <a:xfrm flipH="1">
            <a:off x="4601224" y="2478893"/>
            <a:ext cx="1440000" cy="0"/>
          </a:xfrm>
          <a:prstGeom prst="line">
            <a:avLst/>
          </a:prstGeom>
          <a:ln w="76200" cap="rnd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FC8D153-1F13-4467-9113-4D08E4A1A511}"/>
              </a:ext>
            </a:extLst>
          </p:cNvPr>
          <p:cNvCxnSpPr>
            <a:cxnSpLocks/>
          </p:cNvCxnSpPr>
          <p:nvPr/>
        </p:nvCxnSpPr>
        <p:spPr>
          <a:xfrm flipH="1">
            <a:off x="6993442" y="2033806"/>
            <a:ext cx="698286" cy="955631"/>
          </a:xfrm>
          <a:prstGeom prst="line">
            <a:avLst/>
          </a:prstGeom>
          <a:ln w="76200" cap="rnd">
            <a:solidFill>
              <a:srgbClr val="4AD66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C1106C-1F08-47F5-85C8-13DE638C8BC7}"/>
              </a:ext>
            </a:extLst>
          </p:cNvPr>
          <p:cNvCxnSpPr>
            <a:cxnSpLocks/>
          </p:cNvCxnSpPr>
          <p:nvPr/>
        </p:nvCxnSpPr>
        <p:spPr>
          <a:xfrm flipH="1" flipV="1">
            <a:off x="2788455" y="2191739"/>
            <a:ext cx="1144455" cy="639766"/>
          </a:xfrm>
          <a:prstGeom prst="line">
            <a:avLst/>
          </a:prstGeom>
          <a:ln w="76200" cap="rnd">
            <a:solidFill>
              <a:srgbClr val="FF3399"/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BA39E5E-7458-499A-ADD6-F043126EA9E1}"/>
              </a:ext>
            </a:extLst>
          </p:cNvPr>
          <p:cNvCxnSpPr>
            <a:cxnSpLocks/>
          </p:cNvCxnSpPr>
          <p:nvPr/>
        </p:nvCxnSpPr>
        <p:spPr>
          <a:xfrm flipV="1">
            <a:off x="1801415" y="3443800"/>
            <a:ext cx="0" cy="1620000"/>
          </a:xfrm>
          <a:prstGeom prst="line">
            <a:avLst/>
          </a:prstGeom>
          <a:ln w="76200" cap="rnd"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2DA330E-5DFC-4538-B0A2-E948B086C1B2}"/>
              </a:ext>
            </a:extLst>
          </p:cNvPr>
          <p:cNvCxnSpPr>
            <a:cxnSpLocks/>
          </p:cNvCxnSpPr>
          <p:nvPr/>
        </p:nvCxnSpPr>
        <p:spPr>
          <a:xfrm flipH="1" flipV="1">
            <a:off x="7342585" y="3487930"/>
            <a:ext cx="36821" cy="1620000"/>
          </a:xfrm>
          <a:prstGeom prst="line">
            <a:avLst/>
          </a:prstGeom>
          <a:ln w="76200" cap="rnd">
            <a:solidFill>
              <a:srgbClr val="4AD66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086AAE-5C5F-46C6-BD34-9947F397E9D9}"/>
              </a:ext>
            </a:extLst>
          </p:cNvPr>
          <p:cNvCxnSpPr>
            <a:cxnSpLocks/>
          </p:cNvCxnSpPr>
          <p:nvPr/>
        </p:nvCxnSpPr>
        <p:spPr>
          <a:xfrm flipH="1" flipV="1">
            <a:off x="5426480" y="3447470"/>
            <a:ext cx="34717" cy="1620000"/>
          </a:xfrm>
          <a:prstGeom prst="line">
            <a:avLst/>
          </a:prstGeom>
          <a:ln w="76200" cap="rnd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4A9FD6C-3273-4981-8C7E-EE3A3F445210}"/>
              </a:ext>
            </a:extLst>
          </p:cNvPr>
          <p:cNvCxnSpPr>
            <a:cxnSpLocks/>
          </p:cNvCxnSpPr>
          <p:nvPr/>
        </p:nvCxnSpPr>
        <p:spPr>
          <a:xfrm flipH="1" flipV="1">
            <a:off x="3630918" y="3443800"/>
            <a:ext cx="2052" cy="1620000"/>
          </a:xfrm>
          <a:prstGeom prst="line">
            <a:avLst/>
          </a:prstGeom>
          <a:ln w="76200" cap="rnd">
            <a:solidFill>
              <a:srgbClr val="FF3399"/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7EFC09-C21C-4230-AD23-265A78C45C02}"/>
              </a:ext>
            </a:extLst>
          </p:cNvPr>
          <p:cNvSpPr/>
          <p:nvPr/>
        </p:nvSpPr>
        <p:spPr>
          <a:xfrm>
            <a:off x="1637748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1CF42A-A584-45F9-B553-8F15F4F82572}"/>
              </a:ext>
            </a:extLst>
          </p:cNvPr>
          <p:cNvSpPr/>
          <p:nvPr/>
        </p:nvSpPr>
        <p:spPr>
          <a:xfrm>
            <a:off x="3484805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0EEDF6-FD50-4577-BC7B-47D72D5A8D18}"/>
              </a:ext>
            </a:extLst>
          </p:cNvPr>
          <p:cNvSpPr/>
          <p:nvPr/>
        </p:nvSpPr>
        <p:spPr>
          <a:xfrm>
            <a:off x="5331862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8FCCEB-1930-4527-8E4A-9109C22008C5}"/>
              </a:ext>
            </a:extLst>
          </p:cNvPr>
          <p:cNvSpPr/>
          <p:nvPr/>
        </p:nvSpPr>
        <p:spPr>
          <a:xfrm>
            <a:off x="7178918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CF1674-E48E-4E3B-A130-61DAD7AE6D23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5045191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you join together the end points of the matching lines below, do they make 4 angles in order from smallest to largest?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 sure to compare the smallest side of each angle created.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Yes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1B8E64-CB90-461E-AB62-1C7617E9FDF4}"/>
              </a:ext>
            </a:extLst>
          </p:cNvPr>
          <p:cNvCxnSpPr>
            <a:cxnSpLocks/>
          </p:cNvCxnSpPr>
          <p:nvPr/>
        </p:nvCxnSpPr>
        <p:spPr>
          <a:xfrm flipH="1" flipV="1">
            <a:off x="991831" y="4204594"/>
            <a:ext cx="795273" cy="844406"/>
          </a:xfrm>
          <a:prstGeom prst="line">
            <a:avLst/>
          </a:prstGeom>
          <a:ln w="76200" cap="rnd"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97B1E8-7A8A-44C6-B341-9728A15861FA}"/>
              </a:ext>
            </a:extLst>
          </p:cNvPr>
          <p:cNvCxnSpPr>
            <a:cxnSpLocks/>
          </p:cNvCxnSpPr>
          <p:nvPr/>
        </p:nvCxnSpPr>
        <p:spPr>
          <a:xfrm flipH="1">
            <a:off x="4021197" y="5065838"/>
            <a:ext cx="1440000" cy="0"/>
          </a:xfrm>
          <a:prstGeom prst="line">
            <a:avLst/>
          </a:prstGeom>
          <a:ln w="76200" cap="rnd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FC8D153-1F13-4467-9113-4D08E4A1A511}"/>
              </a:ext>
            </a:extLst>
          </p:cNvPr>
          <p:cNvCxnSpPr>
            <a:cxnSpLocks/>
          </p:cNvCxnSpPr>
          <p:nvPr/>
        </p:nvCxnSpPr>
        <p:spPr>
          <a:xfrm flipH="1">
            <a:off x="6681120" y="5063800"/>
            <a:ext cx="698286" cy="955631"/>
          </a:xfrm>
          <a:prstGeom prst="line">
            <a:avLst/>
          </a:prstGeom>
          <a:ln w="76200">
            <a:solidFill>
              <a:srgbClr val="4AD66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C1106C-1F08-47F5-85C8-13DE638C8BC7}"/>
              </a:ext>
            </a:extLst>
          </p:cNvPr>
          <p:cNvCxnSpPr>
            <a:cxnSpLocks/>
          </p:cNvCxnSpPr>
          <p:nvPr/>
        </p:nvCxnSpPr>
        <p:spPr>
          <a:xfrm flipH="1" flipV="1">
            <a:off x="2486463" y="4424034"/>
            <a:ext cx="1144455" cy="639766"/>
          </a:xfrm>
          <a:prstGeom prst="line">
            <a:avLst/>
          </a:prstGeom>
          <a:ln w="76200" cap="rnd">
            <a:solidFill>
              <a:srgbClr val="FF3399"/>
            </a:solidFill>
            <a:round/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BA39E5E-7458-499A-ADD6-F043126EA9E1}"/>
              </a:ext>
            </a:extLst>
          </p:cNvPr>
          <p:cNvCxnSpPr>
            <a:cxnSpLocks/>
          </p:cNvCxnSpPr>
          <p:nvPr/>
        </p:nvCxnSpPr>
        <p:spPr>
          <a:xfrm flipV="1">
            <a:off x="1801415" y="3443800"/>
            <a:ext cx="0" cy="1620000"/>
          </a:xfrm>
          <a:prstGeom prst="line">
            <a:avLst/>
          </a:prstGeom>
          <a:ln w="76200" cap="rnd"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2DA330E-5DFC-4538-B0A2-E948B086C1B2}"/>
              </a:ext>
            </a:extLst>
          </p:cNvPr>
          <p:cNvCxnSpPr>
            <a:cxnSpLocks/>
          </p:cNvCxnSpPr>
          <p:nvPr/>
        </p:nvCxnSpPr>
        <p:spPr>
          <a:xfrm flipH="1" flipV="1">
            <a:off x="7342585" y="3487930"/>
            <a:ext cx="36821" cy="1620000"/>
          </a:xfrm>
          <a:prstGeom prst="line">
            <a:avLst/>
          </a:prstGeom>
          <a:ln w="76200">
            <a:solidFill>
              <a:srgbClr val="4AD66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086AAE-5C5F-46C6-BD34-9947F397E9D9}"/>
              </a:ext>
            </a:extLst>
          </p:cNvPr>
          <p:cNvCxnSpPr>
            <a:cxnSpLocks/>
          </p:cNvCxnSpPr>
          <p:nvPr/>
        </p:nvCxnSpPr>
        <p:spPr>
          <a:xfrm flipH="1" flipV="1">
            <a:off x="5426480" y="3447470"/>
            <a:ext cx="34717" cy="1620000"/>
          </a:xfrm>
          <a:prstGeom prst="line">
            <a:avLst/>
          </a:prstGeom>
          <a:ln w="76200" cap="rnd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7EFC09-C21C-4230-AD23-265A78C45C02}"/>
              </a:ext>
            </a:extLst>
          </p:cNvPr>
          <p:cNvSpPr/>
          <p:nvPr/>
        </p:nvSpPr>
        <p:spPr>
          <a:xfrm>
            <a:off x="1637748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1CF42A-A584-45F9-B553-8F15F4F82572}"/>
              </a:ext>
            </a:extLst>
          </p:cNvPr>
          <p:cNvSpPr/>
          <p:nvPr/>
        </p:nvSpPr>
        <p:spPr>
          <a:xfrm>
            <a:off x="3484805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0EEDF6-FD50-4577-BC7B-47D72D5A8D18}"/>
              </a:ext>
            </a:extLst>
          </p:cNvPr>
          <p:cNvSpPr/>
          <p:nvPr/>
        </p:nvSpPr>
        <p:spPr>
          <a:xfrm>
            <a:off x="5331862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8FCCEB-1930-4527-8E4A-9109C22008C5}"/>
              </a:ext>
            </a:extLst>
          </p:cNvPr>
          <p:cNvSpPr/>
          <p:nvPr/>
        </p:nvSpPr>
        <p:spPr>
          <a:xfrm>
            <a:off x="7178918" y="53172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4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4BF4A2C-6926-4484-9ECA-7E70E1BB92CE}"/>
              </a:ext>
            </a:extLst>
          </p:cNvPr>
          <p:cNvCxnSpPr>
            <a:cxnSpLocks/>
          </p:cNvCxnSpPr>
          <p:nvPr/>
        </p:nvCxnSpPr>
        <p:spPr>
          <a:xfrm flipH="1" flipV="1">
            <a:off x="3630918" y="3443800"/>
            <a:ext cx="2052" cy="1620000"/>
          </a:xfrm>
          <a:prstGeom prst="line">
            <a:avLst/>
          </a:prstGeom>
          <a:ln w="76200" cap="rnd">
            <a:solidFill>
              <a:srgbClr val="FF3399"/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7A6F819-88AE-4125-B7F2-FB02B078C980}"/>
              </a:ext>
            </a:extLst>
          </p:cNvPr>
          <p:cNvSpPr txBox="1"/>
          <p:nvPr/>
        </p:nvSpPr>
        <p:spPr>
          <a:xfrm>
            <a:off x="8252349" y="5980560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22356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Use the symbols &lt; or &gt; to make the statements correct.</a:t>
            </a:r>
          </a:p>
          <a:p>
            <a:pPr algn="ctr"/>
            <a:endParaRPr lang="en-GB" sz="2000" u="sng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AE58567-81E5-4ADB-B7DB-ECC76648F540}"/>
              </a:ext>
            </a:extLst>
          </p:cNvPr>
          <p:cNvGrpSpPr/>
          <p:nvPr/>
        </p:nvGrpSpPr>
        <p:grpSpPr>
          <a:xfrm>
            <a:off x="1163782" y="2675407"/>
            <a:ext cx="6816436" cy="769441"/>
            <a:chOff x="517236" y="2675407"/>
            <a:chExt cx="6816436" cy="76944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D5ED528-C107-426A-A747-09CE03E4D29D}"/>
                </a:ext>
              </a:extLst>
            </p:cNvPr>
            <p:cNvSpPr txBox="1"/>
            <p:nvPr/>
          </p:nvSpPr>
          <p:spPr>
            <a:xfrm>
              <a:off x="517236" y="2675407"/>
              <a:ext cx="38020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>
                  <a:solidFill>
                    <a:prstClr val="black"/>
                  </a:solidFill>
                  <a:latin typeface="Century Gothic" panose="020B0502020202020204" pitchFamily="34" charset="0"/>
                </a:rPr>
                <a:t>obtuse angle </a:t>
              </a:r>
              <a:endParaRPr lang="en-US" sz="4400" b="1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4505AE6-4D1F-4B10-AD5F-1C1545D3650E}"/>
                </a:ext>
              </a:extLst>
            </p:cNvPr>
            <p:cNvSpPr txBox="1"/>
            <p:nvPr/>
          </p:nvSpPr>
          <p:spPr>
            <a:xfrm>
              <a:off x="5826891" y="2675407"/>
              <a:ext cx="150678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>
                  <a:solidFill>
                    <a:prstClr val="black"/>
                  </a:solidFill>
                  <a:latin typeface="Century Gothic" panose="020B0502020202020204" pitchFamily="34" charset="0"/>
                </a:rPr>
                <a:t>90</a:t>
              </a:r>
              <a:r>
                <a:rPr lang="en-GB" sz="4400" b="1" baseline="30000">
                  <a:solidFill>
                    <a:prstClr val="black"/>
                  </a:solidFill>
                  <a:latin typeface="Century Gothic" panose="020B0502020202020204" pitchFamily="34" charset="0"/>
                </a:rPr>
                <a:t>°</a:t>
              </a:r>
              <a:endParaRPr lang="en-US" sz="4400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B914A88-D5F0-47A5-BCB1-6F6A6A24AEE2}"/>
              </a:ext>
            </a:extLst>
          </p:cNvPr>
          <p:cNvSpPr txBox="1"/>
          <p:nvPr/>
        </p:nvSpPr>
        <p:spPr>
          <a:xfrm>
            <a:off x="4965799" y="2616148"/>
            <a:ext cx="1343040" cy="10599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5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76A2F1-5D0A-4EDB-85B9-5CCAD388970C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10798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Use the symbols &lt; or &gt; to make the statements correct.</a:t>
            </a:r>
          </a:p>
          <a:p>
            <a:pPr algn="ctr"/>
            <a:endParaRPr lang="en-GB" sz="2000" u="sng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AE58567-81E5-4ADB-B7DB-ECC76648F540}"/>
              </a:ext>
            </a:extLst>
          </p:cNvPr>
          <p:cNvGrpSpPr/>
          <p:nvPr/>
        </p:nvGrpSpPr>
        <p:grpSpPr>
          <a:xfrm>
            <a:off x="1163782" y="2675407"/>
            <a:ext cx="6816436" cy="769441"/>
            <a:chOff x="517236" y="2675407"/>
            <a:chExt cx="6816436" cy="76944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D5ED528-C107-426A-A747-09CE03E4D29D}"/>
                </a:ext>
              </a:extLst>
            </p:cNvPr>
            <p:cNvSpPr txBox="1"/>
            <p:nvPr/>
          </p:nvSpPr>
          <p:spPr>
            <a:xfrm>
              <a:off x="517236" y="2675407"/>
              <a:ext cx="38020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>
                  <a:solidFill>
                    <a:prstClr val="black"/>
                  </a:solidFill>
                  <a:latin typeface="Century Gothic" panose="020B0502020202020204" pitchFamily="34" charset="0"/>
                </a:rPr>
                <a:t>obtuse angle </a:t>
              </a:r>
              <a:endParaRPr lang="en-US" sz="4400" b="1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4505AE6-4D1F-4B10-AD5F-1C1545D3650E}"/>
                </a:ext>
              </a:extLst>
            </p:cNvPr>
            <p:cNvSpPr txBox="1"/>
            <p:nvPr/>
          </p:nvSpPr>
          <p:spPr>
            <a:xfrm>
              <a:off x="5826891" y="2675407"/>
              <a:ext cx="150678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>
                  <a:solidFill>
                    <a:prstClr val="black"/>
                  </a:solidFill>
                  <a:latin typeface="Century Gothic" panose="020B0502020202020204" pitchFamily="34" charset="0"/>
                </a:rPr>
                <a:t>90</a:t>
              </a:r>
              <a:r>
                <a:rPr lang="en-GB" sz="4400" b="1" baseline="30000">
                  <a:solidFill>
                    <a:prstClr val="black"/>
                  </a:solidFill>
                  <a:latin typeface="Century Gothic" panose="020B0502020202020204" pitchFamily="34" charset="0"/>
                </a:rPr>
                <a:t>°</a:t>
              </a:r>
              <a:endParaRPr lang="en-US" sz="4400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B914A88-D5F0-47A5-BCB1-6F6A6A24AEE2}"/>
              </a:ext>
            </a:extLst>
          </p:cNvPr>
          <p:cNvSpPr txBox="1"/>
          <p:nvPr/>
        </p:nvSpPr>
        <p:spPr>
          <a:xfrm>
            <a:off x="4965799" y="2616148"/>
            <a:ext cx="1343040" cy="10599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5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B17F90-D51A-4BC3-A4FA-69F8DB9C5D81}"/>
              </a:ext>
            </a:extLst>
          </p:cNvPr>
          <p:cNvSpPr/>
          <p:nvPr/>
        </p:nvSpPr>
        <p:spPr>
          <a:xfrm>
            <a:off x="5316558" y="2528926"/>
            <a:ext cx="641522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500">
                <a:solidFill>
                  <a:srgbClr val="FF0000"/>
                </a:solidFill>
                <a:latin typeface="SassoonCRInfantMedium" panose="02000603020000020003" pitchFamily="2" charset="0"/>
              </a:rPr>
              <a:t>&gt;</a:t>
            </a:r>
            <a:endParaRPr lang="en-GB" sz="650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350C7B-7525-4AE5-8EED-2A37D4EB387B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05462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angle size to the correct label.</a:t>
            </a:r>
          </a:p>
          <a:p>
            <a:pPr algn="ctr"/>
            <a:endParaRPr lang="en-GB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ounded Rectangle 35">
            <a:extLst>
              <a:ext uri="{FF2B5EF4-FFF2-40B4-BE49-F238E27FC236}">
                <a16:creationId xmlns:a16="http://schemas.microsoft.com/office/drawing/2014/main" id="{0B0D4E77-DD9E-4E5D-A44C-E7A45FF30DAB}"/>
              </a:ext>
            </a:extLst>
          </p:cNvPr>
          <p:cNvSpPr/>
          <p:nvPr/>
        </p:nvSpPr>
        <p:spPr>
          <a:xfrm>
            <a:off x="6030567" y="1811291"/>
            <a:ext cx="1892087" cy="12161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>
                <a:solidFill>
                  <a:schemeClr val="tx1"/>
                </a:solidFill>
                <a:latin typeface="Century Gothic" panose="020B0502020202020204" pitchFamily="34" charset="0"/>
              </a:rPr>
              <a:t>acute angle</a:t>
            </a:r>
          </a:p>
        </p:txBody>
      </p:sp>
      <p:sp>
        <p:nvSpPr>
          <p:cNvPr id="20" name="Rounded Rectangle 36">
            <a:extLst>
              <a:ext uri="{FF2B5EF4-FFF2-40B4-BE49-F238E27FC236}">
                <a16:creationId xmlns:a16="http://schemas.microsoft.com/office/drawing/2014/main" id="{BC450AAE-F3C7-4B2F-B741-240C25D325FE}"/>
              </a:ext>
            </a:extLst>
          </p:cNvPr>
          <p:cNvSpPr/>
          <p:nvPr/>
        </p:nvSpPr>
        <p:spPr>
          <a:xfrm>
            <a:off x="6030567" y="3742475"/>
            <a:ext cx="1892087" cy="12161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>
                <a:solidFill>
                  <a:schemeClr val="tx1"/>
                </a:solidFill>
                <a:latin typeface="Century Gothic" panose="020B0502020202020204" pitchFamily="34" charset="0"/>
              </a:rPr>
              <a:t>obtuse angle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0C5214-A094-4936-8A6B-E71991199914}"/>
              </a:ext>
            </a:extLst>
          </p:cNvPr>
          <p:cNvCxnSpPr>
            <a:cxnSpLocks/>
          </p:cNvCxnSpPr>
          <p:nvPr/>
        </p:nvCxnSpPr>
        <p:spPr>
          <a:xfrm>
            <a:off x="1259151" y="2327564"/>
            <a:ext cx="779909" cy="2062773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51CDC3-BAF8-4BD1-A87F-A77BFA010278}"/>
              </a:ext>
            </a:extLst>
          </p:cNvPr>
          <p:cNvCxnSpPr>
            <a:cxnSpLocks/>
          </p:cNvCxnSpPr>
          <p:nvPr/>
        </p:nvCxnSpPr>
        <p:spPr>
          <a:xfrm flipH="1">
            <a:off x="2023822" y="4378219"/>
            <a:ext cx="2194198" cy="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EE1AD239-4393-4C5D-9552-29709EF277F4}"/>
              </a:ext>
            </a:extLst>
          </p:cNvPr>
          <p:cNvSpPr/>
          <p:nvPr/>
        </p:nvSpPr>
        <p:spPr>
          <a:xfrm rot="8094184">
            <a:off x="1719270" y="4002664"/>
            <a:ext cx="744769" cy="613060"/>
          </a:xfrm>
          <a:prstGeom prst="arc">
            <a:avLst>
              <a:gd name="adj1" fmla="val 5996149"/>
              <a:gd name="adj2" fmla="val 14222888"/>
            </a:avLst>
          </a:prstGeom>
          <a:noFill/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5C7C15-A9C9-4B77-AA9B-C17CC1CB8B3D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60076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angle size to the correct label.</a:t>
            </a:r>
          </a:p>
          <a:p>
            <a:pPr algn="ctr"/>
            <a:endParaRPr lang="en-GB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ounded Rectangle 35">
            <a:extLst>
              <a:ext uri="{FF2B5EF4-FFF2-40B4-BE49-F238E27FC236}">
                <a16:creationId xmlns:a16="http://schemas.microsoft.com/office/drawing/2014/main" id="{0B0D4E77-DD9E-4E5D-A44C-E7A45FF30DAB}"/>
              </a:ext>
            </a:extLst>
          </p:cNvPr>
          <p:cNvSpPr/>
          <p:nvPr/>
        </p:nvSpPr>
        <p:spPr>
          <a:xfrm>
            <a:off x="6030567" y="1811291"/>
            <a:ext cx="1892087" cy="12161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>
                <a:solidFill>
                  <a:schemeClr val="tx1"/>
                </a:solidFill>
                <a:latin typeface="Century Gothic" panose="020B0502020202020204" pitchFamily="34" charset="0"/>
              </a:rPr>
              <a:t>acute angle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0C5214-A094-4936-8A6B-E71991199914}"/>
              </a:ext>
            </a:extLst>
          </p:cNvPr>
          <p:cNvCxnSpPr>
            <a:cxnSpLocks/>
          </p:cNvCxnSpPr>
          <p:nvPr/>
        </p:nvCxnSpPr>
        <p:spPr>
          <a:xfrm>
            <a:off x="1259151" y="2327564"/>
            <a:ext cx="779909" cy="2062773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51CDC3-BAF8-4BD1-A87F-A77BFA010278}"/>
              </a:ext>
            </a:extLst>
          </p:cNvPr>
          <p:cNvCxnSpPr>
            <a:cxnSpLocks/>
          </p:cNvCxnSpPr>
          <p:nvPr/>
        </p:nvCxnSpPr>
        <p:spPr>
          <a:xfrm flipH="1">
            <a:off x="2023822" y="4378219"/>
            <a:ext cx="2194198" cy="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EE1AD239-4393-4C5D-9552-29709EF277F4}"/>
              </a:ext>
            </a:extLst>
          </p:cNvPr>
          <p:cNvSpPr/>
          <p:nvPr/>
        </p:nvSpPr>
        <p:spPr>
          <a:xfrm rot="8094184">
            <a:off x="1719270" y="4002664"/>
            <a:ext cx="744769" cy="613060"/>
          </a:xfrm>
          <a:prstGeom prst="arc">
            <a:avLst>
              <a:gd name="adj1" fmla="val 5996149"/>
              <a:gd name="adj2" fmla="val 14222888"/>
            </a:avLst>
          </a:prstGeom>
          <a:noFill/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3B86BA-386F-4B77-9414-5A7225529632}"/>
              </a:ext>
            </a:extLst>
          </p:cNvPr>
          <p:cNvCxnSpPr>
            <a:cxnSpLocks/>
          </p:cNvCxnSpPr>
          <p:nvPr/>
        </p:nvCxnSpPr>
        <p:spPr>
          <a:xfrm flipH="1" flipV="1">
            <a:off x="2179782" y="4147127"/>
            <a:ext cx="3850785" cy="2034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36">
            <a:extLst>
              <a:ext uri="{FF2B5EF4-FFF2-40B4-BE49-F238E27FC236}">
                <a16:creationId xmlns:a16="http://schemas.microsoft.com/office/drawing/2014/main" id="{BC450AAE-F3C7-4B2F-B741-240C25D325FE}"/>
              </a:ext>
            </a:extLst>
          </p:cNvPr>
          <p:cNvSpPr/>
          <p:nvPr/>
        </p:nvSpPr>
        <p:spPr>
          <a:xfrm>
            <a:off x="6030567" y="3742475"/>
            <a:ext cx="1892087" cy="12161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>
                <a:solidFill>
                  <a:schemeClr val="tx1"/>
                </a:solidFill>
                <a:latin typeface="Century Gothic" panose="020B0502020202020204" pitchFamily="34" charset="0"/>
              </a:rPr>
              <a:t>obtuse angle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D1578B-1C70-44F2-BFC9-2BEA0DF2FE9D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24992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Use the line to draw an acute angle.</a:t>
            </a:r>
          </a:p>
          <a:p>
            <a:pPr lvl="0" algn="ctr" defTabSz="685800">
              <a:defRPr/>
            </a:pPr>
            <a:endParaRPr lang="en-GB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93CCBE-DFA9-4282-9B58-342AC1A53E7E}"/>
              </a:ext>
            </a:extLst>
          </p:cNvPr>
          <p:cNvCxnSpPr>
            <a:cxnSpLocks/>
          </p:cNvCxnSpPr>
          <p:nvPr/>
        </p:nvCxnSpPr>
        <p:spPr>
          <a:xfrm flipV="1">
            <a:off x="3999345" y="1708728"/>
            <a:ext cx="2567710" cy="224443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B5928E0-AB82-43C9-8F8C-2D244A40267B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954809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Use the line to draw an acute angle.</a:t>
            </a:r>
          </a:p>
          <a:p>
            <a:pPr lvl="0" algn="ctr" defTabSz="685800">
              <a:defRPr/>
            </a:pPr>
            <a:endParaRPr lang="en-GB" sz="200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D9014F46-06B8-40F0-A53B-68FD18B21268}"/>
              </a:ext>
            </a:extLst>
          </p:cNvPr>
          <p:cNvSpPr/>
          <p:nvPr/>
        </p:nvSpPr>
        <p:spPr>
          <a:xfrm rot="8094184">
            <a:off x="4018393" y="2920840"/>
            <a:ext cx="744769" cy="891788"/>
          </a:xfrm>
          <a:prstGeom prst="arc">
            <a:avLst>
              <a:gd name="adj1" fmla="val 6366590"/>
              <a:gd name="adj2" fmla="val 12726027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93CCBE-DFA9-4282-9B58-342AC1A53E7E}"/>
              </a:ext>
            </a:extLst>
          </p:cNvPr>
          <p:cNvCxnSpPr>
            <a:cxnSpLocks/>
          </p:cNvCxnSpPr>
          <p:nvPr/>
        </p:nvCxnSpPr>
        <p:spPr>
          <a:xfrm flipV="1">
            <a:off x="3999345" y="1708728"/>
            <a:ext cx="2567710" cy="224443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51D677-41F7-4705-B4FD-05373972B1D8}"/>
              </a:ext>
            </a:extLst>
          </p:cNvPr>
          <p:cNvCxnSpPr>
            <a:cxnSpLocks/>
          </p:cNvCxnSpPr>
          <p:nvPr/>
        </p:nvCxnSpPr>
        <p:spPr>
          <a:xfrm flipV="1">
            <a:off x="3992880" y="1517904"/>
            <a:ext cx="475488" cy="24483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77FF3F-06EE-4DF7-A22E-3E85CF96C2F4}"/>
              </a:ext>
            </a:extLst>
          </p:cNvPr>
          <p:cNvSpPr txBox="1"/>
          <p:nvPr/>
        </p:nvSpPr>
        <p:spPr>
          <a:xfrm>
            <a:off x="8485031" y="6052633"/>
            <a:ext cx="38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453080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2f329b899d1e0c453f9d86bb194f90f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1d87f36caa9ec3a2d6f114e9f26bf426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C81B37-5BF9-43E5-BB47-2A68DAED1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6144f90-c7b6-48d0-aae5-f5e9e48cc3df"/>
    <ds:schemaRef ds:uri="http://schemas.microsoft.com/office/infopath/2007/PartnerControls"/>
    <ds:schemaRef ds:uri="http://purl.org/dc/elements/1.1/"/>
    <ds:schemaRef ds:uri="5c7a0828-c5e4-45f8-a074-18a8fdc88e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437</TotalTime>
  <Words>926</Words>
  <Application>Microsoft Office PowerPoint</Application>
  <PresentationFormat>On-screen Show (4:3)</PresentationFormat>
  <Paragraphs>415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Century Gothic</vt:lpstr>
      <vt:lpstr>SassoonCRInfantMedium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can identify acute and obtuse angles and compare and order angles up to two right angles by size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3 Friday  10th July 2020 Year 4: I can solve problems by comparing and ordering angles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9</cp:revision>
  <dcterms:created xsi:type="dcterms:W3CDTF">2018-03-17T10:08:43Z</dcterms:created>
  <dcterms:modified xsi:type="dcterms:W3CDTF">2020-06-30T14:34:25Z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536">
    <vt:lpwstr>268</vt:lpwstr>
  </property>
</Properties>
</file>