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1" r:id="rId5"/>
    <p:sldId id="372" r:id="rId6"/>
    <p:sldId id="420" r:id="rId7"/>
    <p:sldId id="406" r:id="rId8"/>
    <p:sldId id="407" r:id="rId9"/>
    <p:sldId id="408" r:id="rId10"/>
    <p:sldId id="431" r:id="rId11"/>
    <p:sldId id="409" r:id="rId12"/>
    <p:sldId id="422" r:id="rId13"/>
    <p:sldId id="410" r:id="rId14"/>
    <p:sldId id="438" r:id="rId15"/>
    <p:sldId id="430" r:id="rId16"/>
    <p:sldId id="429" r:id="rId17"/>
    <p:sldId id="432" r:id="rId18"/>
    <p:sldId id="433" r:id="rId19"/>
    <p:sldId id="434" r:id="rId20"/>
    <p:sldId id="425" r:id="rId21"/>
    <p:sldId id="428" r:id="rId22"/>
    <p:sldId id="435" r:id="rId23"/>
    <p:sldId id="436" r:id="rId24"/>
    <p:sldId id="437" r:id="rId25"/>
    <p:sldId id="386" r:id="rId26"/>
    <p:sldId id="377" r:id="rId27"/>
    <p:sldId id="387" r:id="rId28"/>
    <p:sldId id="378" r:id="rId29"/>
    <p:sldId id="391" r:id="rId30"/>
    <p:sldId id="380" r:id="rId31"/>
    <p:sldId id="392" r:id="rId32"/>
    <p:sldId id="439" r:id="rId33"/>
    <p:sldId id="394" r:id="rId34"/>
    <p:sldId id="417" r:id="rId35"/>
    <p:sldId id="418" r:id="rId36"/>
    <p:sldId id="355" r:id="rId37"/>
    <p:sldId id="414" r:id="rId38"/>
    <p:sldId id="396" r:id="rId39"/>
    <p:sldId id="415" r:id="rId40"/>
    <p:sldId id="41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AA72D4"/>
    <a:srgbClr val="DAC1ED"/>
    <a:srgbClr val="D5B8EA"/>
    <a:srgbClr val="FF4BFF"/>
    <a:srgbClr val="FFA7FF"/>
    <a:srgbClr val="FF97FF"/>
    <a:srgbClr val="FF0DFF"/>
    <a:srgbClr val="DCC5ED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4-43CB-8FD9-511618F4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u="sng" dirty="0"/>
              <a:t>Temperature in our Classroom</a:t>
            </a:r>
          </a:p>
        </c:rich>
      </c:tx>
      <c:layout>
        <c:manualLayout>
          <c:xMode val="edge"/>
          <c:yMode val="edge"/>
          <c:x val="0.270314698916155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613845144357E-2"/>
          <c:y val="0.11885949803149606"/>
          <c:w val="0.9151386154855643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11am</c:v>
                </c:pt>
                <c:pt idx="1">
                  <c:v>12pm</c:v>
                </c:pt>
                <c:pt idx="2">
                  <c:v>1pm</c:v>
                </c:pt>
                <c:pt idx="3">
                  <c:v>2pm</c:v>
                </c:pt>
                <c:pt idx="4">
                  <c:v>3pm</c:v>
                </c:pt>
                <c:pt idx="5">
                  <c:v>4pm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8-42A9-A479-F0BDC8514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148256"/>
        <c:axId val="596152192"/>
      </c:lineChart>
      <c:catAx>
        <c:axId val="59614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</a:t>
                </a:r>
              </a:p>
            </c:rich>
          </c:tx>
          <c:layout>
            <c:manualLayout>
              <c:xMode val="edge"/>
              <c:yMode val="edge"/>
              <c:x val="0.46666603094783488"/>
              <c:y val="0.91600065956534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152192"/>
        <c:crosses val="autoZero"/>
        <c:auto val="1"/>
        <c:lblAlgn val="ctr"/>
        <c:lblOffset val="100"/>
        <c:noMultiLvlLbl val="0"/>
      </c:catAx>
      <c:valAx>
        <c:axId val="5961521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148256"/>
        <c:crosses val="autoZero"/>
        <c:crossBetween val="midCat"/>
        <c:majorUnit val="2"/>
        <c:minorUnit val="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u="sng" dirty="0"/>
              <a:t>Temperature in our Classroom</a:t>
            </a:r>
          </a:p>
        </c:rich>
      </c:tx>
      <c:layout>
        <c:manualLayout>
          <c:xMode val="edge"/>
          <c:yMode val="edge"/>
          <c:x val="0.270314698916155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613845144357E-2"/>
          <c:y val="0.11885949803149606"/>
          <c:w val="0.9151386154855643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11am</c:v>
                </c:pt>
                <c:pt idx="1">
                  <c:v>12pm</c:v>
                </c:pt>
                <c:pt idx="2">
                  <c:v>1pm</c:v>
                </c:pt>
                <c:pt idx="3">
                  <c:v>2pm</c:v>
                </c:pt>
                <c:pt idx="4">
                  <c:v>3pm</c:v>
                </c:pt>
                <c:pt idx="5">
                  <c:v>4pm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85-485E-8E5B-1D57DE6F7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148256"/>
        <c:axId val="596152192"/>
      </c:lineChart>
      <c:catAx>
        <c:axId val="59614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</a:t>
                </a:r>
              </a:p>
            </c:rich>
          </c:tx>
          <c:layout>
            <c:manualLayout>
              <c:xMode val="edge"/>
              <c:yMode val="edge"/>
              <c:x val="0.46666603094783488"/>
              <c:y val="0.91600065956534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152192"/>
        <c:crosses val="autoZero"/>
        <c:auto val="1"/>
        <c:lblAlgn val="ctr"/>
        <c:lblOffset val="100"/>
        <c:noMultiLvlLbl val="0"/>
      </c:catAx>
      <c:valAx>
        <c:axId val="5961521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148256"/>
        <c:crosses val="autoZero"/>
        <c:crossBetween val="midCat"/>
        <c:majorUnit val="2"/>
        <c:minorUnit val="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/>
              <a:t>Flight of a Toy Parachute</a:t>
            </a:r>
          </a:p>
        </c:rich>
      </c:tx>
      <c:layout>
        <c:manualLayout>
          <c:xMode val="edge"/>
          <c:yMode val="edge"/>
          <c:x val="0.29445413096020012"/>
          <c:y val="7.6861064767864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180</c:v>
                </c:pt>
                <c:pt idx="2">
                  <c:v>170</c:v>
                </c:pt>
                <c:pt idx="3">
                  <c:v>160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2-416B-B0FD-9CDB1FA22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 (seconds)</a:t>
                </a:r>
              </a:p>
            </c:rich>
          </c:tx>
          <c:layout>
            <c:manualLayout>
              <c:xMode val="edge"/>
              <c:yMode val="edge"/>
              <c:x val="0.38655149301821551"/>
              <c:y val="0.802348070139898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ax val="200"/>
          <c:min val="13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Height (cm)</a:t>
                </a:r>
              </a:p>
            </c:rich>
          </c:tx>
          <c:layout>
            <c:manualLayout>
              <c:xMode val="edge"/>
              <c:yMode val="edge"/>
              <c:x val="2.7081398947694211E-2"/>
              <c:y val="0.24931274210638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/>
              <a:t>Flight of a Toy Parachute</a:t>
            </a:r>
          </a:p>
        </c:rich>
      </c:tx>
      <c:layout>
        <c:manualLayout>
          <c:xMode val="edge"/>
          <c:yMode val="edge"/>
          <c:x val="0.29445413096020012"/>
          <c:y val="7.6861064767864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180</c:v>
                </c:pt>
                <c:pt idx="2">
                  <c:v>170</c:v>
                </c:pt>
                <c:pt idx="3">
                  <c:v>160</c:v>
                </c:pt>
                <c:pt idx="4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5-4021-B91B-D8DCAB90B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 (seconds)</a:t>
                </a:r>
              </a:p>
            </c:rich>
          </c:tx>
          <c:layout>
            <c:manualLayout>
              <c:xMode val="edge"/>
              <c:yMode val="edge"/>
              <c:x val="0.38655149301821551"/>
              <c:y val="0.802348070139898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ax val="200"/>
          <c:min val="13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Height (cm)</a:t>
                </a:r>
              </a:p>
            </c:rich>
          </c:tx>
          <c:layout>
            <c:manualLayout>
              <c:xMode val="edge"/>
              <c:yMode val="edge"/>
              <c:x val="2.7081398947694211E-2"/>
              <c:y val="0.249312742106383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 dirty="0">
                <a:solidFill>
                  <a:schemeClr val="tx1"/>
                </a:solidFill>
              </a:rPr>
              <a:t>Temperature of Water in a Heated Pan</a:t>
            </a:r>
          </a:p>
        </c:rich>
      </c:tx>
      <c:layout>
        <c:manualLayout>
          <c:xMode val="edge"/>
          <c:yMode val="edge"/>
          <c:x val="0.24092730352765085"/>
          <c:y val="9.4415287175184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88-4528-BFBB-B2757F8F7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tx1"/>
                    </a:solidFill>
                  </a:rPr>
                  <a:t>Time (seconds)</a:t>
                </a:r>
              </a:p>
            </c:rich>
          </c:tx>
          <c:layout>
            <c:manualLayout>
              <c:xMode val="edge"/>
              <c:yMode val="edge"/>
              <c:x val="0.4325912417294468"/>
              <c:y val="0.786211626374902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 dirty="0">
                    <a:solidFill>
                      <a:schemeClr val="tx1"/>
                    </a:solidFill>
                  </a:rPr>
                  <a:t>Temperature (</a:t>
                </a:r>
                <a:r>
                  <a:rPr lang="en-GB" sz="1800" b="1" baseline="30000" dirty="0" err="1">
                    <a:effectLst/>
                  </a:rPr>
                  <a:t>o</a:t>
                </a:r>
                <a:r>
                  <a:rPr lang="en-GB" sz="1800" b="1" dirty="0" err="1">
                    <a:effectLst/>
                  </a:rPr>
                  <a:t>C</a:t>
                </a:r>
                <a:r>
                  <a:rPr lang="en-GB" sz="180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5896671314013217E-2"/>
              <c:y val="0.29288293565025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i="0" u="none" strike="noStrike" kern="1200" baseline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 dirty="0">
                <a:solidFill>
                  <a:schemeClr val="tx1"/>
                </a:solidFill>
              </a:rPr>
              <a:t>Temperature of Water in a Heated Pan</a:t>
            </a:r>
          </a:p>
        </c:rich>
      </c:tx>
      <c:layout>
        <c:manualLayout>
          <c:xMode val="edge"/>
          <c:yMode val="edge"/>
          <c:x val="0.24092730352765085"/>
          <c:y val="9.4415287175184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0-4BB8-8ECD-B11206957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tx1"/>
                    </a:solidFill>
                  </a:rPr>
                  <a:t>Time (seconds)</a:t>
                </a:r>
              </a:p>
            </c:rich>
          </c:tx>
          <c:layout>
            <c:manualLayout>
              <c:xMode val="edge"/>
              <c:yMode val="edge"/>
              <c:x val="0.4325912417294468"/>
              <c:y val="0.786211626374902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 dirty="0">
                    <a:solidFill>
                      <a:schemeClr val="tx1"/>
                    </a:solidFill>
                  </a:rPr>
                  <a:t>Temperature (</a:t>
                </a:r>
                <a:r>
                  <a:rPr lang="en-GB" sz="1800" b="1" baseline="30000" dirty="0" err="1">
                    <a:effectLst/>
                  </a:rPr>
                  <a:t>o</a:t>
                </a:r>
                <a:r>
                  <a:rPr lang="en-GB" sz="1800" b="1" dirty="0" err="1">
                    <a:effectLst/>
                  </a:rPr>
                  <a:t>C</a:t>
                </a:r>
                <a:r>
                  <a:rPr lang="en-GB" sz="180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7.5896671314013217E-2"/>
              <c:y val="0.29288293565025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1" i="0" u="none" strike="noStrike" kern="1200" baseline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 i="0" u="sng" baseline="0" dirty="0">
                <a:effectLst/>
              </a:rPr>
              <a:t>Height of Rocket When Launched</a:t>
            </a:r>
            <a:endParaRPr lang="en-GB" sz="2000" dirty="0">
              <a:effectLst/>
            </a:endParaRPr>
          </a:p>
        </c:rich>
      </c:tx>
      <c:layout>
        <c:manualLayout>
          <c:xMode val="edge"/>
          <c:yMode val="edge"/>
          <c:x val="0.29918140023564299"/>
          <c:y val="5.4568356551634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6-439E-8B93-BC36EDAB1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Height (km)</a:t>
                </a:r>
              </a:p>
            </c:rich>
          </c:tx>
          <c:layout>
            <c:manualLayout>
              <c:xMode val="edge"/>
              <c:yMode val="edge"/>
              <c:x val="8.0034927998814225E-3"/>
              <c:y val="0.27891206660463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 i="0" u="sng" baseline="0" dirty="0">
                <a:effectLst/>
              </a:rPr>
              <a:t>Height of Rocket When Launched</a:t>
            </a:r>
            <a:endParaRPr lang="en-GB" sz="2000" dirty="0">
              <a:effectLst/>
            </a:endParaRPr>
          </a:p>
        </c:rich>
      </c:tx>
      <c:layout>
        <c:manualLayout>
          <c:xMode val="edge"/>
          <c:yMode val="edge"/>
          <c:x val="0.29918140023564299"/>
          <c:y val="5.4568356551634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84-425C-A327-BE57EC1AD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800"/>
                  <a:t>Height (km)</a:t>
                </a:r>
              </a:p>
            </c:rich>
          </c:tx>
          <c:layout>
            <c:manualLayout>
              <c:xMode val="edge"/>
              <c:yMode val="edge"/>
              <c:x val="8.0034927998814225E-3"/>
              <c:y val="0.27891206660463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u="sng" dirty="0"/>
              <a:t>Temperature of a Radiator Once Switched Off</a:t>
            </a:r>
          </a:p>
        </c:rich>
      </c:tx>
      <c:layout>
        <c:manualLayout>
          <c:xMode val="edge"/>
          <c:yMode val="edge"/>
          <c:x val="0.16715074179337186"/>
          <c:y val="2.428702746904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5103190948253"/>
          <c:y val="0.1410131091389194"/>
          <c:w val="0.85008555744584602"/>
          <c:h val="0.678465207376253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E-4A4D-85F6-1AA5F8F5A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400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44029913289432637"/>
              <c:y val="0.92295899629035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600" dirty="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2.6893300161249378E-4"/>
              <c:y val="0.2368474642090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20"/>
        <c:min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u="sng" dirty="0"/>
              <a:t>Temperature of a Radiator Once Switched Off</a:t>
            </a:r>
          </a:p>
        </c:rich>
      </c:tx>
      <c:layout>
        <c:manualLayout>
          <c:xMode val="edge"/>
          <c:yMode val="edge"/>
          <c:x val="0.16715074179337186"/>
          <c:y val="2.428702746904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5103190948253"/>
          <c:y val="0.1410131091389194"/>
          <c:w val="0.85008555744584602"/>
          <c:h val="0.678465207376253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E-4A4D-85F6-1AA5F8F5A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400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44029913289432637"/>
              <c:y val="0.92295899629035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600" dirty="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2.6893300161249378E-4"/>
              <c:y val="0.2368474642090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20"/>
        <c:min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u="sng" dirty="0"/>
              <a:t>Temperature of a Radiator Once Switched Off</a:t>
            </a:r>
          </a:p>
        </c:rich>
      </c:tx>
      <c:layout>
        <c:manualLayout>
          <c:xMode val="edge"/>
          <c:yMode val="edge"/>
          <c:x val="0.16715074179337186"/>
          <c:y val="2.428702746904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15103190948253"/>
          <c:y val="0.1410131091389194"/>
          <c:w val="0.85008555744584602"/>
          <c:h val="0.678465207376253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AE-4A4D-85F6-1AA5F8F5A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400"/>
                  <a:t>Time (minutes)</a:t>
                </a:r>
              </a:p>
            </c:rich>
          </c:tx>
          <c:layout>
            <c:manualLayout>
              <c:xMode val="edge"/>
              <c:yMode val="edge"/>
              <c:x val="0.44029913289432637"/>
              <c:y val="0.92295899629035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600" dirty="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2.6893300161249378E-4"/>
              <c:y val="0.2368474642090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20"/>
        <c:min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u="sng"/>
              <a:t>Amount of Petrol Used   </a:t>
            </a:r>
          </a:p>
        </c:rich>
      </c:tx>
      <c:layout>
        <c:manualLayout>
          <c:xMode val="edge"/>
          <c:yMode val="edge"/>
          <c:x val="0.34455821016159344"/>
          <c:y val="5.7976589739913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0-481B-A129-93E2C7CD8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Kilometres</a:t>
                </a:r>
              </a:p>
            </c:rich>
          </c:tx>
          <c:layout>
            <c:manualLayout>
              <c:xMode val="edge"/>
              <c:yMode val="edge"/>
              <c:x val="0.39694851394102287"/>
              <c:y val="0.89958633946858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Petrol used (L)</a:t>
                </a:r>
              </a:p>
            </c:rich>
          </c:tx>
          <c:layout>
            <c:manualLayout>
              <c:xMode val="edge"/>
              <c:yMode val="edge"/>
              <c:x val="6.2268721648885555E-3"/>
              <c:y val="0.2239904456482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u="sng"/>
              <a:t>Amount of Petrol Used   </a:t>
            </a:r>
          </a:p>
        </c:rich>
      </c:tx>
      <c:layout>
        <c:manualLayout>
          <c:xMode val="edge"/>
          <c:yMode val="edge"/>
          <c:x val="0.34455821016159344"/>
          <c:y val="5.7976589739913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0-481B-A129-93E2C7CD8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Kilometres</a:t>
                </a:r>
              </a:p>
            </c:rich>
          </c:tx>
          <c:layout>
            <c:manualLayout>
              <c:xMode val="edge"/>
              <c:yMode val="edge"/>
              <c:x val="0.39694851394102287"/>
              <c:y val="0.89958633946858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Petrol used (L)</a:t>
                </a:r>
              </a:p>
            </c:rich>
          </c:tx>
          <c:layout>
            <c:manualLayout>
              <c:xMode val="edge"/>
              <c:yMode val="edge"/>
              <c:x val="6.2268721648885555E-3"/>
              <c:y val="0.22399044564825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>
                <a:solidFill>
                  <a:schemeClr val="tx1"/>
                </a:solidFill>
              </a:rPr>
              <a:t>Height of an Apple Tree</a:t>
            </a:r>
          </a:p>
        </c:rich>
      </c:tx>
      <c:layout>
        <c:manualLayout>
          <c:xMode val="edge"/>
          <c:yMode val="edge"/>
          <c:x val="0.25059601090713202"/>
          <c:y val="5.2246137185511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110</c:v>
                </c:pt>
                <c:pt idx="2">
                  <c:v>113</c:v>
                </c:pt>
                <c:pt idx="3">
                  <c:v>130</c:v>
                </c:pt>
                <c:pt idx="4">
                  <c:v>150</c:v>
                </c:pt>
                <c:pt idx="5">
                  <c:v>170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1-4CA9-A7D2-ECC75077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Years</a:t>
                </a:r>
              </a:p>
            </c:rich>
          </c:tx>
          <c:layout>
            <c:manualLayout>
              <c:xMode val="edge"/>
              <c:yMode val="edge"/>
              <c:x val="0.36573298560040679"/>
              <c:y val="0.8189655696356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Length (cm)</a:t>
                </a:r>
              </a:p>
            </c:rich>
          </c:tx>
          <c:layout>
            <c:manualLayout>
              <c:xMode val="edge"/>
              <c:yMode val="edge"/>
              <c:x val="6.5710628098273097E-4"/>
              <c:y val="0.27387237310657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>
                <a:solidFill>
                  <a:schemeClr val="tx1"/>
                </a:solidFill>
              </a:rPr>
              <a:t>Height of an Apple Tree</a:t>
            </a:r>
          </a:p>
        </c:rich>
      </c:tx>
      <c:layout>
        <c:manualLayout>
          <c:xMode val="edge"/>
          <c:yMode val="edge"/>
          <c:x val="0.25059601090713202"/>
          <c:y val="5.2246137185511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110</c:v>
                </c:pt>
                <c:pt idx="2">
                  <c:v>113</c:v>
                </c:pt>
                <c:pt idx="3">
                  <c:v>130</c:v>
                </c:pt>
                <c:pt idx="4">
                  <c:v>150</c:v>
                </c:pt>
                <c:pt idx="5">
                  <c:v>170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1-4CA9-A7D2-ECC75077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Years</a:t>
                </a:r>
              </a:p>
            </c:rich>
          </c:tx>
          <c:layout>
            <c:manualLayout>
              <c:xMode val="edge"/>
              <c:yMode val="edge"/>
              <c:x val="0.36573298560040679"/>
              <c:y val="0.8189655696356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Length (cm)</a:t>
                </a:r>
              </a:p>
            </c:rich>
          </c:tx>
          <c:layout>
            <c:manualLayout>
              <c:xMode val="edge"/>
              <c:yMode val="edge"/>
              <c:x val="6.5710628098273097E-4"/>
              <c:y val="0.27387237310657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u="sng">
                <a:solidFill>
                  <a:schemeClr val="tx1"/>
                </a:solidFill>
              </a:rPr>
              <a:t>Height of an Apple Tree</a:t>
            </a:r>
          </a:p>
        </c:rich>
      </c:tx>
      <c:layout>
        <c:manualLayout>
          <c:xMode val="edge"/>
          <c:yMode val="edge"/>
          <c:x val="0.25059601090713202"/>
          <c:y val="5.2246137185511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949480548915"/>
          <c:y val="0.17562039187281142"/>
          <c:w val="0.74084411105993364"/>
          <c:h val="0.52219070947723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110</c:v>
                </c:pt>
                <c:pt idx="2">
                  <c:v>113</c:v>
                </c:pt>
                <c:pt idx="3">
                  <c:v>130</c:v>
                </c:pt>
                <c:pt idx="4">
                  <c:v>150</c:v>
                </c:pt>
                <c:pt idx="5">
                  <c:v>170</c:v>
                </c:pt>
                <c:pt idx="6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B1-4CA9-A7D2-ECC75077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993912"/>
        <c:axId val="437993584"/>
      </c:lineChart>
      <c:catAx>
        <c:axId val="437993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Number of Years</a:t>
                </a:r>
              </a:p>
            </c:rich>
          </c:tx>
          <c:layout>
            <c:manualLayout>
              <c:xMode val="edge"/>
              <c:yMode val="edge"/>
              <c:x val="0.36573298560040679"/>
              <c:y val="0.81896556963563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584"/>
        <c:crosses val="autoZero"/>
        <c:auto val="1"/>
        <c:lblAlgn val="ctr"/>
        <c:lblOffset val="100"/>
        <c:noMultiLvlLbl val="0"/>
      </c:catAx>
      <c:valAx>
        <c:axId val="43799358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Length (cm)</a:t>
                </a:r>
              </a:p>
            </c:rich>
          </c:tx>
          <c:layout>
            <c:manualLayout>
              <c:xMode val="edge"/>
              <c:yMode val="edge"/>
              <c:x val="6.5710628098273097E-4"/>
              <c:y val="0.27387237310657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7993912"/>
        <c:crosses val="autoZero"/>
        <c:crossBetween val="midCat"/>
        <c:majorUnit val="10"/>
        <c:min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1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75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9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2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6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4575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2 – Statistics – Step 5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30.07.20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Lo: Introducing Line Graphs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906485"/>
              </p:ext>
            </p:extLst>
          </p:nvPr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3AD539-D099-4DA3-9A2B-AB05CF94DE2E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9265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A70E-91E8-460A-A9BF-30CFE812F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200" dirty="0"/>
              <a:t>Wednesday 1</a:t>
            </a:r>
            <a:r>
              <a:rPr lang="en-GB" sz="3200" baseline="30000" dirty="0"/>
              <a:t>st</a:t>
            </a:r>
            <a:r>
              <a:rPr lang="en-GB" sz="3200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8324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line graph is not correct because ...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1D9916-388B-41E1-B048-F87CE664E5B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8108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line graph is not correct because a dog cannot weigh 0kg.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638141-4231-41AE-BFDE-F8EA3182EB1D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9423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9EB04-4BFC-48C9-ABDD-53CAE0C2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4868B0-9E7A-463C-8476-A636ED5FCA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666C1-01DB-4DAD-A996-C3070E214070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CAB91-67CB-46CE-BECE-691E2080D55E}"/>
              </a:ext>
            </a:extLst>
          </p:cNvPr>
          <p:cNvSpPr txBox="1"/>
          <p:nvPr/>
        </p:nvSpPr>
        <p:spPr>
          <a:xfrm>
            <a:off x="569177" y="4751288"/>
            <a:ext cx="119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B92D1-4463-444A-89D9-611AF79F96BF}"/>
              </a:ext>
            </a:extLst>
          </p:cNvPr>
          <p:cNvSpPr txBox="1"/>
          <p:nvPr/>
        </p:nvSpPr>
        <p:spPr>
          <a:xfrm>
            <a:off x="7323675" y="5577821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439CA56F-3E64-4B70-992A-BD10137041B7}"/>
              </a:ext>
            </a:extLst>
          </p:cNvPr>
          <p:cNvSpPr/>
          <p:nvPr/>
        </p:nvSpPr>
        <p:spPr>
          <a:xfrm>
            <a:off x="3765902" y="5315483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51F4C3E2-5E95-4D87-9271-8F26B6E61DB8}"/>
              </a:ext>
            </a:extLst>
          </p:cNvPr>
          <p:cNvSpPr/>
          <p:nvPr/>
        </p:nvSpPr>
        <p:spPr>
          <a:xfrm flipH="1">
            <a:off x="2010498" y="4599370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876F278-E4D9-47B8-B430-268C02730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366203"/>
              </p:ext>
            </p:extLst>
          </p:nvPr>
        </p:nvGraphicFramePr>
        <p:xfrm>
          <a:off x="1524000" y="987368"/>
          <a:ext cx="6096000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4A4CC1C-2930-47A9-9426-1354DC884A4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3327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Hajra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is correct because …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69168"/>
              </p:ext>
            </p:extLst>
          </p:nvPr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25AA4C-D7A7-4D1D-8B48-BB687AD5DA54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1231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Hajra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 because she has seen that the gymnast’s head has returned to its full height after 100 hundredths of a second (which is one full second).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Ibrahim has mistaken 50 hundredths of a second for 50 seconds.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/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AFB0DD-9491-44B8-960C-6D3B199D7E9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084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897624"/>
              </p:ext>
            </p:extLst>
          </p:nvPr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C5CE31-EBC4-44F9-9262-D00A8C1DE8C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776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blue line shows the correct data for this scenario. It shows an increase in speed between 0 and 3 minutes which is then maintained as the bird continues flying.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/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9F832B-2867-4CBE-86A5-2A46E0516B8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1015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9A3-675F-4E23-98A7-59D155AD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16" y="1436868"/>
            <a:ext cx="7596155" cy="1646302"/>
          </a:xfrm>
        </p:spPr>
        <p:txBody>
          <a:bodyPr/>
          <a:lstStyle/>
          <a:p>
            <a:pPr algn="l"/>
            <a:r>
              <a:rPr lang="en-GB" dirty="0"/>
              <a:t>Thursday 2</a:t>
            </a:r>
            <a:r>
              <a:rPr lang="en-GB" baseline="30000" dirty="0"/>
              <a:t>nd</a:t>
            </a:r>
            <a:r>
              <a:rPr lang="en-GB" dirty="0"/>
              <a:t> July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F5764-4C5C-40D6-B9BE-63BBA0D41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2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25F9A-E75B-4C38-9435-772817BDB70B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0651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2 – Statistics – Step 6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To learn about line graphs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three questions about this line graph.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25EDDC-1AD0-4925-AC45-C2DCB0D1C39B}"/>
              </a:ext>
            </a:extLst>
          </p:cNvPr>
          <p:cNvGraphicFramePr/>
          <p:nvPr/>
        </p:nvGraphicFramePr>
        <p:xfrm>
          <a:off x="1373521" y="2476213"/>
          <a:ext cx="6396958" cy="379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4E2D89-FE22-4BA5-8401-B32567DF2509}"/>
              </a:ext>
            </a:extLst>
          </p:cNvPr>
          <p:cNvSpPr txBox="1"/>
          <p:nvPr/>
        </p:nvSpPr>
        <p:spPr>
          <a:xfrm rot="16200000">
            <a:off x="-56906" y="4123118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Temperature (˚C)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E2017-9AE0-4A7D-B31F-709B2B15BACC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3175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three questions about this line graph.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answers: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What time was the hottest temperature recorded?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What was the temperature at 11am?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 What was the lowest temperature in the afternoon?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E4DC922-5C4E-4EF1-8278-9575131D0F72}"/>
              </a:ext>
            </a:extLst>
          </p:cNvPr>
          <p:cNvGraphicFramePr/>
          <p:nvPr/>
        </p:nvGraphicFramePr>
        <p:xfrm>
          <a:off x="1373521" y="2476213"/>
          <a:ext cx="6396958" cy="379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387D55C-7FBC-4134-A6E2-C8175BD6266B}"/>
              </a:ext>
            </a:extLst>
          </p:cNvPr>
          <p:cNvSpPr txBox="1"/>
          <p:nvPr/>
        </p:nvSpPr>
        <p:spPr>
          <a:xfrm rot="16200000">
            <a:off x="-56906" y="4123118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Temperature (˚C)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CDB58-8B32-4553-9426-0DA8E537781B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0227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centimetres did the parachute drop between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and 8 seconds?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1AF971-204A-40CE-9129-EF6B4463C0A9}"/>
              </a:ext>
            </a:extLst>
          </p:cNvPr>
          <p:cNvGraphicFramePr/>
          <p:nvPr/>
        </p:nvGraphicFramePr>
        <p:xfrm>
          <a:off x="665151" y="1433761"/>
          <a:ext cx="7740428" cy="481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F7AFE1-D748-42EB-A3BE-C4853B308A27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1481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centimetres did the parachute drop between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and 8 seconds?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centimetres.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73D800B-B09D-4406-B4A4-D41735E8DDDC}"/>
              </a:ext>
            </a:extLst>
          </p:cNvPr>
          <p:cNvGraphicFramePr/>
          <p:nvPr/>
        </p:nvGraphicFramePr>
        <p:xfrm>
          <a:off x="665151" y="1433761"/>
          <a:ext cx="7740428" cy="481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2CC361-D513-4ACA-9688-5D94456CB76E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33793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at 90 seconds was half what it was at 120.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71DF4B-B7CE-4BAF-9E49-06916DE048BF}"/>
              </a:ext>
            </a:extLst>
          </p:cNvPr>
          <p:cNvGraphicFramePr/>
          <p:nvPr/>
        </p:nvGraphicFramePr>
        <p:xfrm>
          <a:off x="366743" y="1254178"/>
          <a:ext cx="7867672" cy="49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946359-FC6B-4FFF-BB02-2B82473FC57C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69861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at 90 seconds was half what it was at 120.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6A5DD25-EC4A-4463-88E8-218DFD3CA241}"/>
              </a:ext>
            </a:extLst>
          </p:cNvPr>
          <p:cNvGraphicFramePr/>
          <p:nvPr/>
        </p:nvGraphicFramePr>
        <p:xfrm>
          <a:off x="366743" y="1254178"/>
          <a:ext cx="7867672" cy="49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2E370B-DBF2-4769-9B9F-A187A64A7441}"/>
              </a:ext>
            </a:extLst>
          </p:cNvPr>
          <p:cNvCxnSpPr>
            <a:cxnSpLocks/>
          </p:cNvCxnSpPr>
          <p:nvPr/>
        </p:nvCxnSpPr>
        <p:spPr>
          <a:xfrm>
            <a:off x="5008282" y="3557587"/>
            <a:ext cx="249964" cy="4703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4CA747-7DAD-418A-ABB0-28A30DAEB45E}"/>
              </a:ext>
            </a:extLst>
          </p:cNvPr>
          <p:cNvSpPr txBox="1"/>
          <p:nvPr/>
        </p:nvSpPr>
        <p:spPr>
          <a:xfrm>
            <a:off x="4246695" y="3181875"/>
            <a:ext cx="78258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60D577-82BF-4274-9334-DDB916051688}"/>
              </a:ext>
            </a:extLst>
          </p:cNvPr>
          <p:cNvCxnSpPr>
            <a:cxnSpLocks/>
          </p:cNvCxnSpPr>
          <p:nvPr/>
        </p:nvCxnSpPr>
        <p:spPr>
          <a:xfrm>
            <a:off x="6152101" y="2904317"/>
            <a:ext cx="285750" cy="421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9EADE0-2F00-48B8-AF42-E9468BAEDD29}"/>
              </a:ext>
            </a:extLst>
          </p:cNvPr>
          <p:cNvSpPr txBox="1"/>
          <p:nvPr/>
        </p:nvSpPr>
        <p:spPr>
          <a:xfrm>
            <a:off x="5386819" y="2530747"/>
            <a:ext cx="78258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E79F5-6081-4969-BEA1-BAF659E5A3E7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1273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kilometres did the rocket travel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between 90 and 120 seconds?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3B239F-FE25-4FA9-B8CE-31EB08978D01}"/>
              </a:ext>
            </a:extLst>
          </p:cNvPr>
          <p:cNvGraphicFramePr>
            <a:graphicFrameLocks noGrp="1"/>
          </p:cNvGraphicFramePr>
          <p:nvPr/>
        </p:nvGraphicFramePr>
        <p:xfrm>
          <a:off x="2506132" y="5557682"/>
          <a:ext cx="4131736" cy="552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934">
                  <a:extLst>
                    <a:ext uri="{9D8B030D-6E8A-4147-A177-3AD203B41FA5}">
                      <a16:colId xmlns:a16="http://schemas.microsoft.com/office/drawing/2014/main" val="2999902167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4150150296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2076475785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1439147904"/>
                    </a:ext>
                  </a:extLst>
                </a:gridCol>
              </a:tblGrid>
              <a:tr h="5527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6134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9703232-2B3E-4FA8-9D17-DAAD958FD4E1}"/>
              </a:ext>
            </a:extLst>
          </p:cNvPr>
          <p:cNvGraphicFramePr/>
          <p:nvPr/>
        </p:nvGraphicFramePr>
        <p:xfrm>
          <a:off x="604982" y="1490204"/>
          <a:ext cx="7934036" cy="406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159FFA-0098-4B1D-9EEB-2230B13CE4FE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5384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kilometres did the rocket travel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between 90 and 120 seconds?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3B239F-FE25-4FA9-B8CE-31EB08978D01}"/>
              </a:ext>
            </a:extLst>
          </p:cNvPr>
          <p:cNvGraphicFramePr>
            <a:graphicFrameLocks noGrp="1"/>
          </p:cNvGraphicFramePr>
          <p:nvPr/>
        </p:nvGraphicFramePr>
        <p:xfrm>
          <a:off x="2506132" y="5557682"/>
          <a:ext cx="4131736" cy="552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934">
                  <a:extLst>
                    <a:ext uri="{9D8B030D-6E8A-4147-A177-3AD203B41FA5}">
                      <a16:colId xmlns:a16="http://schemas.microsoft.com/office/drawing/2014/main" val="2999902167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4150150296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2076475785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1439147904"/>
                    </a:ext>
                  </a:extLst>
                </a:gridCol>
              </a:tblGrid>
              <a:tr h="55279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15km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6134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36FF11F-FBB4-4C71-BCB4-E876DF778F56}"/>
              </a:ext>
            </a:extLst>
          </p:cNvPr>
          <p:cNvGraphicFramePr/>
          <p:nvPr/>
        </p:nvGraphicFramePr>
        <p:xfrm>
          <a:off x="604982" y="1490204"/>
          <a:ext cx="7934036" cy="406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819355-3B7E-49F2-9513-5D227B19028A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6211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19B0-745E-48C8-AC5D-C1EDE6B68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320947" cy="164630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To learn about line graphs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CC6D2-B898-4E8A-9D4A-0EA34505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143" y="766096"/>
            <a:ext cx="6770531" cy="1096899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Friday 3</a:t>
            </a:r>
            <a:r>
              <a:rPr lang="en-GB" sz="2800" b="1" baseline="30000" dirty="0"/>
              <a:t>rd</a:t>
            </a:r>
            <a:r>
              <a:rPr lang="en-GB" sz="2800" b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4021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4A26A-74F5-4D03-993C-E0A4D5B645D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1754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A2E47-FD40-434E-BD49-D028BA31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3D343B-EEB3-489C-B5A2-C2053A9B6B7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is talking about the line graph below. 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Sam correct? Explain why. 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13B7177-65B4-40C4-B81B-2E19E5FE9AA5}"/>
              </a:ext>
            </a:extLst>
          </p:cNvPr>
          <p:cNvGraphicFramePr/>
          <p:nvPr/>
        </p:nvGraphicFramePr>
        <p:xfrm>
          <a:off x="1380174" y="2127234"/>
          <a:ext cx="6383651" cy="332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EF5F0F6-0A26-4941-B622-F69884B7C966}"/>
              </a:ext>
            </a:extLst>
          </p:cNvPr>
          <p:cNvSpPr/>
          <p:nvPr/>
        </p:nvSpPr>
        <p:spPr>
          <a:xfrm>
            <a:off x="2792838" y="1342297"/>
            <a:ext cx="4692070" cy="731388"/>
          </a:xfrm>
          <a:prstGeom prst="wedgeRoundRectCallout">
            <a:avLst>
              <a:gd name="adj1" fmla="val -58010"/>
              <a:gd name="adj2" fmla="val 430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10 and 30 minutes is 25°C.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C1F2AA-9FCE-4663-A8A2-7E4279FF0625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601350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A2E47-FD40-434E-BD49-D028BA31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3D343B-EEB3-489C-B5A2-C2053A9B6B7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is talking about the line graph below. 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Sam correct? Explain why. 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is not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13B7177-65B4-40C4-B81B-2E19E5FE9AA5}"/>
              </a:ext>
            </a:extLst>
          </p:cNvPr>
          <p:cNvGraphicFramePr/>
          <p:nvPr/>
        </p:nvGraphicFramePr>
        <p:xfrm>
          <a:off x="1380174" y="2127234"/>
          <a:ext cx="6383651" cy="332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EF5F0F6-0A26-4941-B622-F69884B7C966}"/>
              </a:ext>
            </a:extLst>
          </p:cNvPr>
          <p:cNvSpPr/>
          <p:nvPr/>
        </p:nvSpPr>
        <p:spPr>
          <a:xfrm>
            <a:off x="2792838" y="1342297"/>
            <a:ext cx="4692070" cy="731388"/>
          </a:xfrm>
          <a:prstGeom prst="wedgeRoundRectCallout">
            <a:avLst>
              <a:gd name="adj1" fmla="val -58010"/>
              <a:gd name="adj2" fmla="val 430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10 and 30 minutes is 25°C.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BB209-48E4-41F0-A345-8A139B3B45E7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37224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A2E47-FD40-434E-BD49-D028BA31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3D343B-EEB3-489C-B5A2-C2053A9B6B7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is talking about the line graph below. 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Sam correct? Explain why.  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 is not correct because at 10 minutes it was 50°C and at 30 minutes it is 20°C. 50 – 20 = 30°C.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13B7177-65B4-40C4-B81B-2E19E5FE9AA5}"/>
              </a:ext>
            </a:extLst>
          </p:cNvPr>
          <p:cNvGraphicFramePr/>
          <p:nvPr/>
        </p:nvGraphicFramePr>
        <p:xfrm>
          <a:off x="1380174" y="2127234"/>
          <a:ext cx="6383651" cy="332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EF5F0F6-0A26-4941-B622-F69884B7C966}"/>
              </a:ext>
            </a:extLst>
          </p:cNvPr>
          <p:cNvSpPr/>
          <p:nvPr/>
        </p:nvSpPr>
        <p:spPr>
          <a:xfrm>
            <a:off x="2792838" y="1342297"/>
            <a:ext cx="4692070" cy="731388"/>
          </a:xfrm>
          <a:prstGeom prst="wedgeRoundRectCallout">
            <a:avLst>
              <a:gd name="adj1" fmla="val -58010"/>
              <a:gd name="adj2" fmla="val 430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 between 10 and 30 minutes is 25°C.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1D8F4-E459-4C18-9D78-3573F9039639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1468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graph to complete the sentence.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Between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and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, the difference in the number of litres used is 20 litres.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all the possible answers.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B1AD8B-43C5-4B43-AF25-7EBE426F3A95}"/>
              </a:ext>
            </a:extLst>
          </p:cNvPr>
          <p:cNvGraphicFramePr/>
          <p:nvPr/>
        </p:nvGraphicFramePr>
        <p:xfrm>
          <a:off x="531005" y="1240384"/>
          <a:ext cx="8158189" cy="343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FF9174-5BC6-4EBF-BE02-F9A3EBAEBB71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graph to complete the sentence.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Between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and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, the difference in the number of litres used is 20 litres.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all the possible answers.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0km – 200km; 100km – 300km; 200km – 400km; 300km – 500km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B1AD8B-43C5-4B43-AF25-7EBE426F3A95}"/>
              </a:ext>
            </a:extLst>
          </p:cNvPr>
          <p:cNvGraphicFramePr/>
          <p:nvPr/>
        </p:nvGraphicFramePr>
        <p:xfrm>
          <a:off x="531005" y="1240384"/>
          <a:ext cx="8158189" cy="343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FA3F159-51A2-4D54-B96E-05F4C6F6C66A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188095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year is it most likely that a disease struck the tree?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0C63112-CB59-477C-B926-35A5A335566F}"/>
              </a:ext>
            </a:extLst>
          </p:cNvPr>
          <p:cNvGraphicFramePr/>
          <p:nvPr/>
        </p:nvGraphicFramePr>
        <p:xfrm>
          <a:off x="1776192" y="1189763"/>
          <a:ext cx="5286816" cy="36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02ED71-1385-4A7A-9CAD-7DE72DD84D5E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30244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year is it most likely that a disease struck the tree?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Year 2 is the most likely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0C63112-CB59-477C-B926-35A5A335566F}"/>
              </a:ext>
            </a:extLst>
          </p:cNvPr>
          <p:cNvGraphicFramePr/>
          <p:nvPr/>
        </p:nvGraphicFramePr>
        <p:xfrm>
          <a:off x="1776192" y="1189763"/>
          <a:ext cx="5286816" cy="36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0A9859-D17F-4A6F-AF23-328FF76F5A1E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05240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year is it most likely that a disease struck the tree?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Year 2 is the most likely because the tree stops growing as rapidly as the other years.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Year 6 also sees a decline in growth, but still grows faster than in year 2.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0C63112-CB59-477C-B926-35A5A335566F}"/>
              </a:ext>
            </a:extLst>
          </p:cNvPr>
          <p:cNvGraphicFramePr/>
          <p:nvPr/>
        </p:nvGraphicFramePr>
        <p:xfrm>
          <a:off x="1776192" y="1189763"/>
          <a:ext cx="5286816" cy="361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BC864E-395C-42A3-BC6F-3F9E7A197C91}"/>
              </a:ext>
            </a:extLst>
          </p:cNvPr>
          <p:cNvSpPr txBox="1"/>
          <p:nvPr/>
        </p:nvSpPr>
        <p:spPr>
          <a:xfrm>
            <a:off x="8440586" y="5978098"/>
            <a:ext cx="370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445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1824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59861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69205"/>
              </p:ext>
            </p:extLst>
          </p:nvPr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507706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54187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FD73F58-B8AF-4A8F-A91E-AEE65C73F6F2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97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87209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94646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/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343787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49053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31AA6E-9B1D-4157-BD69-C8A15D5540A8}"/>
              </a:ext>
            </a:extLst>
          </p:cNvPr>
          <p:cNvSpPr txBox="1"/>
          <p:nvPr/>
        </p:nvSpPr>
        <p:spPr>
          <a:xfrm rot="16200000">
            <a:off x="922148" y="2603739"/>
            <a:ext cx="16450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Cars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A1A90-01F4-462E-AC98-4557B41465BA}"/>
              </a:ext>
            </a:extLst>
          </p:cNvPr>
          <p:cNvSpPr txBox="1"/>
          <p:nvPr/>
        </p:nvSpPr>
        <p:spPr>
          <a:xfrm>
            <a:off x="4240820" y="4322540"/>
            <a:ext cx="61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4818A3-E395-4EF1-BB3C-E9675B7BA1E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241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28422"/>
              </p:ext>
            </p:extLst>
          </p:nvPr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416F18-8B81-4D03-A9C7-CBD3AA4C4D5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840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/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70589F-19BE-4AD0-8469-475D64536CCA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6291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80456"/>
              </p:ext>
            </p:extLst>
          </p:nvPr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334693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A45D78-0063-4C68-A9D2-AB8DD7B5C96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0489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/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291134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E4DB16-86C7-4643-99D9-85CCEF636F9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95272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EE225E-C441-4B39-B9B0-C75D4A65B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6236</TotalTime>
  <Words>1572</Words>
  <Application>Microsoft Office PowerPoint</Application>
  <PresentationFormat>On-screen Show (4:3)</PresentationFormat>
  <Paragraphs>895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1st July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2nd July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LO: To learn about line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227</cp:revision>
  <dcterms:created xsi:type="dcterms:W3CDTF">2018-03-17T10:08:43Z</dcterms:created>
  <dcterms:modified xsi:type="dcterms:W3CDTF">2020-06-25T09:31:58Z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