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301" r:id="rId5"/>
    <p:sldId id="372" r:id="rId6"/>
    <p:sldId id="420" r:id="rId7"/>
    <p:sldId id="406" r:id="rId8"/>
    <p:sldId id="407" r:id="rId9"/>
    <p:sldId id="408" r:id="rId10"/>
    <p:sldId id="431" r:id="rId11"/>
    <p:sldId id="409" r:id="rId12"/>
    <p:sldId id="422" r:id="rId13"/>
    <p:sldId id="410" r:id="rId14"/>
    <p:sldId id="438" r:id="rId15"/>
    <p:sldId id="430" r:id="rId16"/>
    <p:sldId id="429" r:id="rId17"/>
    <p:sldId id="432" r:id="rId18"/>
    <p:sldId id="433" r:id="rId19"/>
    <p:sldId id="434" r:id="rId20"/>
    <p:sldId id="425" r:id="rId21"/>
    <p:sldId id="428" r:id="rId22"/>
    <p:sldId id="435" r:id="rId23"/>
    <p:sldId id="366" r:id="rId24"/>
    <p:sldId id="440" r:id="rId25"/>
    <p:sldId id="441" r:id="rId26"/>
    <p:sldId id="413" r:id="rId27"/>
    <p:sldId id="426" r:id="rId28"/>
    <p:sldId id="427" r:id="rId29"/>
    <p:sldId id="442" r:id="rId30"/>
    <p:sldId id="443" r:id="rId31"/>
    <p:sldId id="444" r:id="rId32"/>
    <p:sldId id="445" r:id="rId33"/>
    <p:sldId id="419" r:id="rId34"/>
    <p:sldId id="439" r:id="rId35"/>
    <p:sldId id="355" r:id="rId36"/>
    <p:sldId id="446" r:id="rId37"/>
    <p:sldId id="447" r:id="rId38"/>
    <p:sldId id="448" r:id="rId39"/>
    <p:sldId id="314" r:id="rId40"/>
    <p:sldId id="449" r:id="rId41"/>
    <p:sldId id="45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AA72D4"/>
    <a:srgbClr val="DAC1ED"/>
    <a:srgbClr val="D5B8EA"/>
    <a:srgbClr val="FF4BFF"/>
    <a:srgbClr val="FFA7FF"/>
    <a:srgbClr val="FF97FF"/>
    <a:srgbClr val="FF0DFF"/>
    <a:srgbClr val="DCC5ED"/>
    <a:srgbClr val="D00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4-43CB-8FD9-511618F4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Height of a Gymnast's Head in Cartwheel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100</c:v>
                </c:pt>
                <c:pt idx="2">
                  <c:v>40</c:v>
                </c:pt>
                <c:pt idx="3">
                  <c:v>90</c:v>
                </c:pt>
                <c:pt idx="4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A4-4F4F-8CAA-EA1A43604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36144"/>
        <c:axId val="555436472"/>
      </c:lineChart>
      <c:catAx>
        <c:axId val="555436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Hundredths of a Second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472"/>
        <c:crosses val="autoZero"/>
        <c:auto val="1"/>
        <c:lblAlgn val="ctr"/>
        <c:lblOffset val="100"/>
        <c:noMultiLvlLbl val="0"/>
      </c:catAx>
      <c:valAx>
        <c:axId val="55543647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Height (cm)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36144"/>
        <c:crosses val="autoZero"/>
        <c:crossBetween val="between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F1-4A8C-98F6-90F4D2A54A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19-4DD9-B482-884B639DBC03}"/>
              </c:ext>
            </c:extLst>
          </c:dPt>
          <c:dPt>
            <c:idx val="1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619-4DD9-B482-884B639DBC03}"/>
              </c:ext>
            </c:extLst>
          </c:dPt>
          <c:dPt>
            <c:idx val="2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19-4DD9-B482-884B639DBC03}"/>
              </c:ext>
            </c:extLst>
          </c:dPt>
          <c:dPt>
            <c:idx val="3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19-4DD9-B482-884B639DBC03}"/>
              </c:ext>
            </c:extLst>
          </c:dPt>
          <c:dPt>
            <c:idx val="4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619-4DD9-B482-884B639DBC03}"/>
              </c:ext>
            </c:extLst>
          </c:dPt>
          <c:dPt>
            <c:idx val="5"/>
            <c:marker>
              <c:symbol val="square"/>
              <c:size val="5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19-4DD9-B482-884B639DBC03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1-4A8C-98F6-90F4D2A54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59760"/>
        <c:axId val="555462384"/>
      </c:lineChart>
      <c:catAx>
        <c:axId val="55545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62384"/>
        <c:crosses val="autoZero"/>
        <c:auto val="1"/>
        <c:lblAlgn val="ctr"/>
        <c:lblOffset val="100"/>
        <c:noMultiLvlLbl val="0"/>
      </c:catAx>
      <c:valAx>
        <c:axId val="55546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Speed (miles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per hour)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459760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Traffic Survey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657825274021436E-2"/>
          <c:y val="2.5682664849293189E-2"/>
          <c:w val="0.94217948572025756"/>
          <c:h val="0.7444881598954173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6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54-41DB-864D-869330D115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54-41DB-864D-869330D115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9am</c:v>
                </c:pt>
                <c:pt idx="1">
                  <c:v>11am</c:v>
                </c:pt>
                <c:pt idx="2">
                  <c:v>1pm</c:v>
                </c:pt>
                <c:pt idx="3">
                  <c:v>3pm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54-41DB-864D-869330D11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4149560"/>
        <c:axId val="684147264"/>
      </c:lineChart>
      <c:catAx>
        <c:axId val="684149560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222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84147264"/>
        <c:crosses val="autoZero"/>
        <c:auto val="1"/>
        <c:lblAlgn val="ctr"/>
        <c:lblOffset val="100"/>
        <c:noMultiLvlLbl val="0"/>
      </c:catAx>
      <c:valAx>
        <c:axId val="684147264"/>
        <c:scaling>
          <c:orientation val="minMax"/>
          <c:max val="1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684149560"/>
        <c:crosses val="autoZero"/>
        <c:crossBetween val="between"/>
        <c:majorUnit val="2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u="sng" dirty="0"/>
              <a:t>Circumference of Oak Tree Trunk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Circumference of Oak Tree Trunk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4E-4DE1-991C-213A73B11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480528"/>
        <c:axId val="571477904"/>
      </c:lineChart>
      <c:catAx>
        <c:axId val="57148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/>
                  <a:t>Age in Years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77904"/>
        <c:crosses val="autoZero"/>
        <c:auto val="1"/>
        <c:lblAlgn val="ctr"/>
        <c:lblOffset val="100"/>
        <c:noMultiLvlLbl val="0"/>
      </c:catAx>
      <c:valAx>
        <c:axId val="57147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GB" dirty="0"/>
                  <a:t>Circumference</a:t>
                </a:r>
                <a:r>
                  <a:rPr lang="en-GB" baseline="0" dirty="0"/>
                  <a:t> (m)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8749999999999999E-2"/>
              <c:y val="0.21826033464566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71480528"/>
        <c:crosses val="autoZero"/>
        <c:crossBetween val="midCat"/>
        <c:majorUnit val="1"/>
        <c:minorUnit val="0.5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 b="1" i="0" baseline="0">
          <a:solidFill>
            <a:schemeClr val="tx1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Temperature of an Oven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Temperature of an Oven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</c:v>
                </c:pt>
                <c:pt idx="1">
                  <c:v>40</c:v>
                </c:pt>
                <c:pt idx="2">
                  <c:v>70</c:v>
                </c:pt>
                <c:pt idx="3">
                  <c:v>70</c:v>
                </c:pt>
                <c:pt idx="4">
                  <c:v>90</c:v>
                </c:pt>
                <c:pt idx="5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28-4A2D-946D-408B3785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343976"/>
        <c:axId val="555351192"/>
      </c:lineChart>
      <c:catAx>
        <c:axId val="5553439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 in 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51192"/>
        <c:crosses val="autoZero"/>
        <c:auto val="1"/>
        <c:lblAlgn val="ctr"/>
        <c:lblOffset val="100"/>
        <c:noMultiLvlLbl val="0"/>
      </c:catAx>
      <c:valAx>
        <c:axId val="555351192"/>
        <c:scaling>
          <c:orientation val="minMax"/>
          <c:max val="1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Temperature</a:t>
                </a:r>
                <a:r>
                  <a:rPr lang="en-GB" sz="1500" b="1" baseline="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in </a:t>
                </a:r>
                <a:r>
                  <a:rPr lang="en-GB" sz="1500" b="1" baseline="3000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</a:t>
                </a:r>
                <a:r>
                  <a:rPr lang="en-GB" sz="1500" b="1" baseline="0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</a:t>
                </a:r>
                <a:endParaRPr lang="en-GB" sz="1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534397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Weight of Dog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 of Dog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30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6C-49F6-9B67-0F3367647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6420856"/>
        <c:axId val="596415936"/>
      </c:lineChart>
      <c:catAx>
        <c:axId val="596420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15936"/>
        <c:crosses val="autoZero"/>
        <c:auto val="1"/>
        <c:lblAlgn val="ctr"/>
        <c:lblOffset val="100"/>
        <c:noMultiLvlLbl val="0"/>
      </c:catAx>
      <c:valAx>
        <c:axId val="59641593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5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Weight (kg)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96420856"/>
        <c:crosses val="autoZero"/>
        <c:crossBetween val="midCat"/>
        <c:maj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61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14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2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075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99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8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32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0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26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5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2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06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4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63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3" y="245754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2 – Statistics – Step 5</a:t>
            </a:r>
            <a:br>
              <a:rPr lang="en-GB" sz="2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4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30.07.20</a:t>
            </a:r>
          </a:p>
          <a:p>
            <a:pPr lvl="0" algn="ctr"/>
            <a:r>
              <a:rPr lang="en-GB" sz="5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3/4: Lo: Introducing Line Graphs</a:t>
            </a: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906485"/>
              </p:ext>
            </p:extLst>
          </p:nvPr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A3AD539-D099-4DA3-9A2B-AB05CF94DE2E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99265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A70E-91E8-460A-A9BF-30CFE812F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sz="3200" dirty="0"/>
              <a:t>Wednesday 1</a:t>
            </a:r>
            <a:r>
              <a:rPr lang="en-GB" sz="3200" baseline="30000" dirty="0"/>
              <a:t>st</a:t>
            </a:r>
            <a:r>
              <a:rPr lang="en-GB" sz="3200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8324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line graph is not correct because ...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1D9916-388B-41E1-B048-F87CE664E5B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8108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vet says that Paulina’s dog is too heavy and needs to lose weight. Paulina makes a line graph to show her dog’s weight loss over a month. Is it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line graph is not correct because a dog cannot weigh 0kg.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9E2E04A-B36F-41CF-AF7A-20E68F3F0538}"/>
              </a:ext>
            </a:extLst>
          </p:cNvPr>
          <p:cNvGraphicFramePr/>
          <p:nvPr/>
        </p:nvGraphicFramePr>
        <p:xfrm>
          <a:off x="1801091" y="1705553"/>
          <a:ext cx="5541818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D638141-4231-41AE-BFDE-F8EA3182EB1D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994231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A89EB04-4BFC-48C9-ABDD-53CAE0C2C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84868B0-9E7A-463C-8476-A636ED5FCA0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F666C1-01DB-4DAD-A996-C3070E214070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9CAB91-67CB-46CE-BECE-691E2080D55E}"/>
              </a:ext>
            </a:extLst>
          </p:cNvPr>
          <p:cNvSpPr txBox="1"/>
          <p:nvPr/>
        </p:nvSpPr>
        <p:spPr>
          <a:xfrm>
            <a:off x="569177" y="4751288"/>
            <a:ext cx="119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1B92D1-4463-444A-89D9-611AF79F96BF}"/>
              </a:ext>
            </a:extLst>
          </p:cNvPr>
          <p:cNvSpPr txBox="1"/>
          <p:nvPr/>
        </p:nvSpPr>
        <p:spPr>
          <a:xfrm>
            <a:off x="7323675" y="5577821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439CA56F-3E64-4B70-992A-BD10137041B7}"/>
              </a:ext>
            </a:extLst>
          </p:cNvPr>
          <p:cNvSpPr/>
          <p:nvPr/>
        </p:nvSpPr>
        <p:spPr>
          <a:xfrm>
            <a:off x="3765902" y="5315483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51F4C3E2-5E95-4D87-9271-8F26B6E61DB8}"/>
              </a:ext>
            </a:extLst>
          </p:cNvPr>
          <p:cNvSpPr/>
          <p:nvPr/>
        </p:nvSpPr>
        <p:spPr>
          <a:xfrm flipH="1">
            <a:off x="2010498" y="4599370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A876F278-E4D9-47B8-B430-268C02730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6366203"/>
              </p:ext>
            </p:extLst>
          </p:nvPr>
        </p:nvGraphicFramePr>
        <p:xfrm>
          <a:off x="1524000" y="987368"/>
          <a:ext cx="6096000" cy="3694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4A4CC1C-2930-47A9-9426-1354DC884A4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03327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Hajra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is correct because …</a:t>
            </a:r>
          </a:p>
          <a:p>
            <a:endParaRPr lang="en-GB" sz="24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169168"/>
              </p:ext>
            </p:extLst>
          </p:nvPr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925AA4C-D7A7-4D1D-8B48-BB687AD5DA54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81231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FA5EFA-3307-432A-AC8C-7EA6534E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06EB928-CC2A-4541-80BE-572027D97E4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who is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Hajra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 because she has seen that the gymnast’s head has returned to its full height after 100 hundredths of a second (which is one full second).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Ibrahim has mistaken 50 hundredths of a second for 50 seconds.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B2E2CC-FEC8-4FC0-8E46-F879F95BBF47}"/>
              </a:ext>
            </a:extLst>
          </p:cNvPr>
          <p:cNvSpPr txBox="1"/>
          <p:nvPr/>
        </p:nvSpPr>
        <p:spPr>
          <a:xfrm>
            <a:off x="1771506" y="654959"/>
            <a:ext cx="6000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>
                <a:latin typeface="Century Gothic" panose="020B0502020202020204" pitchFamily="34" charset="0"/>
              </a:rPr>
              <a:t>Height of a Gymnast’s Head in Cartwheel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6CBC0F-B7DD-4F96-891A-B43B89E95E40}"/>
              </a:ext>
            </a:extLst>
          </p:cNvPr>
          <p:cNvSpPr txBox="1"/>
          <p:nvPr/>
        </p:nvSpPr>
        <p:spPr>
          <a:xfrm>
            <a:off x="4281260" y="1779488"/>
            <a:ext cx="108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Century Gothic" panose="020B0502020202020204" pitchFamily="34" charset="0"/>
              </a:rPr>
              <a:t>Hajra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3A4A86-B247-4745-B2EB-349BB3D07264}"/>
              </a:ext>
            </a:extLst>
          </p:cNvPr>
          <p:cNvSpPr txBox="1"/>
          <p:nvPr/>
        </p:nvSpPr>
        <p:spPr>
          <a:xfrm>
            <a:off x="7698579" y="3364973"/>
            <a:ext cx="1109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entury Gothic" panose="020B0502020202020204" pitchFamily="34" charset="0"/>
              </a:rPr>
              <a:t>Ibrahim</a:t>
            </a:r>
          </a:p>
        </p:txBody>
      </p:sp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5AB413D2-4550-4097-BAB3-A52CFFADCB01}"/>
              </a:ext>
            </a:extLst>
          </p:cNvPr>
          <p:cNvSpPr/>
          <p:nvPr/>
        </p:nvSpPr>
        <p:spPr>
          <a:xfrm>
            <a:off x="4305398" y="2645435"/>
            <a:ext cx="3243038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50 seconds her head was at its lowest point.</a:t>
            </a: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F4EB5AB7-0208-4723-94C9-5960D7146B6F}"/>
              </a:ext>
            </a:extLst>
          </p:cNvPr>
          <p:cNvSpPr/>
          <p:nvPr/>
        </p:nvSpPr>
        <p:spPr>
          <a:xfrm flipH="1">
            <a:off x="5733213" y="1170370"/>
            <a:ext cx="2948216" cy="628862"/>
          </a:xfrm>
          <a:prstGeom prst="wedgeRoundRectCallout">
            <a:avLst>
              <a:gd name="adj1" fmla="val 56821"/>
              <a:gd name="adj2" fmla="val 2055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gymnast had finished in 1 second.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DF24DFE6-7010-465A-87CD-042AE3AD52CB}"/>
              </a:ext>
            </a:extLst>
          </p:cNvPr>
          <p:cNvGraphicFramePr/>
          <p:nvPr/>
        </p:nvGraphicFramePr>
        <p:xfrm>
          <a:off x="131023" y="969641"/>
          <a:ext cx="4163650" cy="305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5AFB0DD-9491-44B8-960C-6D3B199D7E9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80841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2897624"/>
              </p:ext>
            </p:extLst>
          </p:nvPr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3C5CE31-EBC4-44F9-9262-D00A8C1DE8C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7765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graph below tracks the flight of two birds. One shows a bird beginning a flight and the other is already in flight.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line below shows the bird beginning its flight?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blue line shows the correct data for this scenario. It shows an increase in speed between 0 and 3 minutes which is then maintained as the bird continues flying.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F451C2F-EE62-46DE-8D62-B42F760533A8}"/>
              </a:ext>
            </a:extLst>
          </p:cNvPr>
          <p:cNvGraphicFramePr/>
          <p:nvPr/>
        </p:nvGraphicFramePr>
        <p:xfrm>
          <a:off x="1524000" y="2105161"/>
          <a:ext cx="6111240" cy="339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9F832B-2867-4CBE-86A5-2A46E0516B81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910152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C9A3-675F-4E23-98A7-59D155AD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116" y="1436868"/>
            <a:ext cx="7596155" cy="1646302"/>
          </a:xfrm>
        </p:spPr>
        <p:txBody>
          <a:bodyPr/>
          <a:lstStyle/>
          <a:p>
            <a:pPr algn="l"/>
            <a:r>
              <a:rPr lang="en-GB" dirty="0"/>
              <a:t>Thursday 2</a:t>
            </a:r>
            <a:r>
              <a:rPr lang="en-GB" baseline="30000" dirty="0"/>
              <a:t>nd</a:t>
            </a:r>
            <a:r>
              <a:rPr lang="en-GB" dirty="0"/>
              <a:t> July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0F5764-4C5C-40D6-B9BE-63BBA0D411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32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25F9A-E75B-4C38-9435-772817BDB70B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0651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Y3/4 – Summer Block 4 –Shape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recognise turns and angles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B4B8E3-C8E2-4ED1-8337-86BA8E0F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ABFA046-F764-4F1B-BDF2-F4089226E1C9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starting clock to the durations and the turns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it has made.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6031FC-B825-4028-82BB-E7345DBB0B53}"/>
              </a:ext>
            </a:extLst>
          </p:cNvPr>
          <p:cNvSpPr txBox="1"/>
          <p:nvPr/>
        </p:nvSpPr>
        <p:spPr>
          <a:xfrm>
            <a:off x="2597110" y="2039782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+ 30 mins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73EA5B-21EB-405C-BF64-F5FF517711B1}"/>
              </a:ext>
            </a:extLst>
          </p:cNvPr>
          <p:cNvSpPr txBox="1"/>
          <p:nvPr/>
        </p:nvSpPr>
        <p:spPr>
          <a:xfrm>
            <a:off x="2597110" y="3719994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+ 45 mins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398FF6-4CC6-4574-8A0A-58993580C6E1}"/>
              </a:ext>
            </a:extLst>
          </p:cNvPr>
          <p:cNvSpPr txBox="1"/>
          <p:nvPr/>
        </p:nvSpPr>
        <p:spPr>
          <a:xfrm>
            <a:off x="2597110" y="5400205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+ 15 mins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1EE33F-FCB0-4CB1-B49E-103EC0ED2498}"/>
              </a:ext>
            </a:extLst>
          </p:cNvPr>
          <p:cNvSpPr txBox="1"/>
          <p:nvPr/>
        </p:nvSpPr>
        <p:spPr>
          <a:xfrm>
            <a:off x="7078673" y="3581495"/>
            <a:ext cx="16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Quarter turn clockwise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A90766-B77E-431B-A2A5-55BBD31FE5F9}"/>
              </a:ext>
            </a:extLst>
          </p:cNvPr>
          <p:cNvSpPr txBox="1"/>
          <p:nvPr/>
        </p:nvSpPr>
        <p:spPr>
          <a:xfrm>
            <a:off x="7078673" y="1901283"/>
            <a:ext cx="156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Half turn clockwise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88D154-66B0-4018-ABDB-38C9C39BEE88}"/>
              </a:ext>
            </a:extLst>
          </p:cNvPr>
          <p:cNvSpPr txBox="1"/>
          <p:nvPr/>
        </p:nvSpPr>
        <p:spPr>
          <a:xfrm>
            <a:off x="7078673" y="5123206"/>
            <a:ext cx="156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Three- quarter turn clockwise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F033C5-F581-4DD6-9EEC-8600E3E06CBE}"/>
              </a:ext>
            </a:extLst>
          </p:cNvPr>
          <p:cNvSpPr txBox="1"/>
          <p:nvPr/>
        </p:nvSpPr>
        <p:spPr>
          <a:xfrm>
            <a:off x="387359" y="2964577"/>
            <a:ext cx="148406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Start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4D706-1B1E-4801-B8AC-374E44A9B80C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68576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DB4B8E3-C8E2-4ED1-8337-86BA8E0F2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ABFA046-F764-4F1B-BDF2-F4089226E1C9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marL="8890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starting clock to the durations and the turns </a:t>
            </a: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that it has made.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6031FC-B825-4028-82BB-E7345DBB0B53}"/>
              </a:ext>
            </a:extLst>
          </p:cNvPr>
          <p:cNvSpPr txBox="1"/>
          <p:nvPr/>
        </p:nvSpPr>
        <p:spPr>
          <a:xfrm>
            <a:off x="2597110" y="2039782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+ 30 mins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73EA5B-21EB-405C-BF64-F5FF517711B1}"/>
              </a:ext>
            </a:extLst>
          </p:cNvPr>
          <p:cNvSpPr txBox="1"/>
          <p:nvPr/>
        </p:nvSpPr>
        <p:spPr>
          <a:xfrm>
            <a:off x="2597110" y="3719994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+ 45 mins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3398FF6-4CC6-4574-8A0A-58993580C6E1}"/>
              </a:ext>
            </a:extLst>
          </p:cNvPr>
          <p:cNvSpPr txBox="1"/>
          <p:nvPr/>
        </p:nvSpPr>
        <p:spPr>
          <a:xfrm>
            <a:off x="2597110" y="5400205"/>
            <a:ext cx="148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+ 15 mins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51EE33F-FCB0-4CB1-B49E-103EC0ED2498}"/>
              </a:ext>
            </a:extLst>
          </p:cNvPr>
          <p:cNvSpPr txBox="1"/>
          <p:nvPr/>
        </p:nvSpPr>
        <p:spPr>
          <a:xfrm>
            <a:off x="7078673" y="3581495"/>
            <a:ext cx="166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Quarter turn clockwise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5A90766-B77E-431B-A2A5-55BBD31FE5F9}"/>
              </a:ext>
            </a:extLst>
          </p:cNvPr>
          <p:cNvSpPr txBox="1"/>
          <p:nvPr/>
        </p:nvSpPr>
        <p:spPr>
          <a:xfrm>
            <a:off x="7078673" y="1901283"/>
            <a:ext cx="156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Half turn clockwise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88D154-66B0-4018-ABDB-38C9C39BEE88}"/>
              </a:ext>
            </a:extLst>
          </p:cNvPr>
          <p:cNvSpPr txBox="1"/>
          <p:nvPr/>
        </p:nvSpPr>
        <p:spPr>
          <a:xfrm>
            <a:off x="7078673" y="5123206"/>
            <a:ext cx="1568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Three- quarter turn clockwise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F033C5-F581-4DD6-9EEC-8600E3E06CBE}"/>
              </a:ext>
            </a:extLst>
          </p:cNvPr>
          <p:cNvSpPr txBox="1"/>
          <p:nvPr/>
        </p:nvSpPr>
        <p:spPr>
          <a:xfrm>
            <a:off x="387359" y="2964577"/>
            <a:ext cx="1484060" cy="305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Start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24688D-1C51-4D53-973C-CC041DCBF022}"/>
              </a:ext>
            </a:extLst>
          </p:cNvPr>
          <p:cNvCxnSpPr>
            <a:cxnSpLocks/>
          </p:cNvCxnSpPr>
          <p:nvPr/>
        </p:nvCxnSpPr>
        <p:spPr>
          <a:xfrm flipV="1">
            <a:off x="1778490" y="2369579"/>
            <a:ext cx="1090091" cy="15350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367D86-EEBE-43C9-AF22-3AA1B43FE034}"/>
              </a:ext>
            </a:extLst>
          </p:cNvPr>
          <p:cNvCxnSpPr>
            <a:cxnSpLocks/>
          </p:cNvCxnSpPr>
          <p:nvPr/>
        </p:nvCxnSpPr>
        <p:spPr>
          <a:xfrm>
            <a:off x="1778490" y="3904661"/>
            <a:ext cx="991343" cy="1706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AC8D17-4F44-4025-AB95-4B92E2AF969E}"/>
              </a:ext>
            </a:extLst>
          </p:cNvPr>
          <p:cNvCxnSpPr>
            <a:cxnSpLocks/>
          </p:cNvCxnSpPr>
          <p:nvPr/>
        </p:nvCxnSpPr>
        <p:spPr>
          <a:xfrm>
            <a:off x="1778490" y="3904661"/>
            <a:ext cx="973588" cy="192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3C2917-AE25-48C1-A4B0-BAC27122D176}"/>
              </a:ext>
            </a:extLst>
          </p:cNvPr>
          <p:cNvCxnSpPr>
            <a:cxnSpLocks/>
          </p:cNvCxnSpPr>
          <p:nvPr/>
        </p:nvCxnSpPr>
        <p:spPr>
          <a:xfrm>
            <a:off x="3897297" y="2221300"/>
            <a:ext cx="1055718" cy="3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A609DB-03A1-4EE3-8B03-E1F1C2B91BB4}"/>
              </a:ext>
            </a:extLst>
          </p:cNvPr>
          <p:cNvCxnSpPr>
            <a:cxnSpLocks/>
          </p:cNvCxnSpPr>
          <p:nvPr/>
        </p:nvCxnSpPr>
        <p:spPr>
          <a:xfrm>
            <a:off x="3897297" y="3941686"/>
            <a:ext cx="1055718" cy="1643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9CC1EDE-2B45-4ECE-85DC-6AF47353217C}"/>
              </a:ext>
            </a:extLst>
          </p:cNvPr>
          <p:cNvCxnSpPr>
            <a:cxnSpLocks/>
          </p:cNvCxnSpPr>
          <p:nvPr/>
        </p:nvCxnSpPr>
        <p:spPr>
          <a:xfrm flipH="1">
            <a:off x="3888421" y="3904661"/>
            <a:ext cx="1064594" cy="17149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0D6F97-FDDE-4A5B-86BA-738D8CD18EFD}"/>
              </a:ext>
            </a:extLst>
          </p:cNvPr>
          <p:cNvCxnSpPr>
            <a:cxnSpLocks/>
          </p:cNvCxnSpPr>
          <p:nvPr/>
        </p:nvCxnSpPr>
        <p:spPr>
          <a:xfrm>
            <a:off x="6251215" y="2224449"/>
            <a:ext cx="948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75FE46-7A46-44ED-9D32-A0D062508481}"/>
              </a:ext>
            </a:extLst>
          </p:cNvPr>
          <p:cNvCxnSpPr>
            <a:cxnSpLocks/>
          </p:cNvCxnSpPr>
          <p:nvPr/>
        </p:nvCxnSpPr>
        <p:spPr>
          <a:xfrm flipV="1">
            <a:off x="6251215" y="3901512"/>
            <a:ext cx="948575" cy="31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3A0F7D-B264-420A-BF79-27284D4D8D95}"/>
              </a:ext>
            </a:extLst>
          </p:cNvPr>
          <p:cNvCxnSpPr>
            <a:cxnSpLocks/>
          </p:cNvCxnSpPr>
          <p:nvPr/>
        </p:nvCxnSpPr>
        <p:spPr>
          <a:xfrm flipV="1">
            <a:off x="6251215" y="5584871"/>
            <a:ext cx="82745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90AA367-6920-498E-84F7-16B52E11F781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182314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1141BB-7D4E-4AEC-AEC4-70B3DE603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C57B072-865C-42F8-B344-DC33D26BEF2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at east.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Turn three quarters clockwise.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direction are you now facing?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DB1D1A-4995-42A1-B7C2-2C62A935FBF3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87563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BF9060-9B2D-48A1-BD0D-08D1C1D49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88BB4B2-CFBC-466F-867E-CB235F3EFC5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 at east.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Turn three quarters clockwise.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direction are you now facing?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329FD-CC4E-4BFA-B75D-8088E4294DB2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4709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A1FCA-68A9-416B-9A99-9FD303D1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08E5C5-3BDE-4A60-B750-E40B61755CD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turn does the spinner need to make to get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from the dragonfly to the spider?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C65517F-E16D-4A0F-8D8E-E934B532AC89}"/>
              </a:ext>
            </a:extLst>
          </p:cNvPr>
          <p:cNvSpPr/>
          <p:nvPr/>
        </p:nvSpPr>
        <p:spPr>
          <a:xfrm>
            <a:off x="4428252" y="3725580"/>
            <a:ext cx="288230" cy="64422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E8711B-1485-4794-907F-256FF92488AC}"/>
              </a:ext>
            </a:extLst>
          </p:cNvPr>
          <p:cNvSpPr/>
          <p:nvPr/>
        </p:nvSpPr>
        <p:spPr>
          <a:xfrm>
            <a:off x="4428000" y="3526947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77F1A-9194-4789-81C6-7179BC8BB672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9836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6A1FCA-68A9-416B-9A99-9FD303D11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08E5C5-3BDE-4A60-B750-E40B61755CD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turn does the spinner need to make to get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from the dragonfly to the spider?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quarter turn anti-clockwise or a three-quarter turn clockwise.</a:t>
            </a:r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DC65517F-E16D-4A0F-8D8E-E934B532AC89}"/>
              </a:ext>
            </a:extLst>
          </p:cNvPr>
          <p:cNvSpPr/>
          <p:nvPr/>
        </p:nvSpPr>
        <p:spPr>
          <a:xfrm>
            <a:off x="4428252" y="3725580"/>
            <a:ext cx="288230" cy="64422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E8711B-1485-4794-907F-256FF92488AC}"/>
              </a:ext>
            </a:extLst>
          </p:cNvPr>
          <p:cNvSpPr/>
          <p:nvPr/>
        </p:nvSpPr>
        <p:spPr>
          <a:xfrm>
            <a:off x="4428000" y="3526947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2E553-BC7B-4549-96F0-743C8197F36A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30779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5080AB-90E1-4F35-AA58-3FA7494E8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7245DD-2081-46DD-933D-6EC4234FA30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hour hand is turned a      turn, what time will it be?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DE48E91-1C6B-4020-9702-D3900C052A06}"/>
              </a:ext>
            </a:extLst>
          </p:cNvPr>
          <p:cNvGraphicFramePr>
            <a:graphicFrameLocks noGrp="1"/>
          </p:cNvGraphicFramePr>
          <p:nvPr/>
        </p:nvGraphicFramePr>
        <p:xfrm>
          <a:off x="4544828" y="766914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69518630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5399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6862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0A8E76-A8AA-46A7-B8BC-B1944A77DE7A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021664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4063CB-8E94-4F1C-80EC-977C8F080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DA429B8-8AB2-4CBD-AA2F-9F78E97E77D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 hour hand is turned a      turn, what time will it be?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4E2D18B5-4AE7-49C7-9D37-3FC53ED9D0C2}"/>
              </a:ext>
            </a:extLst>
          </p:cNvPr>
          <p:cNvGraphicFramePr>
            <a:graphicFrameLocks noGrp="1"/>
          </p:cNvGraphicFramePr>
          <p:nvPr/>
        </p:nvGraphicFramePr>
        <p:xfrm>
          <a:off x="4544828" y="766914"/>
          <a:ext cx="288000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00">
                  <a:extLst>
                    <a:ext uri="{9D8B030D-6E8A-4147-A177-3AD203B41FA5}">
                      <a16:colId xmlns:a16="http://schemas.microsoft.com/office/drawing/2014/main" val="2695186303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15399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686260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FC44032E-229F-47D7-9875-A3FDBFDF4148}"/>
              </a:ext>
            </a:extLst>
          </p:cNvPr>
          <p:cNvSpPr txBox="1"/>
          <p:nvPr/>
        </p:nvSpPr>
        <p:spPr>
          <a:xfrm>
            <a:off x="1861572" y="5433795"/>
            <a:ext cx="161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12 o’clock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779A7B-3C9F-4BAF-8065-AB0B21BD64A7}"/>
              </a:ext>
            </a:extLst>
          </p:cNvPr>
          <p:cNvSpPr txBox="1"/>
          <p:nvPr/>
        </p:nvSpPr>
        <p:spPr>
          <a:xfrm>
            <a:off x="5511536" y="5433795"/>
            <a:ext cx="1615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 o’clock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1FE237-4545-4B3A-B38D-7E32EECB1FE4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53761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images into the table.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FB7D96-696E-4F6F-A683-D409452C353B}"/>
              </a:ext>
            </a:extLst>
          </p:cNvPr>
          <p:cNvGraphicFramePr>
            <a:graphicFrameLocks noGrp="1"/>
          </p:cNvGraphicFramePr>
          <p:nvPr/>
        </p:nvGraphicFramePr>
        <p:xfrm>
          <a:off x="1114208" y="1387640"/>
          <a:ext cx="6915584" cy="3157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792">
                  <a:extLst>
                    <a:ext uri="{9D8B030D-6E8A-4147-A177-3AD203B41FA5}">
                      <a16:colId xmlns:a16="http://schemas.microsoft.com/office/drawing/2014/main" val="1306893692"/>
                    </a:ext>
                  </a:extLst>
                </a:gridCol>
                <a:gridCol w="3457792">
                  <a:extLst>
                    <a:ext uri="{9D8B030D-6E8A-4147-A177-3AD203B41FA5}">
                      <a16:colId xmlns:a16="http://schemas.microsoft.com/office/drawing/2014/main" val="1774338042"/>
                    </a:ext>
                  </a:extLst>
                </a:gridCol>
              </a:tblGrid>
              <a:tr h="8826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All lines make angles</a:t>
                      </a:r>
                    </a:p>
                  </a:txBody>
                  <a:tcPr marL="187829" marR="187829" marT="93914" marB="939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all lines make angles</a:t>
                      </a:r>
                    </a:p>
                  </a:txBody>
                  <a:tcPr marL="187829" marR="187829" marT="93914" marB="939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09655"/>
                  </a:ext>
                </a:extLst>
              </a:tr>
              <a:tr h="2275325">
                <a:tc>
                  <a:txBody>
                    <a:bodyPr/>
                    <a:lstStyle/>
                    <a:p>
                      <a:pPr algn="ctr"/>
                      <a:endParaRPr lang="en-GB" sz="3700" dirty="0">
                        <a:latin typeface="SassoonCRInfantMedium" panose="02000603020000020003" pitchFamily="2" charset="0"/>
                      </a:endParaRPr>
                    </a:p>
                  </a:txBody>
                  <a:tcPr marL="187829" marR="187829" marT="93914" marB="939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dirty="0">
                        <a:latin typeface="SassoonCRInfantMedium" panose="02000603020000020003" pitchFamily="2" charset="0"/>
                      </a:endParaRPr>
                    </a:p>
                  </a:txBody>
                  <a:tcPr marL="187829" marR="187829" marT="93914" marB="939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8005"/>
                  </a:ext>
                </a:extLst>
              </a:tr>
            </a:tbl>
          </a:graphicData>
        </a:graphic>
      </p:graphicFrame>
      <p:sp>
        <p:nvSpPr>
          <p:cNvPr id="4" name="Cross 3">
            <a:extLst>
              <a:ext uri="{FF2B5EF4-FFF2-40B4-BE49-F238E27FC236}">
                <a16:creationId xmlns:a16="http://schemas.microsoft.com/office/drawing/2014/main" id="{F2E4E0C1-40AB-43E1-B6A7-0B9390F4201E}"/>
              </a:ext>
            </a:extLst>
          </p:cNvPr>
          <p:cNvSpPr/>
          <p:nvPr/>
        </p:nvSpPr>
        <p:spPr>
          <a:xfrm>
            <a:off x="6004669" y="5259909"/>
            <a:ext cx="618227" cy="738426"/>
          </a:xfrm>
          <a:prstGeom prst="plu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8567EA-0848-40EE-9812-7CA01B9E778E}"/>
              </a:ext>
            </a:extLst>
          </p:cNvPr>
          <p:cNvGrpSpPr/>
          <p:nvPr/>
        </p:nvGrpSpPr>
        <p:grpSpPr>
          <a:xfrm>
            <a:off x="3454425" y="5117863"/>
            <a:ext cx="748193" cy="983969"/>
            <a:chOff x="5744047" y="2998754"/>
            <a:chExt cx="963243" cy="1464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21ED87-EE22-41E4-B666-A18B7BB2D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5222" y="3442443"/>
              <a:ext cx="219099" cy="7876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8FA966-E173-482A-8736-36088E080FE0}"/>
                </a:ext>
              </a:extLst>
            </p:cNvPr>
            <p:cNvCxnSpPr>
              <a:cxnSpLocks/>
            </p:cNvCxnSpPr>
            <p:nvPr/>
          </p:nvCxnSpPr>
          <p:spPr>
            <a:xfrm>
              <a:off x="5744047" y="3000185"/>
              <a:ext cx="963243" cy="448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B51800-6A54-4DF0-B1C7-4D7FB996926C}"/>
                </a:ext>
              </a:extLst>
            </p:cNvPr>
            <p:cNvCxnSpPr/>
            <p:nvPr/>
          </p:nvCxnSpPr>
          <p:spPr>
            <a:xfrm>
              <a:off x="5752250" y="2998754"/>
              <a:ext cx="634343" cy="1464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6D8FFE-C049-4AA8-B6AB-0F3F80CD3C3F}"/>
              </a:ext>
            </a:extLst>
          </p:cNvPr>
          <p:cNvGrpSpPr/>
          <p:nvPr/>
        </p:nvGrpSpPr>
        <p:grpSpPr>
          <a:xfrm>
            <a:off x="4743874" y="5188768"/>
            <a:ext cx="863223" cy="983969"/>
            <a:chOff x="-1241639" y="272600"/>
            <a:chExt cx="963243" cy="14640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6393E0-6CBA-4940-84B8-021AFDB8AD84}"/>
                </a:ext>
              </a:extLst>
            </p:cNvPr>
            <p:cNvCxnSpPr>
              <a:cxnSpLocks/>
            </p:cNvCxnSpPr>
            <p:nvPr/>
          </p:nvCxnSpPr>
          <p:spPr>
            <a:xfrm>
              <a:off x="-1241639" y="274031"/>
              <a:ext cx="963243" cy="4489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EF95BA-FC49-493E-B4B4-4EF1B71383FC}"/>
                </a:ext>
              </a:extLst>
            </p:cNvPr>
            <p:cNvCxnSpPr/>
            <p:nvPr/>
          </p:nvCxnSpPr>
          <p:spPr>
            <a:xfrm>
              <a:off x="-1233436" y="272600"/>
              <a:ext cx="634343" cy="146402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0447F88-09F8-407C-AC7E-3FA63BDC7348}"/>
              </a:ext>
            </a:extLst>
          </p:cNvPr>
          <p:cNvGrpSpPr/>
          <p:nvPr/>
        </p:nvGrpSpPr>
        <p:grpSpPr>
          <a:xfrm>
            <a:off x="1941212" y="5140269"/>
            <a:ext cx="822582" cy="977706"/>
            <a:chOff x="1326430" y="2958114"/>
            <a:chExt cx="822582" cy="977706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70D0F16-83F6-480A-8382-0E58341EB1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936" y="3305674"/>
              <a:ext cx="187104" cy="6301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1A013B-05B2-4557-819F-371DC7E0C740}"/>
                </a:ext>
              </a:extLst>
            </p:cNvPr>
            <p:cNvCxnSpPr>
              <a:cxnSpLocks/>
            </p:cNvCxnSpPr>
            <p:nvPr/>
          </p:nvCxnSpPr>
          <p:spPr>
            <a:xfrm>
              <a:off x="1326430" y="2958114"/>
              <a:ext cx="822582" cy="3592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DB197FD-DE10-4F0E-B733-9144F415C03E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17442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can be represented on a line graph?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C83968-B0C3-4323-93D9-02316B71692C}"/>
              </a:ext>
            </a:extLst>
          </p:cNvPr>
          <p:cNvSpPr/>
          <p:nvPr/>
        </p:nvSpPr>
        <p:spPr>
          <a:xfrm>
            <a:off x="5199198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temperature throughout the day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565961-A4DA-4C4E-AB40-70FB62BBC1F3}"/>
              </a:ext>
            </a:extLst>
          </p:cNvPr>
          <p:cNvSpPr/>
          <p:nvPr/>
        </p:nvSpPr>
        <p:spPr>
          <a:xfrm>
            <a:off x="2841099" y="1691349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classmates’ birthdays</a:t>
            </a:r>
          </a:p>
          <a:p>
            <a:pPr algn="ctr"/>
            <a:endParaRPr lang="en-GB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EE8017-F53E-4088-8665-55302CC140FD}"/>
              </a:ext>
            </a:extLst>
          </p:cNvPr>
          <p:cNvSpPr/>
          <p:nvPr/>
        </p:nvSpPr>
        <p:spPr>
          <a:xfrm>
            <a:off x="5199198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height of a plane throughout a flight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E1F46A2-B894-444D-99D2-57C2881EF1D8}"/>
              </a:ext>
            </a:extLst>
          </p:cNvPr>
          <p:cNvSpPr/>
          <p:nvPr/>
        </p:nvSpPr>
        <p:spPr>
          <a:xfrm>
            <a:off x="482999" y="4220471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money an ice cream stall makes in a week</a:t>
            </a:r>
          </a:p>
          <a:p>
            <a:pPr algn="ctr"/>
            <a:endParaRPr lang="en-GB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AD0B4DB-C27E-4606-BD6A-050C50E82FA2}"/>
              </a:ext>
            </a:extLst>
          </p:cNvPr>
          <p:cNvSpPr/>
          <p:nvPr/>
        </p:nvSpPr>
        <p:spPr>
          <a:xfrm>
            <a:off x="482999" y="2955910"/>
            <a:ext cx="3461802" cy="94526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5200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Your favourite books</a:t>
            </a:r>
          </a:p>
          <a:p>
            <a:pPr algn="ctr"/>
            <a:endParaRPr lang="en-GB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84A26A-74F5-4D03-993C-E0A4D5B645D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3417547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these images into the table.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DFB7D96-696E-4F6F-A683-D409452C353B}"/>
              </a:ext>
            </a:extLst>
          </p:cNvPr>
          <p:cNvGraphicFramePr>
            <a:graphicFrameLocks noGrp="1"/>
          </p:cNvGraphicFramePr>
          <p:nvPr/>
        </p:nvGraphicFramePr>
        <p:xfrm>
          <a:off x="1114208" y="1387640"/>
          <a:ext cx="6915584" cy="3157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7792">
                  <a:extLst>
                    <a:ext uri="{9D8B030D-6E8A-4147-A177-3AD203B41FA5}">
                      <a16:colId xmlns:a16="http://schemas.microsoft.com/office/drawing/2014/main" val="1306893692"/>
                    </a:ext>
                  </a:extLst>
                </a:gridCol>
                <a:gridCol w="3457792">
                  <a:extLst>
                    <a:ext uri="{9D8B030D-6E8A-4147-A177-3AD203B41FA5}">
                      <a16:colId xmlns:a16="http://schemas.microsoft.com/office/drawing/2014/main" val="1774338042"/>
                    </a:ext>
                  </a:extLst>
                </a:gridCol>
              </a:tblGrid>
              <a:tr h="882629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All lines make angles</a:t>
                      </a:r>
                    </a:p>
                  </a:txBody>
                  <a:tcPr marL="187829" marR="187829" marT="93914" marB="939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Not all lines make angles</a:t>
                      </a:r>
                    </a:p>
                  </a:txBody>
                  <a:tcPr marL="187829" marR="187829" marT="93914" marB="93914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809655"/>
                  </a:ext>
                </a:extLst>
              </a:tr>
              <a:tr h="2275325">
                <a:tc>
                  <a:txBody>
                    <a:bodyPr/>
                    <a:lstStyle/>
                    <a:p>
                      <a:pPr algn="ctr"/>
                      <a:endParaRPr lang="en-GB" sz="3700" dirty="0">
                        <a:latin typeface="SassoonCRInfantMedium" panose="02000603020000020003" pitchFamily="2" charset="0"/>
                      </a:endParaRPr>
                    </a:p>
                  </a:txBody>
                  <a:tcPr marL="187829" marR="187829" marT="93914" marB="939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dirty="0">
                        <a:latin typeface="SassoonCRInfantMedium" panose="02000603020000020003" pitchFamily="2" charset="0"/>
                      </a:endParaRPr>
                    </a:p>
                  </a:txBody>
                  <a:tcPr marL="187829" marR="187829" marT="93914" marB="939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8005"/>
                  </a:ext>
                </a:extLst>
              </a:tr>
            </a:tbl>
          </a:graphicData>
        </a:graphic>
      </p:graphicFrame>
      <p:sp>
        <p:nvSpPr>
          <p:cNvPr id="4" name="Cross 3">
            <a:extLst>
              <a:ext uri="{FF2B5EF4-FFF2-40B4-BE49-F238E27FC236}">
                <a16:creationId xmlns:a16="http://schemas.microsoft.com/office/drawing/2014/main" id="{F2E4E0C1-40AB-43E1-B6A7-0B9390F4201E}"/>
              </a:ext>
            </a:extLst>
          </p:cNvPr>
          <p:cNvSpPr/>
          <p:nvPr/>
        </p:nvSpPr>
        <p:spPr>
          <a:xfrm>
            <a:off x="3615977" y="2622834"/>
            <a:ext cx="618227" cy="738426"/>
          </a:xfrm>
          <a:prstGeom prst="plus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8567EA-0848-40EE-9812-7CA01B9E778E}"/>
              </a:ext>
            </a:extLst>
          </p:cNvPr>
          <p:cNvGrpSpPr/>
          <p:nvPr/>
        </p:nvGrpSpPr>
        <p:grpSpPr>
          <a:xfrm>
            <a:off x="5851721" y="2965729"/>
            <a:ext cx="748193" cy="983969"/>
            <a:chOff x="5744047" y="2998754"/>
            <a:chExt cx="963243" cy="14640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721ED87-EE22-41E4-B666-A18B7BB2D3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5222" y="3442443"/>
              <a:ext cx="219099" cy="7876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8FA966-E173-482A-8736-36088E080FE0}"/>
                </a:ext>
              </a:extLst>
            </p:cNvPr>
            <p:cNvCxnSpPr>
              <a:cxnSpLocks/>
            </p:cNvCxnSpPr>
            <p:nvPr/>
          </p:nvCxnSpPr>
          <p:spPr>
            <a:xfrm>
              <a:off x="5744047" y="3000185"/>
              <a:ext cx="963243" cy="4489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DB51800-6A54-4DF0-B1C7-4D7FB996926C}"/>
                </a:ext>
              </a:extLst>
            </p:cNvPr>
            <p:cNvCxnSpPr/>
            <p:nvPr/>
          </p:nvCxnSpPr>
          <p:spPr>
            <a:xfrm>
              <a:off x="5752250" y="2998754"/>
              <a:ext cx="634343" cy="1464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6D8FFE-C049-4AA8-B6AB-0F3F80CD3C3F}"/>
              </a:ext>
            </a:extLst>
          </p:cNvPr>
          <p:cNvGrpSpPr/>
          <p:nvPr/>
        </p:nvGrpSpPr>
        <p:grpSpPr>
          <a:xfrm>
            <a:off x="2429058" y="3368043"/>
            <a:ext cx="863223" cy="983969"/>
            <a:chOff x="-1241639" y="272600"/>
            <a:chExt cx="963243" cy="146402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06393E0-6CBA-4940-84B8-021AFDB8AD84}"/>
                </a:ext>
              </a:extLst>
            </p:cNvPr>
            <p:cNvCxnSpPr>
              <a:cxnSpLocks/>
            </p:cNvCxnSpPr>
            <p:nvPr/>
          </p:nvCxnSpPr>
          <p:spPr>
            <a:xfrm>
              <a:off x="-1241639" y="274031"/>
              <a:ext cx="963243" cy="44898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EF95BA-FC49-493E-B4B4-4EF1B71383FC}"/>
                </a:ext>
              </a:extLst>
            </p:cNvPr>
            <p:cNvCxnSpPr/>
            <p:nvPr/>
          </p:nvCxnSpPr>
          <p:spPr>
            <a:xfrm>
              <a:off x="-1233436" y="272600"/>
              <a:ext cx="634343" cy="14640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EE64307-C415-485C-A29F-B31223EDA99A}"/>
              </a:ext>
            </a:extLst>
          </p:cNvPr>
          <p:cNvGrpSpPr/>
          <p:nvPr/>
        </p:nvGrpSpPr>
        <p:grpSpPr>
          <a:xfrm>
            <a:off x="1326430" y="2622834"/>
            <a:ext cx="822582" cy="977706"/>
            <a:chOff x="1326430" y="2958114"/>
            <a:chExt cx="822582" cy="97770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6E9DEF-827A-4BD8-B698-877DC29CC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46936" y="3305674"/>
              <a:ext cx="187104" cy="63014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637B2DC-7FE8-4675-807B-58A6A45E3A7E}"/>
                </a:ext>
              </a:extLst>
            </p:cNvPr>
            <p:cNvCxnSpPr>
              <a:cxnSpLocks/>
            </p:cNvCxnSpPr>
            <p:nvPr/>
          </p:nvCxnSpPr>
          <p:spPr>
            <a:xfrm>
              <a:off x="1326430" y="2958114"/>
              <a:ext cx="822582" cy="359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9784BBB-1AA1-4259-B3DD-9DEB5EC22626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0689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19B0-745E-48C8-AC5D-C1EDE6B68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727" y="4091291"/>
            <a:ext cx="7320947" cy="1646302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I can recognise turns and angles using reasoning and problem-solving</a:t>
            </a:r>
            <a:endParaRPr lang="en-GB" sz="4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CC6D2-B898-4E8A-9D4A-0EA34505B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143" y="766096"/>
            <a:ext cx="6770531" cy="1096899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Friday 3</a:t>
            </a:r>
            <a:r>
              <a:rPr lang="en-GB" sz="2800" b="1" baseline="30000" dirty="0"/>
              <a:t>rd</a:t>
            </a:r>
            <a:r>
              <a:rPr lang="en-GB" sz="2800" b="1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640211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9CEF8F-BCC5-45C8-AA76-B939DE5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F51148-1E31-4A7D-BC99-EFBA80D5E5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Iqbal is thinking of a shape.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shape that he is thinking of.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6B5DA9F-623B-4A96-B68E-0BB10347E97C}"/>
              </a:ext>
            </a:extLst>
          </p:cNvPr>
          <p:cNvSpPr/>
          <p:nvPr/>
        </p:nvSpPr>
        <p:spPr>
          <a:xfrm>
            <a:off x="2620942" y="2153380"/>
            <a:ext cx="3771351" cy="1120049"/>
          </a:xfrm>
          <a:prstGeom prst="wedgeRoundRectCallout">
            <a:avLst>
              <a:gd name="adj1" fmla="val -59552"/>
              <a:gd name="adj2" fmla="val 3964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 has 6 angles that are the same size.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1E1350-14CB-40EC-BA2E-3BCFFACAC36F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9CEF8F-BCC5-45C8-AA76-B939DE504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F51148-1E31-4A7D-BC99-EFBA80D5E52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Iqbal is thinking of a shape. 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the shape that he is thinking of.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C6B5DA9F-623B-4A96-B68E-0BB10347E97C}"/>
              </a:ext>
            </a:extLst>
          </p:cNvPr>
          <p:cNvSpPr/>
          <p:nvPr/>
        </p:nvSpPr>
        <p:spPr>
          <a:xfrm>
            <a:off x="2620942" y="2153380"/>
            <a:ext cx="3771351" cy="1120049"/>
          </a:xfrm>
          <a:prstGeom prst="wedgeRoundRectCallout">
            <a:avLst>
              <a:gd name="adj1" fmla="val -59552"/>
              <a:gd name="adj2" fmla="val 3964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shape has 6 angles that are the same size. 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B935D250-04D2-4FBA-9548-AE7F11E274AF}"/>
              </a:ext>
            </a:extLst>
          </p:cNvPr>
          <p:cNvSpPr/>
          <p:nvPr/>
        </p:nvSpPr>
        <p:spPr>
          <a:xfrm>
            <a:off x="3632450" y="4450997"/>
            <a:ext cx="1879101" cy="1619915"/>
          </a:xfrm>
          <a:prstGeom prst="hexagon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3E434-093D-423D-91A1-057717E36794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943297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1B3083-B25A-486C-B194-08D23C7C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E8D9DD-698F-425A-9253-C2CB060034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a three quarter turn anti-clockwise, you are now facing the zebra. Which animal were you facing when you started?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81236E-2F72-47C8-ABE5-56ADCEC6104F}"/>
              </a:ext>
            </a:extLst>
          </p:cNvPr>
          <p:cNvGrpSpPr/>
          <p:nvPr/>
        </p:nvGrpSpPr>
        <p:grpSpPr>
          <a:xfrm>
            <a:off x="3428195" y="2564708"/>
            <a:ext cx="2287611" cy="2287611"/>
            <a:chOff x="1060418" y="4236720"/>
            <a:chExt cx="1562466" cy="156246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ABAC6F-D6E0-47F7-B46D-167E3BD4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1650" y="4236720"/>
              <a:ext cx="1" cy="15624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771DC2-9B85-4052-815A-08F097788F62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841650" y="4236720"/>
              <a:ext cx="1" cy="15624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7F67F9-E2D9-4E1D-89FA-053B6EE97924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78006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1B3083-B25A-486C-B194-08D23C7C1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E8D9DD-698F-425A-9253-C2CB0600348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After a three quarter turn anti-clockwise, you are now facing the zebra. Which animal were you facing when you started?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Leopard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81236E-2F72-47C8-ABE5-56ADCEC6104F}"/>
              </a:ext>
            </a:extLst>
          </p:cNvPr>
          <p:cNvGrpSpPr/>
          <p:nvPr/>
        </p:nvGrpSpPr>
        <p:grpSpPr>
          <a:xfrm>
            <a:off x="3428195" y="2564708"/>
            <a:ext cx="2287611" cy="2287611"/>
            <a:chOff x="1060418" y="4236720"/>
            <a:chExt cx="1562466" cy="1562466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3ABAC6F-D6E0-47F7-B46D-167E3BD46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1650" y="4236720"/>
              <a:ext cx="1" cy="15624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771DC2-9B85-4052-815A-08F097788F62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841650" y="4236720"/>
              <a:ext cx="1" cy="15624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A7806AED-82FC-4BAA-BEF7-BCEC109E8C0A}"/>
              </a:ext>
            </a:extLst>
          </p:cNvPr>
          <p:cNvSpPr/>
          <p:nvPr/>
        </p:nvSpPr>
        <p:spPr>
          <a:xfrm>
            <a:off x="1875161" y="2880512"/>
            <a:ext cx="1656000" cy="165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654AD-4D5E-4494-92A0-438DE17C4E42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496610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E73ADE-7F2C-416E-AA3D-55173439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4BAEF4-7853-4B9C-88F2-76D2F78822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compass needle has moved from south to north.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Fiona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3103563-2021-4682-8493-C515443E0F1C}"/>
              </a:ext>
            </a:extLst>
          </p:cNvPr>
          <p:cNvSpPr/>
          <p:nvPr/>
        </p:nvSpPr>
        <p:spPr>
          <a:xfrm>
            <a:off x="1963477" y="1881022"/>
            <a:ext cx="3928490" cy="971280"/>
          </a:xfrm>
          <a:prstGeom prst="wedgeRoundRectCallout">
            <a:avLst>
              <a:gd name="adj1" fmla="val -60407"/>
              <a:gd name="adj2" fmla="val 333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clockwise.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7D47AD4-D3D7-4268-A262-5B9E76FF9181}"/>
              </a:ext>
            </a:extLst>
          </p:cNvPr>
          <p:cNvSpPr/>
          <p:nvPr/>
        </p:nvSpPr>
        <p:spPr>
          <a:xfrm flipH="1">
            <a:off x="3074432" y="3582858"/>
            <a:ext cx="3928490" cy="971280"/>
          </a:xfrm>
          <a:prstGeom prst="wedgeRoundRectCallout">
            <a:avLst>
              <a:gd name="adj1" fmla="val -61003"/>
              <a:gd name="adj2" fmla="val 3077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anti-clockwise.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18CDE-F54B-4A0D-AC75-FCD070DC0E7F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E73ADE-7F2C-416E-AA3D-55173439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4BAEF4-7853-4B9C-88F2-76D2F78822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compass needle has moved from south to north.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Fiona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Both Jon and Fiona could be correct because…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3103563-2021-4682-8493-C515443E0F1C}"/>
              </a:ext>
            </a:extLst>
          </p:cNvPr>
          <p:cNvSpPr/>
          <p:nvPr/>
        </p:nvSpPr>
        <p:spPr>
          <a:xfrm>
            <a:off x="1963477" y="1881022"/>
            <a:ext cx="3928490" cy="971280"/>
          </a:xfrm>
          <a:prstGeom prst="wedgeRoundRectCallout">
            <a:avLst>
              <a:gd name="adj1" fmla="val -60407"/>
              <a:gd name="adj2" fmla="val 333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clockwise.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7D47AD4-D3D7-4268-A262-5B9E76FF9181}"/>
              </a:ext>
            </a:extLst>
          </p:cNvPr>
          <p:cNvSpPr/>
          <p:nvPr/>
        </p:nvSpPr>
        <p:spPr>
          <a:xfrm flipH="1">
            <a:off x="3074432" y="3582858"/>
            <a:ext cx="3928490" cy="971280"/>
          </a:xfrm>
          <a:prstGeom prst="wedgeRoundRectCallout">
            <a:avLst>
              <a:gd name="adj1" fmla="val -61003"/>
              <a:gd name="adj2" fmla="val 3077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anti-clockwise.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D87CC-5711-4449-A9EF-4BA368D338C9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21152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E73ADE-7F2C-416E-AA3D-55173439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4BAEF4-7853-4B9C-88F2-76D2F78822A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compass needle has moved from south to north.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Jon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Fiona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Both Jon and Fiona could be correct because a half turn in either direction from the same starting point will end up at north.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83103563-2021-4682-8493-C515443E0F1C}"/>
              </a:ext>
            </a:extLst>
          </p:cNvPr>
          <p:cNvSpPr/>
          <p:nvPr/>
        </p:nvSpPr>
        <p:spPr>
          <a:xfrm>
            <a:off x="1963477" y="1881022"/>
            <a:ext cx="3928490" cy="971280"/>
          </a:xfrm>
          <a:prstGeom prst="wedgeRoundRectCallout">
            <a:avLst>
              <a:gd name="adj1" fmla="val -60407"/>
              <a:gd name="adj2" fmla="val 3330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clockwise.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7D47AD4-D3D7-4268-A262-5B9E76FF9181}"/>
              </a:ext>
            </a:extLst>
          </p:cNvPr>
          <p:cNvSpPr/>
          <p:nvPr/>
        </p:nvSpPr>
        <p:spPr>
          <a:xfrm flipH="1">
            <a:off x="3074432" y="3582858"/>
            <a:ext cx="3928490" cy="971280"/>
          </a:xfrm>
          <a:prstGeom prst="wedgeRoundRectCallout">
            <a:avLst>
              <a:gd name="adj1" fmla="val -61003"/>
              <a:gd name="adj2" fmla="val 3077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has moved a half turn anti-clockwise.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FB3FA4-4F41-4F94-A657-7B493869236A}"/>
              </a:ext>
            </a:extLst>
          </p:cNvPr>
          <p:cNvSpPr txBox="1"/>
          <p:nvPr/>
        </p:nvSpPr>
        <p:spPr>
          <a:xfrm>
            <a:off x="8282713" y="5980021"/>
            <a:ext cx="54000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79693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31824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59861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69205"/>
              </p:ext>
            </p:extLst>
          </p:nvPr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507706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154187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FD73F58-B8AF-4A8F-A91E-AEE65C73F6F2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60977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missing?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checklist to make sure the line graph has all these items:</a:t>
            </a:r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7A74A92-F21C-4589-A723-F938DDDD3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287209"/>
              </p:ext>
            </p:extLst>
          </p:nvPr>
        </p:nvGraphicFramePr>
        <p:xfrm>
          <a:off x="542490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Title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414686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BDC4DC5-F1C9-4A87-B105-EFDAF6946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94646"/>
              </p:ext>
            </p:extLst>
          </p:nvPr>
        </p:nvGraphicFramePr>
        <p:xfrm>
          <a:off x="6046035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Scales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17899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FECC76F-B5B9-4B47-B31E-C61B03EC6E87}"/>
              </a:ext>
            </a:extLst>
          </p:cNvPr>
          <p:cNvGraphicFramePr>
            <a:graphicFrameLocks noGrp="1"/>
          </p:cNvGraphicFramePr>
          <p:nvPr/>
        </p:nvGraphicFramePr>
        <p:xfrm>
          <a:off x="3294262" y="5149852"/>
          <a:ext cx="2700000" cy="5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47686840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75467055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GB" sz="2400" dirty="0">
                        <a:latin typeface="SassoonCRInfantMedium" panose="02000603020000020003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prstClr val="black"/>
                          </a:solidFill>
                          <a:latin typeface="Century Gothic" panose="020B0502020202020204" pitchFamily="34" charset="0"/>
                        </a:rPr>
                        <a:t>Axis Labels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031765"/>
                  </a:ext>
                </a:extLst>
              </a:tr>
            </a:tbl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5448D11-C66A-4BF4-9160-BF8DAC2FE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4343787"/>
              </p:ext>
            </p:extLst>
          </p:nvPr>
        </p:nvGraphicFramePr>
        <p:xfrm>
          <a:off x="2228164" y="1212424"/>
          <a:ext cx="4832195" cy="358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8C5042E-5275-48D6-A89F-DE67E6EEC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249053"/>
              </p:ext>
            </p:extLst>
          </p:nvPr>
        </p:nvGraphicFramePr>
        <p:xfrm>
          <a:off x="1929315" y="1354140"/>
          <a:ext cx="559641" cy="282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641">
                  <a:extLst>
                    <a:ext uri="{9D8B030D-6E8A-4147-A177-3AD203B41FA5}">
                      <a16:colId xmlns:a16="http://schemas.microsoft.com/office/drawing/2014/main" val="2101417475"/>
                    </a:ext>
                  </a:extLst>
                </a:gridCol>
              </a:tblGrid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07820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094926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01390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9846194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7777071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58132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331AA6E-9B1D-4157-BD69-C8A15D5540A8}"/>
              </a:ext>
            </a:extLst>
          </p:cNvPr>
          <p:cNvSpPr txBox="1"/>
          <p:nvPr/>
        </p:nvSpPr>
        <p:spPr>
          <a:xfrm rot="16200000">
            <a:off x="922148" y="2603739"/>
            <a:ext cx="164500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Number of Cars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2A1A90-01F4-462E-AC98-4557B41465BA}"/>
              </a:ext>
            </a:extLst>
          </p:cNvPr>
          <p:cNvSpPr txBox="1"/>
          <p:nvPr/>
        </p:nvSpPr>
        <p:spPr>
          <a:xfrm>
            <a:off x="4240820" y="4322540"/>
            <a:ext cx="6158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4818A3-E395-4EF1-BB3C-E9675B7BA1E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44241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28422"/>
              </p:ext>
            </p:extLst>
          </p:nvPr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416F18-8B81-4D03-A9C7-CBD3AA4C4D58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3840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line graph to fill in the gaps.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At 10 years, the oak tree measured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m. 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quickest growth was between age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and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30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6EDA22C-EEF8-4BA5-9673-D7DB9427BB1F}"/>
              </a:ext>
            </a:extLst>
          </p:cNvPr>
          <p:cNvGraphicFramePr/>
          <p:nvPr/>
        </p:nvGraphicFramePr>
        <p:xfrm>
          <a:off x="1524000" y="1168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070589F-19BE-4AD0-8469-475D64536CCA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16291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680456"/>
              </p:ext>
            </p:extLst>
          </p:nvPr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334693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1A45D78-0063-4C68-A9D2-AB8DD7B5C967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204896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data to complete the line graph.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782960EF-C24F-4E96-8E47-4D0C3ED12722}"/>
              </a:ext>
            </a:extLst>
          </p:cNvPr>
          <p:cNvGraphicFramePr>
            <a:graphicFrameLocks noGrp="1"/>
          </p:cNvGraphicFramePr>
          <p:nvPr/>
        </p:nvGraphicFramePr>
        <p:xfrm>
          <a:off x="1530000" y="1362209"/>
          <a:ext cx="6084000" cy="86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1023153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237596039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77128611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6100914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37738135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50989706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Minutes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0575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Temperature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40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90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110</a:t>
                      </a: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061526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8F5DD09-5B87-437B-8674-35363D356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291134"/>
              </p:ext>
            </p:extLst>
          </p:nvPr>
        </p:nvGraphicFramePr>
        <p:xfrm>
          <a:off x="1524000" y="22565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2E4DB16-86C7-4643-99D9-85CCEF636F96}"/>
              </a:ext>
            </a:extLst>
          </p:cNvPr>
          <p:cNvSpPr txBox="1"/>
          <p:nvPr/>
        </p:nvSpPr>
        <p:spPr>
          <a:xfrm>
            <a:off x="8391525" y="5991225"/>
            <a:ext cx="41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Y4</a:t>
            </a:r>
          </a:p>
        </p:txBody>
      </p:sp>
    </p:spTree>
    <p:extLst>
      <p:ext uri="{BB962C8B-B14F-4D97-AF65-F5344CB8AC3E}">
        <p14:creationId xmlns:p14="http://schemas.microsoft.com/office/powerpoint/2010/main" val="13952721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2f329b899d1e0c453f9d86bb194f90f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1d87f36caa9ec3a2d6f114e9f26bf426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EE225E-C441-4B39-B9B0-C75D4A65BF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5c7a0828-c5e4-45f8-a074-18a8fdc88ec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6240</TotalTime>
  <Words>1415</Words>
  <Application>Microsoft Office PowerPoint</Application>
  <PresentationFormat>On-screen Show (4:3)</PresentationFormat>
  <Paragraphs>823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SassoonCRInfantMedium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Wednesday 1st July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Thursday 2nd July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3: I can recognise turns and angles using reasoning and problem-solving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228</cp:revision>
  <dcterms:created xsi:type="dcterms:W3CDTF">2018-03-17T10:08:43Z</dcterms:created>
  <dcterms:modified xsi:type="dcterms:W3CDTF">2020-06-25T11:36:04Z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