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8" r:id="rId5"/>
    <p:sldId id="445" r:id="rId6"/>
    <p:sldId id="362" r:id="rId7"/>
    <p:sldId id="361" r:id="rId8"/>
    <p:sldId id="360" r:id="rId9"/>
    <p:sldId id="366" r:id="rId10"/>
    <p:sldId id="365" r:id="rId11"/>
    <p:sldId id="367" r:id="rId12"/>
    <p:sldId id="364" r:id="rId13"/>
    <p:sldId id="368" r:id="rId14"/>
    <p:sldId id="385" r:id="rId15"/>
    <p:sldId id="386" r:id="rId16"/>
    <p:sldId id="355" r:id="rId17"/>
    <p:sldId id="370" r:id="rId18"/>
    <p:sldId id="371" r:id="rId19"/>
    <p:sldId id="372" r:id="rId20"/>
    <p:sldId id="375" r:id="rId21"/>
    <p:sldId id="380"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44" r:id="rId71"/>
    <p:sldId id="437" r:id="rId72"/>
    <p:sldId id="438" r:id="rId73"/>
    <p:sldId id="439" r:id="rId74"/>
    <p:sldId id="440" r:id="rId75"/>
    <p:sldId id="441" r:id="rId76"/>
    <p:sldId id="442" r:id="rId77"/>
    <p:sldId id="44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628" autoAdjust="0"/>
    <p:restoredTop sz="94660"/>
  </p:normalViewPr>
  <p:slideViewPr>
    <p:cSldViewPr snapToGrid="0">
      <p:cViewPr varScale="1">
        <p:scale>
          <a:sx n="74" d="100"/>
          <a:sy n="74" d="100"/>
        </p:scale>
        <p:origin x="-105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5C535FD7-5DEE-43E1-88C9-883E9A10119E}"/>
    <pc:docChg chg="undo custSel modSld">
      <pc:chgData name="Lee Peckover" userId="5895743b-be28-4676-8a25-8aee7e374520" providerId="ADAL" clId="{5C535FD7-5DEE-43E1-88C9-883E9A10119E}" dt="2018-10-23T13:41:32.795" v="5" actId="167"/>
      <pc:docMkLst>
        <pc:docMk/>
      </pc:docMkLst>
      <pc:sldChg chg="modSp">
        <pc:chgData name="Lee Peckover" userId="5895743b-be28-4676-8a25-8aee7e374520" providerId="ADAL" clId="{5C535FD7-5DEE-43E1-88C9-883E9A10119E}" dt="2018-10-23T13:41:32.795" v="5" actId="167"/>
        <pc:sldMkLst>
          <pc:docMk/>
          <pc:sldMk cId="980069453" sldId="377"/>
        </pc:sldMkLst>
        <pc:picChg chg="ord">
          <ac:chgData name="Lee Peckover" userId="5895743b-be28-4676-8a25-8aee7e374520" providerId="ADAL" clId="{5C535FD7-5DEE-43E1-88C9-883E9A10119E}" dt="2018-10-23T13:41:32.795" v="5" actId="167"/>
          <ac:picMkLst>
            <pc:docMk/>
            <pc:sldMk cId="980069453" sldId="377"/>
            <ac:picMk id="5" creationId="{BB4007A8-555E-4C8F-9FDD-E51CAB11C817}"/>
          </ac:picMkLst>
        </pc:picChg>
      </pc:sldChg>
      <pc:sldChg chg="addSp delSp modSp">
        <pc:chgData name="Lee Peckover" userId="5895743b-be28-4676-8a25-8aee7e374520" providerId="ADAL" clId="{5C535FD7-5DEE-43E1-88C9-883E9A10119E}" dt="2018-10-23T13:41:22.724" v="4" actId="167"/>
        <pc:sldMkLst>
          <pc:docMk/>
          <pc:sldMk cId="616950263" sldId="379"/>
        </pc:sldMkLst>
        <pc:spChg chg="mod">
          <ac:chgData name="Lee Peckover" userId="5895743b-be28-4676-8a25-8aee7e374520" providerId="ADAL" clId="{5C535FD7-5DEE-43E1-88C9-883E9A10119E}" dt="2018-10-23T13:41:13.645" v="3" actId="1076"/>
          <ac:spMkLst>
            <pc:docMk/>
            <pc:sldMk cId="616950263" sldId="379"/>
            <ac:spMk id="20" creationId="{9F82F6C5-07CD-47B1-B0B6-BFD4019B01D0}"/>
          </ac:spMkLst>
        </pc:spChg>
        <pc:picChg chg="add del ord">
          <ac:chgData name="Lee Peckover" userId="5895743b-be28-4676-8a25-8aee7e374520" providerId="ADAL" clId="{5C535FD7-5DEE-43E1-88C9-883E9A10119E}" dt="2018-10-23T13:41:22.724" v="4" actId="167"/>
          <ac:picMkLst>
            <pc:docMk/>
            <pc:sldMk cId="616950263" sldId="379"/>
            <ac:picMk id="5" creationId="{BB4007A8-555E-4C8F-9FDD-E51CAB11C81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pPr/>
              <a:t>17/06/2020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pPr/>
              <a:t>‹#›</a:t>
            </a:fld>
            <a:endParaRPr lang="en-GB"/>
          </a:p>
        </p:txBody>
      </p:sp>
    </p:spTree>
    <p:extLst>
      <p:ext uri="{BB962C8B-B14F-4D97-AF65-F5344CB8AC3E}">
        <p14:creationId xmlns:p14="http://schemas.microsoft.com/office/powerpoint/2010/main" xmlns=""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DyyvPdi1tI"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h4UK62Qrbo"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BIuJv-WDR_w"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I1JTiWmPHF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I1JTiWmPHF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L0_K89UJfJY"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dirty="0" smtClean="0">
                <a:solidFill>
                  <a:schemeClr val="tx1"/>
                </a:solidFill>
                <a:latin typeface="Century Gothic" panose="020B0502020202020204" pitchFamily="34" charset="0"/>
              </a:rPr>
              <a:t>Week 14 – </a:t>
            </a:r>
            <a:r>
              <a:rPr lang="en-GB" sz="2400" b="1" dirty="0" err="1" smtClean="0">
                <a:solidFill>
                  <a:schemeClr val="tx1"/>
                </a:solidFill>
                <a:latin typeface="Century Gothic" panose="020B0502020202020204" pitchFamily="34" charset="0"/>
              </a:rPr>
              <a:t>w.b</a:t>
            </a:r>
            <a:r>
              <a:rPr lang="en-GB" sz="2400" b="1" dirty="0" smtClean="0">
                <a:solidFill>
                  <a:schemeClr val="tx1"/>
                </a:solidFill>
                <a:latin typeface="Century Gothic" panose="020B0502020202020204" pitchFamily="34" charset="0"/>
              </a:rPr>
              <a:t> 22.06.20 - Year 5 &amp; 6 Maths</a:t>
            </a:r>
          </a:p>
          <a:p>
            <a:endParaRPr lang="en-GB" sz="2000" b="1" dirty="0" smtClean="0">
              <a:solidFill>
                <a:schemeClr val="tx1"/>
              </a:solidFill>
              <a:latin typeface="Century Gothic" panose="020B0502020202020204" pitchFamily="34" charset="0"/>
            </a:endParaRPr>
          </a:p>
          <a:p>
            <a:r>
              <a:rPr lang="en-GB" sz="2000" dirty="0" smtClean="0">
                <a:solidFill>
                  <a:schemeClr val="tx1"/>
                </a:solidFill>
                <a:latin typeface="Century Gothic" panose="020B0502020202020204" pitchFamily="34" charset="0"/>
              </a:rPr>
              <a:t>This week, Year 5 and 6 are sharing the same slides as we are starting a new topic in Maths that we did not have a chance to visit – Algebra!  </a:t>
            </a:r>
          </a:p>
          <a:p>
            <a:r>
              <a:rPr lang="en-GB" sz="2000" dirty="0" smtClean="0">
                <a:solidFill>
                  <a:schemeClr val="tx1"/>
                </a:solidFill>
                <a:latin typeface="Century Gothic" panose="020B0502020202020204" pitchFamily="34" charset="0"/>
              </a:rPr>
              <a:t>For the first few days, you will notice that the slides both have Varied Fluency and Reasoning &amp; Problem Solving for the same day, as we need to review topics in Maths that relate to Algebra (Prime, Square and Cube numbers) before we move on to Algebra later in the week.  Please do click on the links at the beginning of the slides to review and help you to complete the activities.  At the end of most activities (especially the first few days), there is one or more challenge(s).                                                                                                                                                                                                          </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endParaRPr lang="en-GB" sz="4000" b="1" dirty="0" smtClean="0">
              <a:solidFill>
                <a:schemeClr val="tx1"/>
              </a:solidFill>
              <a:latin typeface="Century Gothic" panose="020B0502020202020204" pitchFamily="34" charset="0"/>
            </a:endParaRPr>
          </a:p>
          <a:p>
            <a:pPr lvl="0"/>
            <a:endParaRPr lang="en-GB" sz="32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xmlns="" val="3331220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4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numbers are in the wrong place?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xmlns="" id="{460A047A-AAE7-4DEA-9033-72220192FBEB}"/>
              </a:ext>
            </a:extLst>
          </p:cNvPr>
          <p:cNvGraphicFramePr>
            <a:graphicFrameLocks noGrp="1"/>
          </p:cNvGraphicFramePr>
          <p:nvPr>
            <p:extLst>
              <p:ext uri="{D42A27DB-BD31-4B8C-83A1-F6EECF244321}">
                <p14:modId xmlns:p14="http://schemas.microsoft.com/office/powerpoint/2010/main" xmlns="" val="3806292874"/>
              </p:ext>
            </p:extLst>
          </p:nvPr>
        </p:nvGraphicFramePr>
        <p:xfrm>
          <a:off x="1591329" y="1611382"/>
          <a:ext cx="5961342" cy="3635237"/>
        </p:xfrm>
        <a:graphic>
          <a:graphicData uri="http://schemas.openxmlformats.org/drawingml/2006/table">
            <a:tbl>
              <a:tblPr firstRow="1" bandRow="1">
                <a:tableStyleId>{5C22544A-7EE6-4342-B048-85BDC9FD1C3A}</a:tableStyleId>
              </a:tblPr>
              <a:tblGrid>
                <a:gridCol w="2980671">
                  <a:extLst>
                    <a:ext uri="{9D8B030D-6E8A-4147-A177-3AD203B41FA5}">
                      <a16:colId xmlns:a16="http://schemas.microsoft.com/office/drawing/2014/main" xmlns="" val="3142503022"/>
                    </a:ext>
                  </a:extLst>
                </a:gridCol>
                <a:gridCol w="2980671">
                  <a:extLst>
                    <a:ext uri="{9D8B030D-6E8A-4147-A177-3AD203B41FA5}">
                      <a16:colId xmlns:a16="http://schemas.microsoft.com/office/drawing/2014/main" xmlns="" val="3404371818"/>
                    </a:ext>
                  </a:extLst>
                </a:gridCol>
              </a:tblGrid>
              <a:tr h="859238">
                <a:tc>
                  <a:txBody>
                    <a:bodyPr/>
                    <a:lstStyle/>
                    <a:p>
                      <a:pPr algn="ctr"/>
                      <a:r>
                        <a:rPr lang="en-GB" sz="2800" b="1" dirty="0">
                          <a:solidFill>
                            <a:schemeClr val="tx1"/>
                          </a:solidFill>
                          <a:latin typeface="Century Gothic" panose="020B0502020202020204" pitchFamily="34" charset="0"/>
                        </a:rPr>
                        <a:t>Prime </a:t>
                      </a:r>
                    </a:p>
                    <a:p>
                      <a:pPr algn="ctr"/>
                      <a:r>
                        <a:rPr lang="en-GB" sz="2800" b="1" dirty="0">
                          <a:solidFill>
                            <a:schemeClr val="tx1"/>
                          </a:solidFill>
                          <a:latin typeface="Century Gothic" panose="020B0502020202020204" pitchFamily="34" charset="0"/>
                        </a:rPr>
                        <a:t>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Composite 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8738683"/>
                  </a:ext>
                </a:extLst>
              </a:tr>
              <a:tr h="2775999">
                <a:tc>
                  <a:txBody>
                    <a:bodyPr/>
                    <a:lstStyle/>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txBody>
                  <a:tcPr marL="111926" marR="111926" marT="99143" marB="99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3989000"/>
                  </a:ext>
                </a:extLst>
              </a:tr>
            </a:tbl>
          </a:graphicData>
        </a:graphic>
      </p:graphicFrame>
      <p:sp>
        <p:nvSpPr>
          <p:cNvPr id="9" name="Rectangle: Rounded Corners 8">
            <a:extLst>
              <a:ext uri="{FF2B5EF4-FFF2-40B4-BE49-F238E27FC236}">
                <a16:creationId xmlns:a16="http://schemas.microsoft.com/office/drawing/2014/main" xmlns="" id="{EC26536E-3616-4C6C-A307-7713A762826A}"/>
              </a:ext>
            </a:extLst>
          </p:cNvPr>
          <p:cNvSpPr/>
          <p:nvPr/>
        </p:nvSpPr>
        <p:spPr>
          <a:xfrm>
            <a:off x="1788180" y="2687451"/>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83</a:t>
            </a:r>
          </a:p>
        </p:txBody>
      </p:sp>
      <p:sp>
        <p:nvSpPr>
          <p:cNvPr id="10" name="Rectangle: Rounded Corners 9">
            <a:extLst>
              <a:ext uri="{FF2B5EF4-FFF2-40B4-BE49-F238E27FC236}">
                <a16:creationId xmlns:a16="http://schemas.microsoft.com/office/drawing/2014/main" xmlns="" id="{AF0740B9-BD67-4F50-ACAD-A03F096E940A}"/>
              </a:ext>
            </a:extLst>
          </p:cNvPr>
          <p:cNvSpPr/>
          <p:nvPr/>
        </p:nvSpPr>
        <p:spPr>
          <a:xfrm>
            <a:off x="2803123" y="2505496"/>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33</a:t>
            </a:r>
          </a:p>
        </p:txBody>
      </p:sp>
      <p:sp>
        <p:nvSpPr>
          <p:cNvPr id="11" name="Rectangle: Rounded Corners 10">
            <a:extLst>
              <a:ext uri="{FF2B5EF4-FFF2-40B4-BE49-F238E27FC236}">
                <a16:creationId xmlns:a16="http://schemas.microsoft.com/office/drawing/2014/main" xmlns="" id="{5EC36159-4E45-4E21-AD61-494DBF97C2A4}"/>
              </a:ext>
            </a:extLst>
          </p:cNvPr>
          <p:cNvSpPr/>
          <p:nvPr/>
        </p:nvSpPr>
        <p:spPr>
          <a:xfrm>
            <a:off x="1453328" y="3659152"/>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12</a:t>
            </a:r>
          </a:p>
        </p:txBody>
      </p:sp>
      <p:sp>
        <p:nvSpPr>
          <p:cNvPr id="12" name="Rectangle: Rounded Corners 11">
            <a:extLst>
              <a:ext uri="{FF2B5EF4-FFF2-40B4-BE49-F238E27FC236}">
                <a16:creationId xmlns:a16="http://schemas.microsoft.com/office/drawing/2014/main" xmlns="" id="{6BF4948D-232C-4F3A-8A36-C72BCE2D684D}"/>
              </a:ext>
            </a:extLst>
          </p:cNvPr>
          <p:cNvSpPr/>
          <p:nvPr/>
        </p:nvSpPr>
        <p:spPr>
          <a:xfrm>
            <a:off x="4798834" y="2687452"/>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35</a:t>
            </a:r>
          </a:p>
        </p:txBody>
      </p:sp>
      <p:sp>
        <p:nvSpPr>
          <p:cNvPr id="13" name="Rectangle: Rounded Corners 12">
            <a:extLst>
              <a:ext uri="{FF2B5EF4-FFF2-40B4-BE49-F238E27FC236}">
                <a16:creationId xmlns:a16="http://schemas.microsoft.com/office/drawing/2014/main" xmlns="" id="{3D760FAC-A31E-4576-8066-02EC1E20607D}"/>
              </a:ext>
            </a:extLst>
          </p:cNvPr>
          <p:cNvSpPr/>
          <p:nvPr/>
        </p:nvSpPr>
        <p:spPr>
          <a:xfrm>
            <a:off x="6016816" y="3017928"/>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84</a:t>
            </a:r>
          </a:p>
        </p:txBody>
      </p:sp>
      <p:sp>
        <p:nvSpPr>
          <p:cNvPr id="14" name="Rectangle: Rounded Corners 13">
            <a:extLst>
              <a:ext uri="{FF2B5EF4-FFF2-40B4-BE49-F238E27FC236}">
                <a16:creationId xmlns:a16="http://schemas.microsoft.com/office/drawing/2014/main" xmlns="" id="{B8046AF8-FBD6-46DA-BE8B-F1D479E3D354}"/>
              </a:ext>
            </a:extLst>
          </p:cNvPr>
          <p:cNvSpPr/>
          <p:nvPr/>
        </p:nvSpPr>
        <p:spPr>
          <a:xfrm>
            <a:off x="4742071" y="3721741"/>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56</a:t>
            </a:r>
          </a:p>
        </p:txBody>
      </p:sp>
      <p:sp>
        <p:nvSpPr>
          <p:cNvPr id="15" name="Rectangle: Rounded Corners 14">
            <a:extLst>
              <a:ext uri="{FF2B5EF4-FFF2-40B4-BE49-F238E27FC236}">
                <a16:creationId xmlns:a16="http://schemas.microsoft.com/office/drawing/2014/main" xmlns="" id="{B2DA8534-5A6F-4E46-97E8-FCB3A13DB9E8}"/>
              </a:ext>
            </a:extLst>
          </p:cNvPr>
          <p:cNvSpPr/>
          <p:nvPr/>
        </p:nvSpPr>
        <p:spPr>
          <a:xfrm>
            <a:off x="2909150" y="4062888"/>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13</a:t>
            </a:r>
          </a:p>
        </p:txBody>
      </p:sp>
      <p:sp>
        <p:nvSpPr>
          <p:cNvPr id="16" name="Rectangle: Rounded Corners 15">
            <a:extLst>
              <a:ext uri="{FF2B5EF4-FFF2-40B4-BE49-F238E27FC236}">
                <a16:creationId xmlns:a16="http://schemas.microsoft.com/office/drawing/2014/main" xmlns="" id="{FF24B5FC-5359-4A7F-91AE-B25F02B7A235}"/>
              </a:ext>
            </a:extLst>
          </p:cNvPr>
          <p:cNvSpPr/>
          <p:nvPr/>
        </p:nvSpPr>
        <p:spPr>
          <a:xfrm>
            <a:off x="6016816" y="4272893"/>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97</a:t>
            </a:r>
          </a:p>
        </p:txBody>
      </p:sp>
    </p:spTree>
    <p:extLst>
      <p:ext uri="{BB962C8B-B14F-4D97-AF65-F5344CB8AC3E}">
        <p14:creationId xmlns:p14="http://schemas.microsoft.com/office/powerpoint/2010/main" xmlns="" val="216450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xmlns="" id="{EBA92612-05C0-374E-95EF-4CDE6466F35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272" y="143208"/>
            <a:ext cx="8890000" cy="62992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4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xmlns="" id="{EB8F0EB4-7862-EA49-99F2-7272C069750C}"/>
              </a:ext>
            </a:extLst>
          </p:cNvPr>
          <p:cNvSpPr/>
          <p:nvPr/>
        </p:nvSpPr>
        <p:spPr>
          <a:xfrm>
            <a:off x="3949301" y="1653338"/>
            <a:ext cx="2691897" cy="1647671"/>
          </a:xfrm>
          <a:prstGeom prst="wedgeRoundRectCallout">
            <a:avLst>
              <a:gd name="adj1" fmla="val -80225"/>
              <a:gd name="adj2" fmla="val 347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chemeClr val="tx1"/>
                </a:solidFill>
                <a:latin typeface="Century Gothic" panose="020B0502020202020204" pitchFamily="34" charset="0"/>
              </a:rPr>
              <a:t>Twenty nine is a prime number. </a:t>
            </a:r>
          </a:p>
        </p:txBody>
      </p:sp>
    </p:spTree>
    <p:extLst>
      <p:ext uri="{BB962C8B-B14F-4D97-AF65-F5344CB8AC3E}">
        <p14:creationId xmlns:p14="http://schemas.microsoft.com/office/powerpoint/2010/main" xmlns="" val="411436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xmlns="" id="{EBA92612-05C0-374E-95EF-4CDE6466F35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272" y="143208"/>
            <a:ext cx="8890000" cy="62992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4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 its only factors are 1 and 29. </a:t>
            </a:r>
          </a:p>
          <a:p>
            <a:pPr lvl="0"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xmlns="" id="{EB8F0EB4-7862-EA49-99F2-7272C069750C}"/>
              </a:ext>
            </a:extLst>
          </p:cNvPr>
          <p:cNvSpPr/>
          <p:nvPr/>
        </p:nvSpPr>
        <p:spPr>
          <a:xfrm>
            <a:off x="3949301" y="1653338"/>
            <a:ext cx="2691897" cy="1647671"/>
          </a:xfrm>
          <a:prstGeom prst="wedgeRoundRectCallout">
            <a:avLst>
              <a:gd name="adj1" fmla="val -80225"/>
              <a:gd name="adj2" fmla="val 347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chemeClr val="tx1"/>
                </a:solidFill>
                <a:latin typeface="Century Gothic" panose="020B0502020202020204" pitchFamily="34" charset="0"/>
              </a:rPr>
              <a:t>Twenty nine is a prime number. </a:t>
            </a:r>
          </a:p>
        </p:txBody>
      </p:sp>
    </p:spTree>
    <p:extLst>
      <p:ext uri="{BB962C8B-B14F-4D97-AF65-F5344CB8AC3E}">
        <p14:creationId xmlns:p14="http://schemas.microsoft.com/office/powerpoint/2010/main" xmlns="" val="2797032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400" b="1" u="sng"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digit cards to make prime numbers which are less than 100.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all the possibilities. </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FB6EEB30-B296-4493-97D8-89CD3E00523B}"/>
              </a:ext>
            </a:extLst>
          </p:cNvPr>
          <p:cNvGrpSpPr/>
          <p:nvPr/>
        </p:nvGrpSpPr>
        <p:grpSpPr>
          <a:xfrm>
            <a:off x="2625543" y="1676335"/>
            <a:ext cx="3892914" cy="3120263"/>
            <a:chOff x="679086" y="1290344"/>
            <a:chExt cx="2096815" cy="1680647"/>
          </a:xfrm>
        </p:grpSpPr>
        <p:sp>
          <p:nvSpPr>
            <p:cNvPr id="6" name="Rectangle: Rounded Corners 5">
              <a:extLst>
                <a:ext uri="{FF2B5EF4-FFF2-40B4-BE49-F238E27FC236}">
                  <a16:creationId xmlns:a16="http://schemas.microsoft.com/office/drawing/2014/main" xmlns="" id="{3E1F2702-EEC9-4F96-8618-A0E5DE30810F}"/>
                </a:ext>
              </a:extLst>
            </p:cNvPr>
            <p:cNvSpPr/>
            <p:nvPr/>
          </p:nvSpPr>
          <p:spPr>
            <a:xfrm>
              <a:off x="679086" y="1476117"/>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2</a:t>
              </a:r>
            </a:p>
          </p:txBody>
        </p:sp>
        <p:sp>
          <p:nvSpPr>
            <p:cNvPr id="9" name="Rectangle: Rounded Corners 8">
              <a:extLst>
                <a:ext uri="{FF2B5EF4-FFF2-40B4-BE49-F238E27FC236}">
                  <a16:creationId xmlns:a16="http://schemas.microsoft.com/office/drawing/2014/main" xmlns="" id="{F6B5FF0D-1221-45F0-B2E1-EEEDB07C011A}"/>
                </a:ext>
              </a:extLst>
            </p:cNvPr>
            <p:cNvSpPr/>
            <p:nvPr/>
          </p:nvSpPr>
          <p:spPr>
            <a:xfrm>
              <a:off x="1766337" y="1290344"/>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7</a:t>
              </a:r>
            </a:p>
          </p:txBody>
        </p:sp>
        <p:sp>
          <p:nvSpPr>
            <p:cNvPr id="10" name="Rectangle: Rounded Corners 9">
              <a:extLst>
                <a:ext uri="{FF2B5EF4-FFF2-40B4-BE49-F238E27FC236}">
                  <a16:creationId xmlns:a16="http://schemas.microsoft.com/office/drawing/2014/main" xmlns="" id="{C5146D09-F1BB-4B9F-BB30-F2191E0410E2}"/>
                </a:ext>
              </a:extLst>
            </p:cNvPr>
            <p:cNvSpPr/>
            <p:nvPr/>
          </p:nvSpPr>
          <p:spPr>
            <a:xfrm>
              <a:off x="2301701" y="2249085"/>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9</a:t>
              </a:r>
            </a:p>
          </p:txBody>
        </p:sp>
        <p:sp>
          <p:nvSpPr>
            <p:cNvPr id="11" name="Rectangle: Rounded Corners 10">
              <a:extLst>
                <a:ext uri="{FF2B5EF4-FFF2-40B4-BE49-F238E27FC236}">
                  <a16:creationId xmlns:a16="http://schemas.microsoft.com/office/drawing/2014/main" xmlns="" id="{3FDE5175-2ED5-4C9F-8CA1-FF3613DEDA37}"/>
                </a:ext>
              </a:extLst>
            </p:cNvPr>
            <p:cNvSpPr/>
            <p:nvPr/>
          </p:nvSpPr>
          <p:spPr>
            <a:xfrm>
              <a:off x="1051607" y="2392930"/>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3</a:t>
              </a:r>
            </a:p>
          </p:txBody>
        </p:sp>
      </p:grpSp>
    </p:spTree>
    <p:extLst>
      <p:ext uri="{BB962C8B-B14F-4D97-AF65-F5344CB8AC3E}">
        <p14:creationId xmlns:p14="http://schemas.microsoft.com/office/powerpoint/2010/main" xmlns="" val="1071900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400" b="1" u="sng"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digit cards to make prime numbers which are less than 100.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all the possibilities. </a:t>
            </a:r>
          </a:p>
          <a:p>
            <a:pPr lvl="0" algn="ctr"/>
            <a:endParaRPr lang="en-GB" sz="20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 3, 7, 23, 29, 37, 73, 79 and 97</a:t>
            </a:r>
          </a:p>
        </p:txBody>
      </p:sp>
      <p:grpSp>
        <p:nvGrpSpPr>
          <p:cNvPr id="2" name="Group 1">
            <a:extLst>
              <a:ext uri="{FF2B5EF4-FFF2-40B4-BE49-F238E27FC236}">
                <a16:creationId xmlns:a16="http://schemas.microsoft.com/office/drawing/2014/main" xmlns="" id="{FB6EEB30-B296-4493-97D8-89CD3E00523B}"/>
              </a:ext>
            </a:extLst>
          </p:cNvPr>
          <p:cNvGrpSpPr/>
          <p:nvPr/>
        </p:nvGrpSpPr>
        <p:grpSpPr>
          <a:xfrm>
            <a:off x="2625543" y="1676335"/>
            <a:ext cx="3892914" cy="3120263"/>
            <a:chOff x="679086" y="1290344"/>
            <a:chExt cx="2096815" cy="1680647"/>
          </a:xfrm>
        </p:grpSpPr>
        <p:sp>
          <p:nvSpPr>
            <p:cNvPr id="6" name="Rectangle: Rounded Corners 5">
              <a:extLst>
                <a:ext uri="{FF2B5EF4-FFF2-40B4-BE49-F238E27FC236}">
                  <a16:creationId xmlns:a16="http://schemas.microsoft.com/office/drawing/2014/main" xmlns="" id="{3E1F2702-EEC9-4F96-8618-A0E5DE30810F}"/>
                </a:ext>
              </a:extLst>
            </p:cNvPr>
            <p:cNvSpPr/>
            <p:nvPr/>
          </p:nvSpPr>
          <p:spPr>
            <a:xfrm>
              <a:off x="679086" y="1476117"/>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2</a:t>
              </a:r>
            </a:p>
          </p:txBody>
        </p:sp>
        <p:sp>
          <p:nvSpPr>
            <p:cNvPr id="9" name="Rectangle: Rounded Corners 8">
              <a:extLst>
                <a:ext uri="{FF2B5EF4-FFF2-40B4-BE49-F238E27FC236}">
                  <a16:creationId xmlns:a16="http://schemas.microsoft.com/office/drawing/2014/main" xmlns="" id="{F6B5FF0D-1221-45F0-B2E1-EEEDB07C011A}"/>
                </a:ext>
              </a:extLst>
            </p:cNvPr>
            <p:cNvSpPr/>
            <p:nvPr/>
          </p:nvSpPr>
          <p:spPr>
            <a:xfrm>
              <a:off x="1766337" y="1290344"/>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7</a:t>
              </a:r>
            </a:p>
          </p:txBody>
        </p:sp>
        <p:sp>
          <p:nvSpPr>
            <p:cNvPr id="10" name="Rectangle: Rounded Corners 9">
              <a:extLst>
                <a:ext uri="{FF2B5EF4-FFF2-40B4-BE49-F238E27FC236}">
                  <a16:creationId xmlns:a16="http://schemas.microsoft.com/office/drawing/2014/main" xmlns="" id="{C5146D09-F1BB-4B9F-BB30-F2191E0410E2}"/>
                </a:ext>
              </a:extLst>
            </p:cNvPr>
            <p:cNvSpPr/>
            <p:nvPr/>
          </p:nvSpPr>
          <p:spPr>
            <a:xfrm>
              <a:off x="2301701" y="2249085"/>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9</a:t>
              </a:r>
            </a:p>
          </p:txBody>
        </p:sp>
        <p:sp>
          <p:nvSpPr>
            <p:cNvPr id="11" name="Rectangle: Rounded Corners 10">
              <a:extLst>
                <a:ext uri="{FF2B5EF4-FFF2-40B4-BE49-F238E27FC236}">
                  <a16:creationId xmlns:a16="http://schemas.microsoft.com/office/drawing/2014/main" xmlns="" id="{3FDE5175-2ED5-4C9F-8CA1-FF3613DEDA37}"/>
                </a:ext>
              </a:extLst>
            </p:cNvPr>
            <p:cNvSpPr/>
            <p:nvPr/>
          </p:nvSpPr>
          <p:spPr>
            <a:xfrm>
              <a:off x="1051607" y="2392930"/>
              <a:ext cx="474200" cy="57806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3</a:t>
              </a:r>
            </a:p>
          </p:txBody>
        </p:sp>
      </p:grpSp>
    </p:spTree>
    <p:extLst>
      <p:ext uri="{BB962C8B-B14F-4D97-AF65-F5344CB8AC3E}">
        <p14:creationId xmlns:p14="http://schemas.microsoft.com/office/powerpoint/2010/main" xmlns="" val="1077287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4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numbers from the selection below and add them to the table.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What do you notice? </a:t>
            </a:r>
            <a:endParaRPr lang="en-GB" sz="32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xmlns="" id="{299F9F84-7C75-4E30-9347-3AE2D264E4D4}"/>
              </a:ext>
            </a:extLst>
          </p:cNvPr>
          <p:cNvGraphicFramePr>
            <a:graphicFrameLocks noGrp="1"/>
          </p:cNvGraphicFramePr>
          <p:nvPr>
            <p:extLst>
              <p:ext uri="{D42A27DB-BD31-4B8C-83A1-F6EECF244321}">
                <p14:modId xmlns:p14="http://schemas.microsoft.com/office/powerpoint/2010/main" xmlns="" val="2335694117"/>
              </p:ext>
            </p:extLst>
          </p:nvPr>
        </p:nvGraphicFramePr>
        <p:xfrm>
          <a:off x="1890092" y="1606372"/>
          <a:ext cx="5484314" cy="2676007"/>
        </p:xfrm>
        <a:graphic>
          <a:graphicData uri="http://schemas.openxmlformats.org/drawingml/2006/table">
            <a:tbl>
              <a:tblPr firstRow="1" bandRow="1">
                <a:tableStyleId>{5C22544A-7EE6-4342-B048-85BDC9FD1C3A}</a:tableStyleId>
              </a:tblPr>
              <a:tblGrid>
                <a:gridCol w="2742157">
                  <a:extLst>
                    <a:ext uri="{9D8B030D-6E8A-4147-A177-3AD203B41FA5}">
                      <a16:colId xmlns:a16="http://schemas.microsoft.com/office/drawing/2014/main" xmlns="" val="3142503022"/>
                    </a:ext>
                  </a:extLst>
                </a:gridCol>
                <a:gridCol w="2742157">
                  <a:extLst>
                    <a:ext uri="{9D8B030D-6E8A-4147-A177-3AD203B41FA5}">
                      <a16:colId xmlns:a16="http://schemas.microsoft.com/office/drawing/2014/main" xmlns="" val="3404371818"/>
                    </a:ext>
                  </a:extLst>
                </a:gridCol>
              </a:tblGrid>
              <a:tr h="915111">
                <a:tc>
                  <a:txBody>
                    <a:bodyPr/>
                    <a:lstStyle/>
                    <a:p>
                      <a:pPr algn="ctr"/>
                      <a:r>
                        <a:rPr lang="en-GB" sz="2300" dirty="0">
                          <a:solidFill>
                            <a:schemeClr val="tx1"/>
                          </a:solidFill>
                          <a:latin typeface="Century Gothic" panose="020B0502020202020204" pitchFamily="34" charset="0"/>
                        </a:rPr>
                        <a:t>Prime 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dirty="0">
                          <a:solidFill>
                            <a:schemeClr val="tx1"/>
                          </a:solidFill>
                          <a:latin typeface="Century Gothic" panose="020B0502020202020204" pitchFamily="34" charset="0"/>
                        </a:rPr>
                        <a:t>Composite</a:t>
                      </a:r>
                    </a:p>
                    <a:p>
                      <a:pPr algn="ctr"/>
                      <a:r>
                        <a:rPr lang="en-GB" sz="2300" dirty="0">
                          <a:solidFill>
                            <a:schemeClr val="tx1"/>
                          </a:solidFill>
                          <a:latin typeface="Century Gothic" panose="020B0502020202020204" pitchFamily="34" charset="0"/>
                        </a:rPr>
                        <a:t>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58738683"/>
                  </a:ext>
                </a:extLst>
              </a:tr>
              <a:tr h="1760896">
                <a:tc>
                  <a:txBody>
                    <a:bodyPr/>
                    <a:lstStyle/>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txBody>
                  <a:tcPr marL="108119" marR="108119" marT="71953" marB="719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989000"/>
                  </a:ext>
                </a:extLst>
              </a:tr>
            </a:tbl>
          </a:graphicData>
        </a:graphic>
      </p:graphicFrame>
      <p:graphicFrame>
        <p:nvGraphicFramePr>
          <p:cNvPr id="13" name="Table 12">
            <a:extLst>
              <a:ext uri="{FF2B5EF4-FFF2-40B4-BE49-F238E27FC236}">
                <a16:creationId xmlns:a16="http://schemas.microsoft.com/office/drawing/2014/main" xmlns="" id="{F205778B-D1B4-454E-884C-D235639A7209}"/>
              </a:ext>
            </a:extLst>
          </p:cNvPr>
          <p:cNvGraphicFramePr>
            <a:graphicFrameLocks noGrp="1"/>
          </p:cNvGraphicFramePr>
          <p:nvPr>
            <p:extLst>
              <p:ext uri="{D42A27DB-BD31-4B8C-83A1-F6EECF244321}">
                <p14:modId xmlns:p14="http://schemas.microsoft.com/office/powerpoint/2010/main" xmlns="" val="3154955783"/>
              </p:ext>
            </p:extLst>
          </p:nvPr>
        </p:nvGraphicFramePr>
        <p:xfrm>
          <a:off x="2027201" y="4554766"/>
          <a:ext cx="5210097" cy="685539"/>
        </p:xfrm>
        <a:graphic>
          <a:graphicData uri="http://schemas.openxmlformats.org/drawingml/2006/table">
            <a:tbl>
              <a:tblPr firstRow="1" bandRow="1">
                <a:tableStyleId>{5C22544A-7EE6-4342-B048-85BDC9FD1C3A}</a:tableStyleId>
              </a:tblPr>
              <a:tblGrid>
                <a:gridCol w="685539">
                  <a:extLst>
                    <a:ext uri="{9D8B030D-6E8A-4147-A177-3AD203B41FA5}">
                      <a16:colId xmlns:a16="http://schemas.microsoft.com/office/drawing/2014/main" xmlns="" val="3760540211"/>
                    </a:ext>
                  </a:extLst>
                </a:gridCol>
                <a:gridCol w="68554">
                  <a:extLst>
                    <a:ext uri="{9D8B030D-6E8A-4147-A177-3AD203B41FA5}">
                      <a16:colId xmlns:a16="http://schemas.microsoft.com/office/drawing/2014/main" xmlns="" val="705701772"/>
                    </a:ext>
                  </a:extLst>
                </a:gridCol>
                <a:gridCol w="685539">
                  <a:extLst>
                    <a:ext uri="{9D8B030D-6E8A-4147-A177-3AD203B41FA5}">
                      <a16:colId xmlns:a16="http://schemas.microsoft.com/office/drawing/2014/main" xmlns="" val="2690691534"/>
                    </a:ext>
                  </a:extLst>
                </a:gridCol>
                <a:gridCol w="68554">
                  <a:extLst>
                    <a:ext uri="{9D8B030D-6E8A-4147-A177-3AD203B41FA5}">
                      <a16:colId xmlns:a16="http://schemas.microsoft.com/office/drawing/2014/main" xmlns="" val="834568271"/>
                    </a:ext>
                  </a:extLst>
                </a:gridCol>
                <a:gridCol w="685539">
                  <a:extLst>
                    <a:ext uri="{9D8B030D-6E8A-4147-A177-3AD203B41FA5}">
                      <a16:colId xmlns:a16="http://schemas.microsoft.com/office/drawing/2014/main" xmlns="" val="1759634652"/>
                    </a:ext>
                  </a:extLst>
                </a:gridCol>
                <a:gridCol w="68554">
                  <a:extLst>
                    <a:ext uri="{9D8B030D-6E8A-4147-A177-3AD203B41FA5}">
                      <a16:colId xmlns:a16="http://schemas.microsoft.com/office/drawing/2014/main" xmlns="" val="1561840298"/>
                    </a:ext>
                  </a:extLst>
                </a:gridCol>
                <a:gridCol w="685539">
                  <a:extLst>
                    <a:ext uri="{9D8B030D-6E8A-4147-A177-3AD203B41FA5}">
                      <a16:colId xmlns:a16="http://schemas.microsoft.com/office/drawing/2014/main" xmlns="" val="2475660091"/>
                    </a:ext>
                  </a:extLst>
                </a:gridCol>
                <a:gridCol w="68554">
                  <a:extLst>
                    <a:ext uri="{9D8B030D-6E8A-4147-A177-3AD203B41FA5}">
                      <a16:colId xmlns:a16="http://schemas.microsoft.com/office/drawing/2014/main" xmlns="" val="1205929809"/>
                    </a:ext>
                  </a:extLst>
                </a:gridCol>
                <a:gridCol w="685539">
                  <a:extLst>
                    <a:ext uri="{9D8B030D-6E8A-4147-A177-3AD203B41FA5}">
                      <a16:colId xmlns:a16="http://schemas.microsoft.com/office/drawing/2014/main" xmlns="" val="3768463294"/>
                    </a:ext>
                  </a:extLst>
                </a:gridCol>
                <a:gridCol w="68554">
                  <a:extLst>
                    <a:ext uri="{9D8B030D-6E8A-4147-A177-3AD203B41FA5}">
                      <a16:colId xmlns:a16="http://schemas.microsoft.com/office/drawing/2014/main" xmlns="" val="203731223"/>
                    </a:ext>
                  </a:extLst>
                </a:gridCol>
                <a:gridCol w="685539">
                  <a:extLst>
                    <a:ext uri="{9D8B030D-6E8A-4147-A177-3AD203B41FA5}">
                      <a16:colId xmlns:a16="http://schemas.microsoft.com/office/drawing/2014/main" xmlns="" val="2173283258"/>
                    </a:ext>
                  </a:extLst>
                </a:gridCol>
                <a:gridCol w="68554">
                  <a:extLst>
                    <a:ext uri="{9D8B030D-6E8A-4147-A177-3AD203B41FA5}">
                      <a16:colId xmlns:a16="http://schemas.microsoft.com/office/drawing/2014/main" xmlns="" val="970312768"/>
                    </a:ext>
                  </a:extLst>
                </a:gridCol>
                <a:gridCol w="685539">
                  <a:extLst>
                    <a:ext uri="{9D8B030D-6E8A-4147-A177-3AD203B41FA5}">
                      <a16:colId xmlns:a16="http://schemas.microsoft.com/office/drawing/2014/main" xmlns="" val="3871783942"/>
                    </a:ext>
                  </a:extLst>
                </a:gridCol>
              </a:tblGrid>
              <a:tr h="685539">
                <a:tc>
                  <a:txBody>
                    <a:bodyPr/>
                    <a:lstStyle/>
                    <a:p>
                      <a:pPr algn="ctr"/>
                      <a:r>
                        <a:rPr lang="en-GB" sz="2300" dirty="0">
                          <a:solidFill>
                            <a:schemeClr val="tx1"/>
                          </a:solidFill>
                          <a:latin typeface="Century Gothic" panose="020B0502020202020204" pitchFamily="34" charset="0"/>
                        </a:rPr>
                        <a:t>15</a:t>
                      </a:r>
                    </a:p>
                  </a:txBody>
                  <a:tcPr marL="81231" marR="81231" marT="87063" marB="87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27</a:t>
                      </a:r>
                    </a:p>
                  </a:txBody>
                  <a:tcPr marL="81231" marR="81231" marT="87063" marB="87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11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31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18</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2</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31037539"/>
                  </a:ext>
                </a:extLst>
              </a:tr>
            </a:tbl>
          </a:graphicData>
        </a:graphic>
      </p:graphicFrame>
    </p:spTree>
    <p:extLst>
      <p:ext uri="{BB962C8B-B14F-4D97-AF65-F5344CB8AC3E}">
        <p14:creationId xmlns:p14="http://schemas.microsoft.com/office/powerpoint/2010/main" xmlns="" val="124111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4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numbers from the selection below and add them to the table.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What do you notice? </a:t>
            </a:r>
          </a:p>
          <a:p>
            <a:r>
              <a:rPr lang="en-GB" sz="2000" b="1" dirty="0">
                <a:solidFill>
                  <a:srgbClr val="FF0000"/>
                </a:solidFill>
                <a:latin typeface="Century Gothic" panose="020B0502020202020204" pitchFamily="34" charset="0"/>
                <a:sym typeface="Wingdings" panose="05000000000000000000" pitchFamily="2" charset="2"/>
              </a:rPr>
              <a:t>2 is the only prime number which is not an odd number.</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xmlns="" id="{299F9F84-7C75-4E30-9347-3AE2D264E4D4}"/>
              </a:ext>
            </a:extLst>
          </p:cNvPr>
          <p:cNvGraphicFramePr>
            <a:graphicFrameLocks noGrp="1"/>
          </p:cNvGraphicFramePr>
          <p:nvPr>
            <p:extLst/>
          </p:nvPr>
        </p:nvGraphicFramePr>
        <p:xfrm>
          <a:off x="1890092" y="1606372"/>
          <a:ext cx="5484314" cy="2676007"/>
        </p:xfrm>
        <a:graphic>
          <a:graphicData uri="http://schemas.openxmlformats.org/drawingml/2006/table">
            <a:tbl>
              <a:tblPr firstRow="1" bandRow="1">
                <a:tableStyleId>{5C22544A-7EE6-4342-B048-85BDC9FD1C3A}</a:tableStyleId>
              </a:tblPr>
              <a:tblGrid>
                <a:gridCol w="2742157">
                  <a:extLst>
                    <a:ext uri="{9D8B030D-6E8A-4147-A177-3AD203B41FA5}">
                      <a16:colId xmlns:a16="http://schemas.microsoft.com/office/drawing/2014/main" xmlns="" val="3142503022"/>
                    </a:ext>
                  </a:extLst>
                </a:gridCol>
                <a:gridCol w="2742157">
                  <a:extLst>
                    <a:ext uri="{9D8B030D-6E8A-4147-A177-3AD203B41FA5}">
                      <a16:colId xmlns:a16="http://schemas.microsoft.com/office/drawing/2014/main" xmlns="" val="3404371818"/>
                    </a:ext>
                  </a:extLst>
                </a:gridCol>
              </a:tblGrid>
              <a:tr h="915111">
                <a:tc>
                  <a:txBody>
                    <a:bodyPr/>
                    <a:lstStyle/>
                    <a:p>
                      <a:pPr algn="ctr"/>
                      <a:r>
                        <a:rPr lang="en-GB" sz="2300" dirty="0">
                          <a:solidFill>
                            <a:schemeClr val="tx1"/>
                          </a:solidFill>
                          <a:latin typeface="Century Gothic" panose="020B0502020202020204" pitchFamily="34" charset="0"/>
                        </a:rPr>
                        <a:t>Prime 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dirty="0">
                          <a:solidFill>
                            <a:schemeClr val="tx1"/>
                          </a:solidFill>
                          <a:latin typeface="Century Gothic" panose="020B0502020202020204" pitchFamily="34" charset="0"/>
                        </a:rPr>
                        <a:t>Composite</a:t>
                      </a:r>
                    </a:p>
                    <a:p>
                      <a:pPr algn="ctr"/>
                      <a:r>
                        <a:rPr lang="en-GB" sz="2300" dirty="0">
                          <a:solidFill>
                            <a:schemeClr val="tx1"/>
                          </a:solidFill>
                          <a:latin typeface="Century Gothic" panose="020B0502020202020204" pitchFamily="34" charset="0"/>
                        </a:rPr>
                        <a:t>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58738683"/>
                  </a:ext>
                </a:extLst>
              </a:tr>
              <a:tr h="1760896">
                <a:tc>
                  <a:txBody>
                    <a:bodyPr/>
                    <a:lstStyle/>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p>
                      <a:pPr algn="ctr"/>
                      <a:endParaRPr lang="en-GB" sz="1900" dirty="0">
                        <a:solidFill>
                          <a:schemeClr val="tx1"/>
                        </a:solidFill>
                        <a:latin typeface="SassoonCRInfantMedium" panose="02000603020000020003" pitchFamily="2" charset="0"/>
                      </a:endParaRPr>
                    </a:p>
                  </a:txBody>
                  <a:tcPr marL="108119" marR="108119" marT="71953" marB="719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989000"/>
                  </a:ext>
                </a:extLst>
              </a:tr>
            </a:tbl>
          </a:graphicData>
        </a:graphic>
      </p:graphicFrame>
      <p:graphicFrame>
        <p:nvGraphicFramePr>
          <p:cNvPr id="13" name="Table 12">
            <a:extLst>
              <a:ext uri="{FF2B5EF4-FFF2-40B4-BE49-F238E27FC236}">
                <a16:creationId xmlns:a16="http://schemas.microsoft.com/office/drawing/2014/main" xmlns="" id="{F205778B-D1B4-454E-884C-D235639A7209}"/>
              </a:ext>
            </a:extLst>
          </p:cNvPr>
          <p:cNvGraphicFramePr>
            <a:graphicFrameLocks noGrp="1"/>
          </p:cNvGraphicFramePr>
          <p:nvPr>
            <p:extLst/>
          </p:nvPr>
        </p:nvGraphicFramePr>
        <p:xfrm>
          <a:off x="2027201" y="4554766"/>
          <a:ext cx="5210097" cy="685539"/>
        </p:xfrm>
        <a:graphic>
          <a:graphicData uri="http://schemas.openxmlformats.org/drawingml/2006/table">
            <a:tbl>
              <a:tblPr firstRow="1" bandRow="1">
                <a:tableStyleId>{5C22544A-7EE6-4342-B048-85BDC9FD1C3A}</a:tableStyleId>
              </a:tblPr>
              <a:tblGrid>
                <a:gridCol w="685539">
                  <a:extLst>
                    <a:ext uri="{9D8B030D-6E8A-4147-A177-3AD203B41FA5}">
                      <a16:colId xmlns:a16="http://schemas.microsoft.com/office/drawing/2014/main" xmlns="" val="3760540211"/>
                    </a:ext>
                  </a:extLst>
                </a:gridCol>
                <a:gridCol w="68554">
                  <a:extLst>
                    <a:ext uri="{9D8B030D-6E8A-4147-A177-3AD203B41FA5}">
                      <a16:colId xmlns:a16="http://schemas.microsoft.com/office/drawing/2014/main" xmlns="" val="705701772"/>
                    </a:ext>
                  </a:extLst>
                </a:gridCol>
                <a:gridCol w="685539">
                  <a:extLst>
                    <a:ext uri="{9D8B030D-6E8A-4147-A177-3AD203B41FA5}">
                      <a16:colId xmlns:a16="http://schemas.microsoft.com/office/drawing/2014/main" xmlns="" val="2690691534"/>
                    </a:ext>
                  </a:extLst>
                </a:gridCol>
                <a:gridCol w="68554">
                  <a:extLst>
                    <a:ext uri="{9D8B030D-6E8A-4147-A177-3AD203B41FA5}">
                      <a16:colId xmlns:a16="http://schemas.microsoft.com/office/drawing/2014/main" xmlns="" val="834568271"/>
                    </a:ext>
                  </a:extLst>
                </a:gridCol>
                <a:gridCol w="685539">
                  <a:extLst>
                    <a:ext uri="{9D8B030D-6E8A-4147-A177-3AD203B41FA5}">
                      <a16:colId xmlns:a16="http://schemas.microsoft.com/office/drawing/2014/main" xmlns="" val="1759634652"/>
                    </a:ext>
                  </a:extLst>
                </a:gridCol>
                <a:gridCol w="68554">
                  <a:extLst>
                    <a:ext uri="{9D8B030D-6E8A-4147-A177-3AD203B41FA5}">
                      <a16:colId xmlns:a16="http://schemas.microsoft.com/office/drawing/2014/main" xmlns="" val="1561840298"/>
                    </a:ext>
                  </a:extLst>
                </a:gridCol>
                <a:gridCol w="685539">
                  <a:extLst>
                    <a:ext uri="{9D8B030D-6E8A-4147-A177-3AD203B41FA5}">
                      <a16:colId xmlns:a16="http://schemas.microsoft.com/office/drawing/2014/main" xmlns="" val="2475660091"/>
                    </a:ext>
                  </a:extLst>
                </a:gridCol>
                <a:gridCol w="68554">
                  <a:extLst>
                    <a:ext uri="{9D8B030D-6E8A-4147-A177-3AD203B41FA5}">
                      <a16:colId xmlns:a16="http://schemas.microsoft.com/office/drawing/2014/main" xmlns="" val="1205929809"/>
                    </a:ext>
                  </a:extLst>
                </a:gridCol>
                <a:gridCol w="685539">
                  <a:extLst>
                    <a:ext uri="{9D8B030D-6E8A-4147-A177-3AD203B41FA5}">
                      <a16:colId xmlns:a16="http://schemas.microsoft.com/office/drawing/2014/main" xmlns="" val="3768463294"/>
                    </a:ext>
                  </a:extLst>
                </a:gridCol>
                <a:gridCol w="68554">
                  <a:extLst>
                    <a:ext uri="{9D8B030D-6E8A-4147-A177-3AD203B41FA5}">
                      <a16:colId xmlns:a16="http://schemas.microsoft.com/office/drawing/2014/main" xmlns="" val="203731223"/>
                    </a:ext>
                  </a:extLst>
                </a:gridCol>
                <a:gridCol w="685539">
                  <a:extLst>
                    <a:ext uri="{9D8B030D-6E8A-4147-A177-3AD203B41FA5}">
                      <a16:colId xmlns:a16="http://schemas.microsoft.com/office/drawing/2014/main" xmlns="" val="2173283258"/>
                    </a:ext>
                  </a:extLst>
                </a:gridCol>
                <a:gridCol w="68554">
                  <a:extLst>
                    <a:ext uri="{9D8B030D-6E8A-4147-A177-3AD203B41FA5}">
                      <a16:colId xmlns:a16="http://schemas.microsoft.com/office/drawing/2014/main" xmlns="" val="970312768"/>
                    </a:ext>
                  </a:extLst>
                </a:gridCol>
                <a:gridCol w="685539">
                  <a:extLst>
                    <a:ext uri="{9D8B030D-6E8A-4147-A177-3AD203B41FA5}">
                      <a16:colId xmlns:a16="http://schemas.microsoft.com/office/drawing/2014/main" xmlns="" val="3871783942"/>
                    </a:ext>
                  </a:extLst>
                </a:gridCol>
              </a:tblGrid>
              <a:tr h="685539">
                <a:tc>
                  <a:txBody>
                    <a:bodyPr/>
                    <a:lstStyle/>
                    <a:p>
                      <a:pPr algn="ctr"/>
                      <a:r>
                        <a:rPr lang="en-GB" sz="2300" dirty="0">
                          <a:solidFill>
                            <a:schemeClr val="tx1"/>
                          </a:solidFill>
                          <a:latin typeface="Century Gothic" panose="020B0502020202020204" pitchFamily="34" charset="0"/>
                        </a:rPr>
                        <a:t>15</a:t>
                      </a:r>
                    </a:p>
                  </a:txBody>
                  <a:tcPr marL="81231" marR="81231" marT="87063" marB="87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27</a:t>
                      </a:r>
                    </a:p>
                  </a:txBody>
                  <a:tcPr marL="81231" marR="81231" marT="87063" marB="87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11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31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18</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2</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dirty="0">
                        <a:solidFill>
                          <a:schemeClr val="tx1"/>
                        </a:solidFill>
                        <a:latin typeface="Century Gothic" panose="020B0502020202020204"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dirty="0">
                          <a:solidFill>
                            <a:schemeClr val="tx1"/>
                          </a:solidFill>
                          <a:latin typeface="Century Gothic" panose="020B0502020202020204" pitchFamily="34" charset="0"/>
                        </a:rPr>
                        <a:t>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31037539"/>
                  </a:ext>
                </a:extLst>
              </a:tr>
            </a:tbl>
          </a:graphicData>
        </a:graphic>
      </p:graphicFrame>
      <p:sp>
        <p:nvSpPr>
          <p:cNvPr id="3" name="TextBox 2">
            <a:extLst>
              <a:ext uri="{FF2B5EF4-FFF2-40B4-BE49-F238E27FC236}">
                <a16:creationId xmlns:a16="http://schemas.microsoft.com/office/drawing/2014/main" xmlns="" id="{5AAB1109-80E8-458F-A866-1CF5DFE4610D}"/>
              </a:ext>
            </a:extLst>
          </p:cNvPr>
          <p:cNvSpPr txBox="1"/>
          <p:nvPr/>
        </p:nvSpPr>
        <p:spPr>
          <a:xfrm>
            <a:off x="4770783" y="2744320"/>
            <a:ext cx="951699"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15</a:t>
            </a:r>
          </a:p>
        </p:txBody>
      </p:sp>
      <p:sp>
        <p:nvSpPr>
          <p:cNvPr id="14" name="TextBox 13">
            <a:extLst>
              <a:ext uri="{FF2B5EF4-FFF2-40B4-BE49-F238E27FC236}">
                <a16:creationId xmlns:a16="http://schemas.microsoft.com/office/drawing/2014/main" xmlns="" id="{0BF95186-4E97-495A-9A94-57A775BE276C}"/>
              </a:ext>
            </a:extLst>
          </p:cNvPr>
          <p:cNvSpPr txBox="1"/>
          <p:nvPr/>
        </p:nvSpPr>
        <p:spPr>
          <a:xfrm>
            <a:off x="3752024" y="3638199"/>
            <a:ext cx="662073"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31</a:t>
            </a:r>
          </a:p>
        </p:txBody>
      </p:sp>
      <p:sp>
        <p:nvSpPr>
          <p:cNvPr id="15" name="TextBox 14">
            <a:extLst>
              <a:ext uri="{FF2B5EF4-FFF2-40B4-BE49-F238E27FC236}">
                <a16:creationId xmlns:a16="http://schemas.microsoft.com/office/drawing/2014/main" xmlns="" id="{441340D8-EC1A-4A95-88E0-B2D428095170}"/>
              </a:ext>
            </a:extLst>
          </p:cNvPr>
          <p:cNvSpPr txBox="1"/>
          <p:nvPr/>
        </p:nvSpPr>
        <p:spPr>
          <a:xfrm>
            <a:off x="2412431" y="2776425"/>
            <a:ext cx="662073"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11</a:t>
            </a:r>
          </a:p>
        </p:txBody>
      </p:sp>
      <p:sp>
        <p:nvSpPr>
          <p:cNvPr id="16" name="TextBox 15">
            <a:extLst>
              <a:ext uri="{FF2B5EF4-FFF2-40B4-BE49-F238E27FC236}">
                <a16:creationId xmlns:a16="http://schemas.microsoft.com/office/drawing/2014/main" xmlns="" id="{A836BF70-5C8F-4A3F-9569-76790E542767}"/>
              </a:ext>
            </a:extLst>
          </p:cNvPr>
          <p:cNvSpPr txBox="1"/>
          <p:nvPr/>
        </p:nvSpPr>
        <p:spPr>
          <a:xfrm>
            <a:off x="5563215" y="3652016"/>
            <a:ext cx="662073"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18</a:t>
            </a:r>
          </a:p>
        </p:txBody>
      </p:sp>
      <p:sp>
        <p:nvSpPr>
          <p:cNvPr id="17" name="TextBox 16">
            <a:extLst>
              <a:ext uri="{FF2B5EF4-FFF2-40B4-BE49-F238E27FC236}">
                <a16:creationId xmlns:a16="http://schemas.microsoft.com/office/drawing/2014/main" xmlns="" id="{C61B3EC3-F338-4D48-86D5-2A2DAF2228B1}"/>
              </a:ext>
            </a:extLst>
          </p:cNvPr>
          <p:cNvSpPr txBox="1"/>
          <p:nvPr/>
        </p:nvSpPr>
        <p:spPr>
          <a:xfrm>
            <a:off x="2923282" y="3407367"/>
            <a:ext cx="490543"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2</a:t>
            </a:r>
          </a:p>
        </p:txBody>
      </p:sp>
      <p:sp>
        <p:nvSpPr>
          <p:cNvPr id="20" name="TextBox 19">
            <a:extLst>
              <a:ext uri="{FF2B5EF4-FFF2-40B4-BE49-F238E27FC236}">
                <a16:creationId xmlns:a16="http://schemas.microsoft.com/office/drawing/2014/main" xmlns="" id="{8C5A2C7E-C253-4F32-961D-920D05DDFD3F}"/>
              </a:ext>
            </a:extLst>
          </p:cNvPr>
          <p:cNvSpPr txBox="1"/>
          <p:nvPr/>
        </p:nvSpPr>
        <p:spPr>
          <a:xfrm>
            <a:off x="6446968" y="3070176"/>
            <a:ext cx="828154"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27</a:t>
            </a:r>
          </a:p>
        </p:txBody>
      </p:sp>
      <p:sp>
        <p:nvSpPr>
          <p:cNvPr id="21" name="TextBox 20">
            <a:extLst>
              <a:ext uri="{FF2B5EF4-FFF2-40B4-BE49-F238E27FC236}">
                <a16:creationId xmlns:a16="http://schemas.microsoft.com/office/drawing/2014/main" xmlns="" id="{957F0923-78AE-4D16-B028-BB351BA6FB60}"/>
              </a:ext>
            </a:extLst>
          </p:cNvPr>
          <p:cNvSpPr txBox="1"/>
          <p:nvPr/>
        </p:nvSpPr>
        <p:spPr>
          <a:xfrm>
            <a:off x="3351571" y="2665980"/>
            <a:ext cx="756123"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23</a:t>
            </a:r>
          </a:p>
        </p:txBody>
      </p:sp>
    </p:spTree>
    <p:extLst>
      <p:ext uri="{BB962C8B-B14F-4D97-AF65-F5344CB8AC3E}">
        <p14:creationId xmlns:p14="http://schemas.microsoft.com/office/powerpoint/2010/main" xmlns="" val="78078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xmlns="" id="{56857F26-18E0-486E-85F9-22F3C856839F}"/>
              </a:ext>
            </a:extLst>
          </p:cNvPr>
          <p:cNvPicPr>
            <a:picLocks noChangeAspect="1"/>
          </p:cNvPicPr>
          <p:nvPr/>
        </p:nvPicPr>
        <p:blipFill>
          <a:blip r:embed="rId3"/>
          <a:stretch>
            <a:fillRect/>
          </a:stretch>
        </p:blipFill>
        <p:spPr>
          <a:xfrm>
            <a:off x="115438" y="143616"/>
            <a:ext cx="8913124" cy="6322100"/>
          </a:xfrm>
          <a:prstGeom prst="rect">
            <a:avLst/>
          </a:prstGeom>
        </p:spPr>
      </p:pic>
      <p:sp>
        <p:nvSpPr>
          <p:cNvPr id="23" name="Rectangle 22">
            <a:extLst>
              <a:ext uri="{FF2B5EF4-FFF2-40B4-BE49-F238E27FC236}">
                <a16:creationId xmlns:a16="http://schemas.microsoft.com/office/drawing/2014/main" xmlns="" id="{B90CAE1C-BABA-41F7-B462-A71A22FEC3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4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 following statements true or false?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xmlns="" id="{2224F9DF-9F9C-4D10-B90D-ECF302861726}"/>
              </a:ext>
            </a:extLst>
          </p:cNvPr>
          <p:cNvSpPr txBox="1"/>
          <p:nvPr/>
        </p:nvSpPr>
        <p:spPr>
          <a:xfrm>
            <a:off x="2242667" y="2445145"/>
            <a:ext cx="740143" cy="296084"/>
          </a:xfrm>
          <a:prstGeom prst="rect">
            <a:avLst/>
          </a:prstGeom>
          <a:noFill/>
        </p:spPr>
        <p:txBody>
          <a:bodyPr wrap="square" lIns="0" tIns="0" rIns="0" bIns="0" rtlCol="0" anchor="ctr">
            <a:spAutoFit/>
          </a:bodyPr>
          <a:lstStyle/>
          <a:p>
            <a:pPr algn="ctr"/>
            <a:r>
              <a:rPr lang="en-GB" sz="1200" b="1" dirty="0">
                <a:latin typeface="Century Gothic" panose="020B0502020202020204" pitchFamily="34" charset="0"/>
              </a:rPr>
              <a:t>Teddy</a:t>
            </a:r>
          </a:p>
        </p:txBody>
      </p:sp>
      <p:sp>
        <p:nvSpPr>
          <p:cNvPr id="25" name="TextBox 24">
            <a:extLst>
              <a:ext uri="{FF2B5EF4-FFF2-40B4-BE49-F238E27FC236}">
                <a16:creationId xmlns:a16="http://schemas.microsoft.com/office/drawing/2014/main" xmlns="" id="{65870BF6-CC0B-4CF4-B1BE-F0B630E2DE4E}"/>
              </a:ext>
            </a:extLst>
          </p:cNvPr>
          <p:cNvSpPr txBox="1"/>
          <p:nvPr/>
        </p:nvSpPr>
        <p:spPr>
          <a:xfrm>
            <a:off x="2224698" y="3447299"/>
            <a:ext cx="740143" cy="296084"/>
          </a:xfrm>
          <a:prstGeom prst="rect">
            <a:avLst/>
          </a:prstGeom>
          <a:noFill/>
        </p:spPr>
        <p:txBody>
          <a:bodyPr wrap="square" lIns="0" tIns="0" rIns="0" bIns="0" rtlCol="0" anchor="ctr">
            <a:spAutoFit/>
          </a:bodyPr>
          <a:lstStyle/>
          <a:p>
            <a:pPr algn="ctr"/>
            <a:r>
              <a:rPr lang="en-GB" sz="1200" b="1" dirty="0">
                <a:latin typeface="Century Gothic" panose="020B0502020202020204" pitchFamily="34" charset="0"/>
              </a:rPr>
              <a:t>Jaxon</a:t>
            </a:r>
          </a:p>
        </p:txBody>
      </p:sp>
      <p:sp>
        <p:nvSpPr>
          <p:cNvPr id="26" name="TextBox 25">
            <a:extLst>
              <a:ext uri="{FF2B5EF4-FFF2-40B4-BE49-F238E27FC236}">
                <a16:creationId xmlns:a16="http://schemas.microsoft.com/office/drawing/2014/main" xmlns="" id="{DA868956-5DF0-4A46-B935-97F9A1036955}"/>
              </a:ext>
            </a:extLst>
          </p:cNvPr>
          <p:cNvSpPr txBox="1"/>
          <p:nvPr/>
        </p:nvSpPr>
        <p:spPr>
          <a:xfrm>
            <a:off x="2258341" y="4461447"/>
            <a:ext cx="672856" cy="296084"/>
          </a:xfrm>
          <a:prstGeom prst="rect">
            <a:avLst/>
          </a:prstGeom>
          <a:noFill/>
        </p:spPr>
        <p:txBody>
          <a:bodyPr wrap="square" lIns="0" tIns="0" rIns="0" bIns="0" rtlCol="0" anchor="ctr">
            <a:spAutoFit/>
          </a:bodyPr>
          <a:lstStyle/>
          <a:p>
            <a:pPr algn="ctr"/>
            <a:r>
              <a:rPr lang="en-GB" sz="1200" b="1" dirty="0">
                <a:latin typeface="Century Gothic" panose="020B0502020202020204" pitchFamily="34" charset="0"/>
              </a:rPr>
              <a:t>Eliza</a:t>
            </a:r>
          </a:p>
        </p:txBody>
      </p:sp>
      <p:sp>
        <p:nvSpPr>
          <p:cNvPr id="27" name="Speech Bubble: Rectangle with Corners Rounded 26">
            <a:extLst>
              <a:ext uri="{FF2B5EF4-FFF2-40B4-BE49-F238E27FC236}">
                <a16:creationId xmlns:a16="http://schemas.microsoft.com/office/drawing/2014/main" xmlns="" id="{9DAEA02C-19CD-4E02-9D66-E8A6CDE0414E}"/>
              </a:ext>
            </a:extLst>
          </p:cNvPr>
          <p:cNvSpPr/>
          <p:nvPr/>
        </p:nvSpPr>
        <p:spPr>
          <a:xfrm>
            <a:off x="3278569" y="2661546"/>
            <a:ext cx="3747343" cy="694874"/>
          </a:xfrm>
          <a:prstGeom prst="wedgeRoundRectCallout">
            <a:avLst>
              <a:gd name="adj1" fmla="val -56759"/>
              <a:gd name="adj2" fmla="val 33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b="1" dirty="0">
                <a:solidFill>
                  <a:schemeClr val="tx1"/>
                </a:solidFill>
                <a:latin typeface="Century Gothic" panose="020B0502020202020204" pitchFamily="34" charset="0"/>
              </a:rPr>
              <a:t>43 is a prime number.</a:t>
            </a:r>
          </a:p>
        </p:txBody>
      </p:sp>
      <p:sp>
        <p:nvSpPr>
          <p:cNvPr id="28" name="Speech Bubble: Rectangle with Corners Rounded 27">
            <a:extLst>
              <a:ext uri="{FF2B5EF4-FFF2-40B4-BE49-F238E27FC236}">
                <a16:creationId xmlns:a16="http://schemas.microsoft.com/office/drawing/2014/main" xmlns="" id="{E9353C3F-552F-44FB-974E-BA559AE3DD8B}"/>
              </a:ext>
            </a:extLst>
          </p:cNvPr>
          <p:cNvSpPr/>
          <p:nvPr/>
        </p:nvSpPr>
        <p:spPr>
          <a:xfrm>
            <a:off x="3278569" y="1618871"/>
            <a:ext cx="3747343" cy="694874"/>
          </a:xfrm>
          <a:prstGeom prst="wedgeRoundRectCallout">
            <a:avLst>
              <a:gd name="adj1" fmla="val -56759"/>
              <a:gd name="adj2" fmla="val 33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b="1" dirty="0">
                <a:solidFill>
                  <a:schemeClr val="tx1"/>
                </a:solidFill>
                <a:latin typeface="Century Gothic" panose="020B0502020202020204" pitchFamily="34" charset="0"/>
              </a:rPr>
              <a:t>The smallest prime number is 1</a:t>
            </a:r>
          </a:p>
        </p:txBody>
      </p:sp>
      <p:sp>
        <p:nvSpPr>
          <p:cNvPr id="29" name="Speech Bubble: Rectangle with Corners Rounded 28">
            <a:extLst>
              <a:ext uri="{FF2B5EF4-FFF2-40B4-BE49-F238E27FC236}">
                <a16:creationId xmlns:a16="http://schemas.microsoft.com/office/drawing/2014/main" xmlns="" id="{EC02B580-BF7E-4E1A-BD2A-0F47C8E5BC8D}"/>
              </a:ext>
            </a:extLst>
          </p:cNvPr>
          <p:cNvSpPr/>
          <p:nvPr/>
        </p:nvSpPr>
        <p:spPr>
          <a:xfrm>
            <a:off x="3278569" y="3704221"/>
            <a:ext cx="3747343" cy="694874"/>
          </a:xfrm>
          <a:prstGeom prst="wedgeRoundRectCallout">
            <a:avLst>
              <a:gd name="adj1" fmla="val -56759"/>
              <a:gd name="adj2" fmla="val 33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b="1" dirty="0">
                <a:solidFill>
                  <a:schemeClr val="tx1"/>
                </a:solidFill>
                <a:latin typeface="Century Gothic" panose="020B0502020202020204" pitchFamily="34" charset="0"/>
              </a:rPr>
              <a:t>No prime number greater than 5 ends in 5. </a:t>
            </a:r>
          </a:p>
        </p:txBody>
      </p:sp>
    </p:spTree>
    <p:extLst>
      <p:ext uri="{BB962C8B-B14F-4D97-AF65-F5344CB8AC3E}">
        <p14:creationId xmlns:p14="http://schemas.microsoft.com/office/powerpoint/2010/main" xmlns="" val="1369966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xmlns="" id="{56857F26-18E0-486E-85F9-22F3C856839F}"/>
              </a:ext>
            </a:extLst>
          </p:cNvPr>
          <p:cNvPicPr>
            <a:picLocks noChangeAspect="1"/>
          </p:cNvPicPr>
          <p:nvPr/>
        </p:nvPicPr>
        <p:blipFill>
          <a:blip r:embed="rId3"/>
          <a:stretch>
            <a:fillRect/>
          </a:stretch>
        </p:blipFill>
        <p:spPr>
          <a:xfrm>
            <a:off x="115438" y="143616"/>
            <a:ext cx="8913124" cy="6322100"/>
          </a:xfrm>
          <a:prstGeom prst="rect">
            <a:avLst/>
          </a:prstGeom>
        </p:spPr>
      </p:pic>
      <p:sp>
        <p:nvSpPr>
          <p:cNvPr id="23" name="Rectangle 22">
            <a:extLst>
              <a:ext uri="{FF2B5EF4-FFF2-40B4-BE49-F238E27FC236}">
                <a16:creationId xmlns:a16="http://schemas.microsoft.com/office/drawing/2014/main" xmlns="" id="{B90CAE1C-BABA-41F7-B462-A71A22FEC3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4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 following statements true or false?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457200" indent="-457200">
              <a:buAutoNum type="arabicPeriod"/>
            </a:pPr>
            <a:r>
              <a:rPr lang="en-GB" sz="2000" b="1" dirty="0">
                <a:solidFill>
                  <a:srgbClr val="FF0000"/>
                </a:solidFill>
                <a:latin typeface="Century Gothic" panose="020B0502020202020204" pitchFamily="34" charset="0"/>
              </a:rPr>
              <a:t>False, 1 is not a prime number. </a:t>
            </a:r>
            <a:endParaRPr lang="en-GB" sz="800" b="1" dirty="0">
              <a:solidFill>
                <a:srgbClr val="FF0000"/>
              </a:solidFill>
              <a:latin typeface="Century Gothic" panose="020B0502020202020204" pitchFamily="34" charset="0"/>
            </a:endParaRPr>
          </a:p>
          <a:p>
            <a:pPr marL="457200" indent="-457200">
              <a:buAutoNum type="arabicPeriod"/>
            </a:pPr>
            <a:endParaRPr lang="en-GB" sz="400" b="1" dirty="0">
              <a:solidFill>
                <a:srgbClr val="FF0000"/>
              </a:solidFill>
              <a:latin typeface="Century Gothic" panose="020B0502020202020204" pitchFamily="34" charset="0"/>
            </a:endParaRPr>
          </a:p>
          <a:p>
            <a:pPr marL="457200" indent="-457200">
              <a:buAutoNum type="arabicPeriod"/>
            </a:pPr>
            <a:r>
              <a:rPr lang="en-GB" sz="2000" b="1" dirty="0">
                <a:solidFill>
                  <a:srgbClr val="FF0000"/>
                </a:solidFill>
                <a:latin typeface="Century Gothic" panose="020B0502020202020204" pitchFamily="34" charset="0"/>
              </a:rPr>
              <a:t>True, the only factors of 43 are 1 and 43.</a:t>
            </a:r>
          </a:p>
          <a:p>
            <a:pPr marL="457200" indent="-457200">
              <a:buAutoNum type="arabicPeriod"/>
            </a:pPr>
            <a:endParaRPr lang="en-GB" sz="400" b="1" dirty="0">
              <a:solidFill>
                <a:srgbClr val="FF0000"/>
              </a:solidFill>
              <a:latin typeface="Century Gothic" panose="020B0502020202020204" pitchFamily="34" charset="0"/>
            </a:endParaRPr>
          </a:p>
          <a:p>
            <a:pPr marL="457200" indent="-457200">
              <a:buFontTx/>
              <a:buAutoNum type="arabicPeriod"/>
            </a:pPr>
            <a:r>
              <a:rPr lang="en-GB" sz="2000" b="1" dirty="0">
                <a:solidFill>
                  <a:srgbClr val="FF0000"/>
                </a:solidFill>
                <a:latin typeface="Century Gothic" panose="020B0502020202020204" pitchFamily="34" charset="0"/>
              </a:rPr>
              <a:t>True, any number ending in 5, other than 5, can be divided by 5 as well as itself.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xmlns="" id="{2224F9DF-9F9C-4D10-B90D-ECF302861726}"/>
              </a:ext>
            </a:extLst>
          </p:cNvPr>
          <p:cNvSpPr txBox="1"/>
          <p:nvPr/>
        </p:nvSpPr>
        <p:spPr>
          <a:xfrm>
            <a:off x="2242667" y="2445145"/>
            <a:ext cx="740143" cy="296084"/>
          </a:xfrm>
          <a:prstGeom prst="rect">
            <a:avLst/>
          </a:prstGeom>
          <a:noFill/>
        </p:spPr>
        <p:txBody>
          <a:bodyPr wrap="square" lIns="0" tIns="0" rIns="0" bIns="0" rtlCol="0" anchor="ctr">
            <a:spAutoFit/>
          </a:bodyPr>
          <a:lstStyle/>
          <a:p>
            <a:pPr algn="ctr"/>
            <a:r>
              <a:rPr lang="en-GB" sz="1200" b="1" dirty="0">
                <a:latin typeface="Century Gothic" panose="020B0502020202020204" pitchFamily="34" charset="0"/>
              </a:rPr>
              <a:t>Teddy</a:t>
            </a:r>
          </a:p>
        </p:txBody>
      </p:sp>
      <p:sp>
        <p:nvSpPr>
          <p:cNvPr id="25" name="TextBox 24">
            <a:extLst>
              <a:ext uri="{FF2B5EF4-FFF2-40B4-BE49-F238E27FC236}">
                <a16:creationId xmlns:a16="http://schemas.microsoft.com/office/drawing/2014/main" xmlns="" id="{65870BF6-CC0B-4CF4-B1BE-F0B630E2DE4E}"/>
              </a:ext>
            </a:extLst>
          </p:cNvPr>
          <p:cNvSpPr txBox="1"/>
          <p:nvPr/>
        </p:nvSpPr>
        <p:spPr>
          <a:xfrm>
            <a:off x="2224698" y="3447299"/>
            <a:ext cx="740143" cy="296084"/>
          </a:xfrm>
          <a:prstGeom prst="rect">
            <a:avLst/>
          </a:prstGeom>
          <a:noFill/>
        </p:spPr>
        <p:txBody>
          <a:bodyPr wrap="square" lIns="0" tIns="0" rIns="0" bIns="0" rtlCol="0" anchor="ctr">
            <a:spAutoFit/>
          </a:bodyPr>
          <a:lstStyle/>
          <a:p>
            <a:pPr algn="ctr"/>
            <a:r>
              <a:rPr lang="en-GB" sz="1200" b="1" dirty="0">
                <a:latin typeface="Century Gothic" panose="020B0502020202020204" pitchFamily="34" charset="0"/>
              </a:rPr>
              <a:t>Jaxon</a:t>
            </a:r>
          </a:p>
        </p:txBody>
      </p:sp>
      <p:sp>
        <p:nvSpPr>
          <p:cNvPr id="26" name="TextBox 25">
            <a:extLst>
              <a:ext uri="{FF2B5EF4-FFF2-40B4-BE49-F238E27FC236}">
                <a16:creationId xmlns:a16="http://schemas.microsoft.com/office/drawing/2014/main" xmlns="" id="{DA868956-5DF0-4A46-B935-97F9A1036955}"/>
              </a:ext>
            </a:extLst>
          </p:cNvPr>
          <p:cNvSpPr txBox="1"/>
          <p:nvPr/>
        </p:nvSpPr>
        <p:spPr>
          <a:xfrm>
            <a:off x="2258341" y="4461447"/>
            <a:ext cx="672856" cy="296084"/>
          </a:xfrm>
          <a:prstGeom prst="rect">
            <a:avLst/>
          </a:prstGeom>
          <a:noFill/>
        </p:spPr>
        <p:txBody>
          <a:bodyPr wrap="square" lIns="0" tIns="0" rIns="0" bIns="0" rtlCol="0" anchor="ctr">
            <a:spAutoFit/>
          </a:bodyPr>
          <a:lstStyle/>
          <a:p>
            <a:pPr algn="ctr"/>
            <a:r>
              <a:rPr lang="en-GB" sz="1200" b="1" dirty="0">
                <a:latin typeface="Century Gothic" panose="020B0502020202020204" pitchFamily="34" charset="0"/>
              </a:rPr>
              <a:t>Eliza</a:t>
            </a:r>
          </a:p>
        </p:txBody>
      </p:sp>
      <p:sp>
        <p:nvSpPr>
          <p:cNvPr id="27" name="Speech Bubble: Rectangle with Corners Rounded 26">
            <a:extLst>
              <a:ext uri="{FF2B5EF4-FFF2-40B4-BE49-F238E27FC236}">
                <a16:creationId xmlns:a16="http://schemas.microsoft.com/office/drawing/2014/main" xmlns="" id="{9DAEA02C-19CD-4E02-9D66-E8A6CDE0414E}"/>
              </a:ext>
            </a:extLst>
          </p:cNvPr>
          <p:cNvSpPr/>
          <p:nvPr/>
        </p:nvSpPr>
        <p:spPr>
          <a:xfrm>
            <a:off x="3278569" y="2661546"/>
            <a:ext cx="3747343" cy="694874"/>
          </a:xfrm>
          <a:prstGeom prst="wedgeRoundRectCallout">
            <a:avLst>
              <a:gd name="adj1" fmla="val -56759"/>
              <a:gd name="adj2" fmla="val 33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b="1" dirty="0">
                <a:solidFill>
                  <a:schemeClr val="tx1"/>
                </a:solidFill>
                <a:latin typeface="Century Gothic" panose="020B0502020202020204" pitchFamily="34" charset="0"/>
              </a:rPr>
              <a:t>43 is a prime number.</a:t>
            </a:r>
          </a:p>
        </p:txBody>
      </p:sp>
      <p:sp>
        <p:nvSpPr>
          <p:cNvPr id="28" name="Speech Bubble: Rectangle with Corners Rounded 27">
            <a:extLst>
              <a:ext uri="{FF2B5EF4-FFF2-40B4-BE49-F238E27FC236}">
                <a16:creationId xmlns:a16="http://schemas.microsoft.com/office/drawing/2014/main" xmlns="" id="{E9353C3F-552F-44FB-974E-BA559AE3DD8B}"/>
              </a:ext>
            </a:extLst>
          </p:cNvPr>
          <p:cNvSpPr/>
          <p:nvPr/>
        </p:nvSpPr>
        <p:spPr>
          <a:xfrm>
            <a:off x="3278569" y="1618871"/>
            <a:ext cx="3747343" cy="694874"/>
          </a:xfrm>
          <a:prstGeom prst="wedgeRoundRectCallout">
            <a:avLst>
              <a:gd name="adj1" fmla="val -56759"/>
              <a:gd name="adj2" fmla="val 33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b="1" dirty="0">
                <a:solidFill>
                  <a:schemeClr val="tx1"/>
                </a:solidFill>
                <a:latin typeface="Century Gothic" panose="020B0502020202020204" pitchFamily="34" charset="0"/>
              </a:rPr>
              <a:t>The smallest prime number is 1</a:t>
            </a:r>
          </a:p>
        </p:txBody>
      </p:sp>
      <p:sp>
        <p:nvSpPr>
          <p:cNvPr id="29" name="Speech Bubble: Rectangle with Corners Rounded 28">
            <a:extLst>
              <a:ext uri="{FF2B5EF4-FFF2-40B4-BE49-F238E27FC236}">
                <a16:creationId xmlns:a16="http://schemas.microsoft.com/office/drawing/2014/main" xmlns="" id="{EC02B580-BF7E-4E1A-BD2A-0F47C8E5BC8D}"/>
              </a:ext>
            </a:extLst>
          </p:cNvPr>
          <p:cNvSpPr/>
          <p:nvPr/>
        </p:nvSpPr>
        <p:spPr>
          <a:xfrm>
            <a:off x="3278569" y="3704221"/>
            <a:ext cx="3747343" cy="694874"/>
          </a:xfrm>
          <a:prstGeom prst="wedgeRoundRectCallout">
            <a:avLst>
              <a:gd name="adj1" fmla="val -56759"/>
              <a:gd name="adj2" fmla="val 331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b="1" dirty="0">
                <a:solidFill>
                  <a:schemeClr val="tx1"/>
                </a:solidFill>
                <a:latin typeface="Century Gothic" panose="020B0502020202020204" pitchFamily="34" charset="0"/>
              </a:rPr>
              <a:t>No prime number greater than 5 ends in 5. </a:t>
            </a:r>
          </a:p>
        </p:txBody>
      </p:sp>
    </p:spTree>
    <p:extLst>
      <p:ext uri="{BB962C8B-B14F-4D97-AF65-F5344CB8AC3E}">
        <p14:creationId xmlns:p14="http://schemas.microsoft.com/office/powerpoint/2010/main" xmlns="" val="105439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dirty="0" smtClean="0">
                <a:solidFill>
                  <a:schemeClr val="tx1"/>
                </a:solidFill>
                <a:latin typeface="Century Gothic" panose="020B0502020202020204" pitchFamily="34" charset="0"/>
              </a:rPr>
              <a:t>Tuesday 23</a:t>
            </a:r>
            <a:r>
              <a:rPr lang="en-GB" sz="2400" b="1" baseline="30000" dirty="0" smtClean="0">
                <a:solidFill>
                  <a:schemeClr val="tx1"/>
                </a:solidFill>
                <a:latin typeface="Century Gothic" panose="020B0502020202020204" pitchFamily="34" charset="0"/>
              </a:rPr>
              <a:t>rd</a:t>
            </a:r>
            <a:r>
              <a:rPr lang="en-GB" sz="2400" b="1" dirty="0" smtClean="0">
                <a:solidFill>
                  <a:schemeClr val="tx1"/>
                </a:solidFill>
                <a:latin typeface="Century Gothic" panose="020B0502020202020204" pitchFamily="34" charset="0"/>
              </a:rPr>
              <a:t> June 2020</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r>
              <a:rPr lang="en-GB" sz="4000" b="1" dirty="0" smtClean="0">
                <a:solidFill>
                  <a:schemeClr val="tx1"/>
                </a:solidFill>
                <a:latin typeface="Century Gothic" panose="020B0502020202020204" pitchFamily="34" charset="0"/>
              </a:rPr>
              <a:t>L.O: to recognise and use square numbers</a:t>
            </a:r>
          </a:p>
          <a:p>
            <a:pPr lvl="0"/>
            <a:endParaRPr lang="en-GB" sz="2000" b="1" dirty="0" smtClean="0">
              <a:solidFill>
                <a:schemeClr val="tx1"/>
              </a:solidFill>
              <a:latin typeface="Century Gothic" panose="020B0502020202020204" pitchFamily="34" charset="0"/>
            </a:endParaRPr>
          </a:p>
          <a:p>
            <a:pPr lvl="0"/>
            <a:r>
              <a:rPr lang="en-GB" sz="2000" b="1" dirty="0" smtClean="0">
                <a:solidFill>
                  <a:schemeClr val="tx1"/>
                </a:solidFill>
                <a:latin typeface="Century Gothic" panose="020B0502020202020204" pitchFamily="34" charset="0"/>
              </a:rPr>
              <a:t>Please revise square numbers before going through the slides:</a:t>
            </a:r>
            <a:endParaRPr lang="en-GB" b="1" dirty="0" smtClean="0">
              <a:solidFill>
                <a:schemeClr val="tx1"/>
              </a:solidFill>
              <a:latin typeface="Century Gothic" panose="020B0502020202020204" pitchFamily="34" charset="0"/>
            </a:endParaRPr>
          </a:p>
          <a:p>
            <a:pPr lvl="0"/>
            <a:r>
              <a:rPr lang="en-GB" sz="2000" dirty="0" smtClean="0">
                <a:hlinkClick r:id="rId3"/>
              </a:rPr>
              <a:t>https://www.youtube.com/watch?v=PDyyvPdi1tI</a:t>
            </a:r>
            <a:endParaRPr lang="en-GB" sz="2000" b="1"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 xmlns:p14="http://schemas.microsoft.com/office/powerpoint/2010/main" val="3855900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dirty="0" smtClean="0">
                <a:solidFill>
                  <a:schemeClr val="tx1"/>
                </a:solidFill>
                <a:latin typeface="Century Gothic" panose="020B0502020202020204" pitchFamily="34" charset="0"/>
              </a:rPr>
              <a:t>Monday 22</a:t>
            </a:r>
            <a:r>
              <a:rPr lang="en-GB" sz="2400" b="1" baseline="30000" dirty="0" smtClean="0">
                <a:solidFill>
                  <a:schemeClr val="tx1"/>
                </a:solidFill>
                <a:latin typeface="Century Gothic" panose="020B0502020202020204" pitchFamily="34" charset="0"/>
              </a:rPr>
              <a:t>nd</a:t>
            </a:r>
            <a:r>
              <a:rPr lang="en-GB" sz="2400" b="1" dirty="0" smtClean="0">
                <a:solidFill>
                  <a:schemeClr val="tx1"/>
                </a:solidFill>
                <a:latin typeface="Century Gothic" panose="020B0502020202020204" pitchFamily="34" charset="0"/>
              </a:rPr>
              <a:t> June 2020</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r>
              <a:rPr lang="en-GB" sz="4000" b="1" dirty="0" smtClean="0">
                <a:solidFill>
                  <a:schemeClr val="tx1"/>
                </a:solidFill>
                <a:latin typeface="Century Gothic" panose="020B0502020202020204" pitchFamily="34" charset="0"/>
              </a:rPr>
              <a:t>L.O: to identify and use prime and composite numbers</a:t>
            </a:r>
          </a:p>
          <a:p>
            <a:pPr lvl="0"/>
            <a:endParaRPr lang="en-GB" sz="3600" b="1" dirty="0" smtClean="0">
              <a:solidFill>
                <a:schemeClr val="tx1"/>
              </a:solidFill>
              <a:latin typeface="Century Gothic" panose="020B0502020202020204" pitchFamily="34" charset="0"/>
            </a:endParaRPr>
          </a:p>
          <a:p>
            <a:pPr lvl="0"/>
            <a:r>
              <a:rPr lang="en-GB" sz="2400" b="1" dirty="0" smtClean="0">
                <a:solidFill>
                  <a:schemeClr val="tx1"/>
                </a:solidFill>
                <a:latin typeface="Century Gothic" panose="020B0502020202020204" pitchFamily="34" charset="0"/>
              </a:rPr>
              <a:t>Please watch the video before going trough the slides: </a:t>
            </a:r>
          </a:p>
          <a:p>
            <a:pPr lvl="0"/>
            <a:r>
              <a:rPr lang="en-GB" sz="2400" dirty="0" smtClean="0">
                <a:hlinkClick r:id="rId3"/>
              </a:rPr>
              <a:t>https://www.youtube.com/watch?v=3h4UK62Qrbo</a:t>
            </a:r>
            <a:endParaRPr lang="en-GB" sz="2400" b="1" dirty="0" smtClean="0">
              <a:solidFill>
                <a:schemeClr val="tx1"/>
              </a:solidFill>
              <a:latin typeface="Century Gothic" panose="020B0502020202020204" pitchFamily="34" charset="0"/>
            </a:endParaRPr>
          </a:p>
          <a:p>
            <a:pPr lvl="0"/>
            <a:endParaRPr lang="en-GB" sz="4000" b="1" dirty="0" smtClean="0">
              <a:solidFill>
                <a:schemeClr val="tx1"/>
              </a:solidFill>
              <a:latin typeface="Century Gothic" panose="020B0502020202020204" pitchFamily="34" charset="0"/>
            </a:endParaRPr>
          </a:p>
          <a:p>
            <a:pPr lvl="0"/>
            <a:endParaRPr lang="en-GB" sz="32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xmlns="" val="3331220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are the next 3 numbers in this pattern?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66" name="Rectangle 65">
            <a:extLst>
              <a:ext uri="{FF2B5EF4-FFF2-40B4-BE49-F238E27FC236}">
                <a16:creationId xmlns="" xmlns:a16="http://schemas.microsoft.com/office/drawing/2014/main" id="{4C4A6C7C-952B-4CD6-AE03-6D890859A82E}"/>
              </a:ext>
            </a:extLst>
          </p:cNvPr>
          <p:cNvSpPr/>
          <p:nvPr/>
        </p:nvSpPr>
        <p:spPr>
          <a:xfrm>
            <a:off x="729480" y="2776542"/>
            <a:ext cx="567771" cy="567771"/>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66">
            <a:extLst>
              <a:ext uri="{FF2B5EF4-FFF2-40B4-BE49-F238E27FC236}">
                <a16:creationId xmlns="" xmlns:a16="http://schemas.microsoft.com/office/drawing/2014/main" id="{52C1DF21-8B3E-4DAE-9FF4-ABCC2C104C6D}"/>
              </a:ext>
            </a:extLst>
          </p:cNvPr>
          <p:cNvGrpSpPr/>
          <p:nvPr/>
        </p:nvGrpSpPr>
        <p:grpSpPr>
          <a:xfrm>
            <a:off x="2365481" y="2531729"/>
            <a:ext cx="813850" cy="807826"/>
            <a:chOff x="2488095" y="2600270"/>
            <a:chExt cx="984758" cy="977470"/>
          </a:xfrm>
          <a:solidFill>
            <a:srgbClr val="0070C0"/>
          </a:solidFill>
        </p:grpSpPr>
        <p:sp>
          <p:nvSpPr>
            <p:cNvPr id="68" name="Rectangle 67">
              <a:extLst>
                <a:ext uri="{FF2B5EF4-FFF2-40B4-BE49-F238E27FC236}">
                  <a16:creationId xmlns="" xmlns:a16="http://schemas.microsoft.com/office/drawing/2014/main" id="{D5323E70-D217-4374-9397-9ABA713E24DF}"/>
                </a:ext>
              </a:extLst>
            </p:cNvPr>
            <p:cNvSpPr/>
            <p:nvPr/>
          </p:nvSpPr>
          <p:spPr>
            <a:xfrm>
              <a:off x="2488095" y="2600271"/>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 xmlns:a16="http://schemas.microsoft.com/office/drawing/2014/main" id="{EDE5B1F9-019C-4EE2-A2EE-8548A7E1CE23}"/>
                </a:ext>
              </a:extLst>
            </p:cNvPr>
            <p:cNvSpPr/>
            <p:nvPr/>
          </p:nvSpPr>
          <p:spPr>
            <a:xfrm>
              <a:off x="3111776" y="2600270"/>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 xmlns:a16="http://schemas.microsoft.com/office/drawing/2014/main" id="{710B3623-1E80-498E-8D0D-E621676D6A37}"/>
                </a:ext>
              </a:extLst>
            </p:cNvPr>
            <p:cNvSpPr/>
            <p:nvPr/>
          </p:nvSpPr>
          <p:spPr>
            <a:xfrm>
              <a:off x="2496631" y="3225199"/>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 xmlns:a16="http://schemas.microsoft.com/office/drawing/2014/main" id="{79CCFE44-5996-4A4A-B298-CFD2C2DEAA9C}"/>
                </a:ext>
              </a:extLst>
            </p:cNvPr>
            <p:cNvSpPr/>
            <p:nvPr/>
          </p:nvSpPr>
          <p:spPr>
            <a:xfrm>
              <a:off x="3120312" y="3225198"/>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71">
            <a:extLst>
              <a:ext uri="{FF2B5EF4-FFF2-40B4-BE49-F238E27FC236}">
                <a16:creationId xmlns="" xmlns:a16="http://schemas.microsoft.com/office/drawing/2014/main" id="{6224EC99-618E-4B86-AFE8-38F49805788E}"/>
              </a:ext>
            </a:extLst>
          </p:cNvPr>
          <p:cNvGrpSpPr/>
          <p:nvPr/>
        </p:nvGrpSpPr>
        <p:grpSpPr>
          <a:xfrm>
            <a:off x="4247561" y="2007045"/>
            <a:ext cx="1331536" cy="1332509"/>
            <a:chOff x="4440502" y="2007045"/>
            <a:chExt cx="1331536" cy="1332509"/>
          </a:xfrm>
          <a:solidFill>
            <a:srgbClr val="0070C0"/>
          </a:solidFill>
        </p:grpSpPr>
        <p:grpSp>
          <p:nvGrpSpPr>
            <p:cNvPr id="4" name="Group 72">
              <a:extLst>
                <a:ext uri="{FF2B5EF4-FFF2-40B4-BE49-F238E27FC236}">
                  <a16:creationId xmlns="" xmlns:a16="http://schemas.microsoft.com/office/drawing/2014/main" id="{38D03D4A-9596-4E86-BCAE-A3A50F1D0DDB}"/>
                </a:ext>
              </a:extLst>
            </p:cNvPr>
            <p:cNvGrpSpPr/>
            <p:nvPr/>
          </p:nvGrpSpPr>
          <p:grpSpPr>
            <a:xfrm>
              <a:off x="4440502" y="2007045"/>
              <a:ext cx="291356" cy="1332509"/>
              <a:chOff x="4440502" y="2007045"/>
              <a:chExt cx="291356" cy="1332509"/>
            </a:xfrm>
            <a:grpFill/>
          </p:grpSpPr>
          <p:sp>
            <p:nvSpPr>
              <p:cNvPr id="82" name="Rectangle 81">
                <a:extLst>
                  <a:ext uri="{FF2B5EF4-FFF2-40B4-BE49-F238E27FC236}">
                    <a16:creationId xmlns="" xmlns:a16="http://schemas.microsoft.com/office/drawing/2014/main" id="{2CBB9D03-1717-463A-93F6-603613A3B6A8}"/>
                  </a:ext>
                </a:extLst>
              </p:cNvPr>
              <p:cNvSpPr/>
              <p:nvPr/>
            </p:nvSpPr>
            <p:spPr>
              <a:xfrm>
                <a:off x="4440502" y="2531729"/>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 xmlns:a16="http://schemas.microsoft.com/office/drawing/2014/main" id="{F27FBE91-7946-4A30-BEB7-47E6FD9E9840}"/>
                  </a:ext>
                </a:extLst>
              </p:cNvPr>
              <p:cNvSpPr/>
              <p:nvPr/>
            </p:nvSpPr>
            <p:spPr>
              <a:xfrm>
                <a:off x="4440502" y="3048198"/>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 xmlns:a16="http://schemas.microsoft.com/office/drawing/2014/main" id="{E9359676-E0B1-4D4B-9DE3-D169EB2C80DF}"/>
                  </a:ext>
                </a:extLst>
              </p:cNvPr>
              <p:cNvSpPr/>
              <p:nvPr/>
            </p:nvSpPr>
            <p:spPr>
              <a:xfrm>
                <a:off x="4440502" y="2007045"/>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73">
              <a:extLst>
                <a:ext uri="{FF2B5EF4-FFF2-40B4-BE49-F238E27FC236}">
                  <a16:creationId xmlns="" xmlns:a16="http://schemas.microsoft.com/office/drawing/2014/main" id="{57DF2226-6788-4581-9574-940DD00FE0D7}"/>
                </a:ext>
              </a:extLst>
            </p:cNvPr>
            <p:cNvGrpSpPr/>
            <p:nvPr/>
          </p:nvGrpSpPr>
          <p:grpSpPr>
            <a:xfrm>
              <a:off x="4960592" y="2007045"/>
              <a:ext cx="291356" cy="1332509"/>
              <a:chOff x="4955941" y="2007044"/>
              <a:chExt cx="291356" cy="1332509"/>
            </a:xfrm>
            <a:grpFill/>
          </p:grpSpPr>
          <p:sp>
            <p:nvSpPr>
              <p:cNvPr id="79" name="Rectangle 78">
                <a:extLst>
                  <a:ext uri="{FF2B5EF4-FFF2-40B4-BE49-F238E27FC236}">
                    <a16:creationId xmlns="" xmlns:a16="http://schemas.microsoft.com/office/drawing/2014/main" id="{80F038CA-D8AC-4C58-8D27-0D1FFEC73A06}"/>
                  </a:ext>
                </a:extLst>
              </p:cNvPr>
              <p:cNvSpPr/>
              <p:nvPr/>
            </p:nvSpPr>
            <p:spPr>
              <a:xfrm>
                <a:off x="4955941" y="2531728"/>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 xmlns:a16="http://schemas.microsoft.com/office/drawing/2014/main" id="{E91F8306-A97C-43F0-B06E-7CD5D32A6D81}"/>
                  </a:ext>
                </a:extLst>
              </p:cNvPr>
              <p:cNvSpPr/>
              <p:nvPr/>
            </p:nvSpPr>
            <p:spPr>
              <a:xfrm>
                <a:off x="4955941" y="3048197"/>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 xmlns:a16="http://schemas.microsoft.com/office/drawing/2014/main" id="{D1674A3C-420F-477D-B04C-BB23133732F6}"/>
                  </a:ext>
                </a:extLst>
              </p:cNvPr>
              <p:cNvSpPr/>
              <p:nvPr/>
            </p:nvSpPr>
            <p:spPr>
              <a:xfrm>
                <a:off x="4955941" y="2007044"/>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74">
              <a:extLst>
                <a:ext uri="{FF2B5EF4-FFF2-40B4-BE49-F238E27FC236}">
                  <a16:creationId xmlns="" xmlns:a16="http://schemas.microsoft.com/office/drawing/2014/main" id="{DE97F208-C107-4BBD-8888-9BEF9B5AB04A}"/>
                </a:ext>
              </a:extLst>
            </p:cNvPr>
            <p:cNvGrpSpPr/>
            <p:nvPr/>
          </p:nvGrpSpPr>
          <p:grpSpPr>
            <a:xfrm>
              <a:off x="5480682" y="2007045"/>
              <a:ext cx="291356" cy="1332509"/>
              <a:chOff x="5480682" y="2007044"/>
              <a:chExt cx="291356" cy="1332509"/>
            </a:xfrm>
            <a:grpFill/>
          </p:grpSpPr>
          <p:sp>
            <p:nvSpPr>
              <p:cNvPr id="76" name="Rectangle 75">
                <a:extLst>
                  <a:ext uri="{FF2B5EF4-FFF2-40B4-BE49-F238E27FC236}">
                    <a16:creationId xmlns="" xmlns:a16="http://schemas.microsoft.com/office/drawing/2014/main" id="{D2BA2F56-39F6-413B-82B3-46629623E032}"/>
                  </a:ext>
                </a:extLst>
              </p:cNvPr>
              <p:cNvSpPr/>
              <p:nvPr/>
            </p:nvSpPr>
            <p:spPr>
              <a:xfrm>
                <a:off x="5480682" y="2531728"/>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 xmlns:a16="http://schemas.microsoft.com/office/drawing/2014/main" id="{3D0EA992-C73C-4DD0-9754-C583470BBB7F}"/>
                  </a:ext>
                </a:extLst>
              </p:cNvPr>
              <p:cNvSpPr/>
              <p:nvPr/>
            </p:nvSpPr>
            <p:spPr>
              <a:xfrm>
                <a:off x="5480682" y="3048197"/>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 xmlns:a16="http://schemas.microsoft.com/office/drawing/2014/main" id="{6BBA998B-8EEF-4895-B9E0-458F13AD649D}"/>
                  </a:ext>
                </a:extLst>
              </p:cNvPr>
              <p:cNvSpPr/>
              <p:nvPr/>
            </p:nvSpPr>
            <p:spPr>
              <a:xfrm>
                <a:off x="5480682" y="2007044"/>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 name="Group 84">
            <a:extLst>
              <a:ext uri="{FF2B5EF4-FFF2-40B4-BE49-F238E27FC236}">
                <a16:creationId xmlns="" xmlns:a16="http://schemas.microsoft.com/office/drawing/2014/main" id="{31835E8A-E823-46DD-966E-219E02FB58B8}"/>
              </a:ext>
            </a:extLst>
          </p:cNvPr>
          <p:cNvGrpSpPr/>
          <p:nvPr/>
        </p:nvGrpSpPr>
        <p:grpSpPr>
          <a:xfrm>
            <a:off x="6647327" y="1683206"/>
            <a:ext cx="1683296" cy="1680889"/>
            <a:chOff x="6609227" y="1683206"/>
            <a:chExt cx="1683296" cy="1680889"/>
          </a:xfrm>
          <a:solidFill>
            <a:srgbClr val="0070C0"/>
          </a:solidFill>
        </p:grpSpPr>
        <p:sp>
          <p:nvSpPr>
            <p:cNvPr id="86" name="Rectangle 85">
              <a:extLst>
                <a:ext uri="{FF2B5EF4-FFF2-40B4-BE49-F238E27FC236}">
                  <a16:creationId xmlns="" xmlns:a16="http://schemas.microsoft.com/office/drawing/2014/main" id="{E7CDDA05-DE1E-43F8-82BF-D0A66A400D4F}"/>
                </a:ext>
              </a:extLst>
            </p:cNvPr>
            <p:cNvSpPr/>
            <p:nvPr/>
          </p:nvSpPr>
          <p:spPr>
            <a:xfrm>
              <a:off x="6609227"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 xmlns:a16="http://schemas.microsoft.com/office/drawing/2014/main" id="{AAF82CB6-EDB1-448E-84DD-B3CD4A556B28}"/>
                </a:ext>
              </a:extLst>
            </p:cNvPr>
            <p:cNvSpPr/>
            <p:nvPr/>
          </p:nvSpPr>
          <p:spPr>
            <a:xfrm>
              <a:off x="6609227"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 xmlns:a16="http://schemas.microsoft.com/office/drawing/2014/main" id="{E3081EAE-55A4-4F78-A73E-2CD1C316D4A8}"/>
                </a:ext>
              </a:extLst>
            </p:cNvPr>
            <p:cNvSpPr/>
            <p:nvPr/>
          </p:nvSpPr>
          <p:spPr>
            <a:xfrm>
              <a:off x="6609227"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 xmlns:a16="http://schemas.microsoft.com/office/drawing/2014/main" id="{3F9BD0F8-DA85-4811-A031-044465415509}"/>
                </a:ext>
              </a:extLst>
            </p:cNvPr>
            <p:cNvSpPr/>
            <p:nvPr/>
          </p:nvSpPr>
          <p:spPr>
            <a:xfrm>
              <a:off x="7082036"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 xmlns:a16="http://schemas.microsoft.com/office/drawing/2014/main" id="{26CCA522-8D4B-45CC-821E-CDBA945F835C}"/>
                </a:ext>
              </a:extLst>
            </p:cNvPr>
            <p:cNvSpPr/>
            <p:nvPr/>
          </p:nvSpPr>
          <p:spPr>
            <a:xfrm>
              <a:off x="7082036"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 xmlns:a16="http://schemas.microsoft.com/office/drawing/2014/main" id="{396E34EA-D931-4FDE-A9C8-71331903DF9C}"/>
                </a:ext>
              </a:extLst>
            </p:cNvPr>
            <p:cNvSpPr/>
            <p:nvPr/>
          </p:nvSpPr>
          <p:spPr>
            <a:xfrm>
              <a:off x="7082036"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 xmlns:a16="http://schemas.microsoft.com/office/drawing/2014/main" id="{D937D95A-FFA7-44FD-A577-5D67066BEB84}"/>
                </a:ext>
              </a:extLst>
            </p:cNvPr>
            <p:cNvSpPr/>
            <p:nvPr/>
          </p:nvSpPr>
          <p:spPr>
            <a:xfrm>
              <a:off x="7554845"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 xmlns:a16="http://schemas.microsoft.com/office/drawing/2014/main" id="{AFAAF492-5AD8-46E0-AC2C-F981F27F747B}"/>
                </a:ext>
              </a:extLst>
            </p:cNvPr>
            <p:cNvSpPr/>
            <p:nvPr/>
          </p:nvSpPr>
          <p:spPr>
            <a:xfrm>
              <a:off x="7554845"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 xmlns:a16="http://schemas.microsoft.com/office/drawing/2014/main" id="{A9619C20-E19B-4B1F-BC8E-33BF32369506}"/>
                </a:ext>
              </a:extLst>
            </p:cNvPr>
            <p:cNvSpPr/>
            <p:nvPr/>
          </p:nvSpPr>
          <p:spPr>
            <a:xfrm>
              <a:off x="7554845"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 xmlns:a16="http://schemas.microsoft.com/office/drawing/2014/main" id="{3EF1EF17-1F79-4817-9C8C-C0CC2FBBB9B4}"/>
                </a:ext>
              </a:extLst>
            </p:cNvPr>
            <p:cNvSpPr/>
            <p:nvPr/>
          </p:nvSpPr>
          <p:spPr>
            <a:xfrm>
              <a:off x="8027654"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 xmlns:a16="http://schemas.microsoft.com/office/drawing/2014/main" id="{80D898D7-16BF-4629-8821-08DD949E4090}"/>
                </a:ext>
              </a:extLst>
            </p:cNvPr>
            <p:cNvSpPr/>
            <p:nvPr/>
          </p:nvSpPr>
          <p:spPr>
            <a:xfrm>
              <a:off x="8027654"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 xmlns:a16="http://schemas.microsoft.com/office/drawing/2014/main" id="{37E120C6-AFFA-479D-8B2B-9EC7A90DEF17}"/>
                </a:ext>
              </a:extLst>
            </p:cNvPr>
            <p:cNvSpPr/>
            <p:nvPr/>
          </p:nvSpPr>
          <p:spPr>
            <a:xfrm>
              <a:off x="8027654"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 xmlns:a16="http://schemas.microsoft.com/office/drawing/2014/main" id="{381E8A65-C5EF-41FA-B0F6-C68E2D611E94}"/>
                </a:ext>
              </a:extLst>
            </p:cNvPr>
            <p:cNvSpPr/>
            <p:nvPr/>
          </p:nvSpPr>
          <p:spPr>
            <a:xfrm>
              <a:off x="6609227"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 xmlns:a16="http://schemas.microsoft.com/office/drawing/2014/main" id="{F84DE137-E55F-4AEF-BD9D-8E1653DA0578}"/>
                </a:ext>
              </a:extLst>
            </p:cNvPr>
            <p:cNvSpPr/>
            <p:nvPr/>
          </p:nvSpPr>
          <p:spPr>
            <a:xfrm>
              <a:off x="7082036"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 xmlns:a16="http://schemas.microsoft.com/office/drawing/2014/main" id="{A8118651-6CE8-44FC-AF7F-C6CADE219F6C}"/>
                </a:ext>
              </a:extLst>
            </p:cNvPr>
            <p:cNvSpPr/>
            <p:nvPr/>
          </p:nvSpPr>
          <p:spPr>
            <a:xfrm>
              <a:off x="7554845"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 xmlns:a16="http://schemas.microsoft.com/office/drawing/2014/main" id="{1175F68A-8587-4C66-86DD-82870D5B6A03}"/>
                </a:ext>
              </a:extLst>
            </p:cNvPr>
            <p:cNvSpPr/>
            <p:nvPr/>
          </p:nvSpPr>
          <p:spPr>
            <a:xfrm>
              <a:off x="8027654"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 xmlns:p14="http://schemas.microsoft.com/office/powerpoint/2010/main" val="22143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are the next 3 numbers in this pattern?</a:t>
            </a:r>
          </a:p>
          <a:p>
            <a:pPr lvl="0"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The next three square numbers in the pattern are: </a:t>
            </a:r>
          </a:p>
          <a:p>
            <a:pPr lvl="0" algn="ctr"/>
            <a:r>
              <a:rPr lang="en-GB" sz="2000" b="1" dirty="0">
                <a:solidFill>
                  <a:srgbClr val="FF0000"/>
                </a:solidFill>
                <a:latin typeface="Century Gothic" panose="020B0502020202020204" pitchFamily="34" charset="0"/>
              </a:rPr>
              <a:t>25 (5 x 5), 36 (6 x 6) and 49 (7 x 7)</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66" name="Rectangle 65">
            <a:extLst>
              <a:ext uri="{FF2B5EF4-FFF2-40B4-BE49-F238E27FC236}">
                <a16:creationId xmlns="" xmlns:a16="http://schemas.microsoft.com/office/drawing/2014/main" id="{4C4A6C7C-952B-4CD6-AE03-6D890859A82E}"/>
              </a:ext>
            </a:extLst>
          </p:cNvPr>
          <p:cNvSpPr/>
          <p:nvPr/>
        </p:nvSpPr>
        <p:spPr>
          <a:xfrm>
            <a:off x="729480" y="2776542"/>
            <a:ext cx="567771" cy="567771"/>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66">
            <a:extLst>
              <a:ext uri="{FF2B5EF4-FFF2-40B4-BE49-F238E27FC236}">
                <a16:creationId xmlns="" xmlns:a16="http://schemas.microsoft.com/office/drawing/2014/main" id="{52C1DF21-8B3E-4DAE-9FF4-ABCC2C104C6D}"/>
              </a:ext>
            </a:extLst>
          </p:cNvPr>
          <p:cNvGrpSpPr/>
          <p:nvPr/>
        </p:nvGrpSpPr>
        <p:grpSpPr>
          <a:xfrm>
            <a:off x="2365481" y="2531729"/>
            <a:ext cx="813850" cy="807826"/>
            <a:chOff x="2488095" y="2600270"/>
            <a:chExt cx="984758" cy="977470"/>
          </a:xfrm>
          <a:solidFill>
            <a:srgbClr val="0070C0"/>
          </a:solidFill>
        </p:grpSpPr>
        <p:sp>
          <p:nvSpPr>
            <p:cNvPr id="68" name="Rectangle 67">
              <a:extLst>
                <a:ext uri="{FF2B5EF4-FFF2-40B4-BE49-F238E27FC236}">
                  <a16:creationId xmlns="" xmlns:a16="http://schemas.microsoft.com/office/drawing/2014/main" id="{D5323E70-D217-4374-9397-9ABA713E24DF}"/>
                </a:ext>
              </a:extLst>
            </p:cNvPr>
            <p:cNvSpPr/>
            <p:nvPr/>
          </p:nvSpPr>
          <p:spPr>
            <a:xfrm>
              <a:off x="2488095" y="2600271"/>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 xmlns:a16="http://schemas.microsoft.com/office/drawing/2014/main" id="{EDE5B1F9-019C-4EE2-A2EE-8548A7E1CE23}"/>
                </a:ext>
              </a:extLst>
            </p:cNvPr>
            <p:cNvSpPr/>
            <p:nvPr/>
          </p:nvSpPr>
          <p:spPr>
            <a:xfrm>
              <a:off x="3111776" y="2600270"/>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 xmlns:a16="http://schemas.microsoft.com/office/drawing/2014/main" id="{710B3623-1E80-498E-8D0D-E621676D6A37}"/>
                </a:ext>
              </a:extLst>
            </p:cNvPr>
            <p:cNvSpPr/>
            <p:nvPr/>
          </p:nvSpPr>
          <p:spPr>
            <a:xfrm>
              <a:off x="2496631" y="3225199"/>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 xmlns:a16="http://schemas.microsoft.com/office/drawing/2014/main" id="{79CCFE44-5996-4A4A-B298-CFD2C2DEAA9C}"/>
                </a:ext>
              </a:extLst>
            </p:cNvPr>
            <p:cNvSpPr/>
            <p:nvPr/>
          </p:nvSpPr>
          <p:spPr>
            <a:xfrm>
              <a:off x="3120312" y="3225198"/>
              <a:ext cx="352541" cy="35254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71">
            <a:extLst>
              <a:ext uri="{FF2B5EF4-FFF2-40B4-BE49-F238E27FC236}">
                <a16:creationId xmlns="" xmlns:a16="http://schemas.microsoft.com/office/drawing/2014/main" id="{6224EC99-618E-4B86-AFE8-38F49805788E}"/>
              </a:ext>
            </a:extLst>
          </p:cNvPr>
          <p:cNvGrpSpPr/>
          <p:nvPr/>
        </p:nvGrpSpPr>
        <p:grpSpPr>
          <a:xfrm>
            <a:off x="4247561" y="2007045"/>
            <a:ext cx="1331536" cy="1332509"/>
            <a:chOff x="4440502" y="2007045"/>
            <a:chExt cx="1331536" cy="1332509"/>
          </a:xfrm>
          <a:solidFill>
            <a:srgbClr val="0070C0"/>
          </a:solidFill>
        </p:grpSpPr>
        <p:grpSp>
          <p:nvGrpSpPr>
            <p:cNvPr id="4" name="Group 72">
              <a:extLst>
                <a:ext uri="{FF2B5EF4-FFF2-40B4-BE49-F238E27FC236}">
                  <a16:creationId xmlns="" xmlns:a16="http://schemas.microsoft.com/office/drawing/2014/main" id="{38D03D4A-9596-4E86-BCAE-A3A50F1D0DDB}"/>
                </a:ext>
              </a:extLst>
            </p:cNvPr>
            <p:cNvGrpSpPr/>
            <p:nvPr/>
          </p:nvGrpSpPr>
          <p:grpSpPr>
            <a:xfrm>
              <a:off x="4440502" y="2007045"/>
              <a:ext cx="291356" cy="1332509"/>
              <a:chOff x="4440502" y="2007045"/>
              <a:chExt cx="291356" cy="1332509"/>
            </a:xfrm>
            <a:grpFill/>
          </p:grpSpPr>
          <p:sp>
            <p:nvSpPr>
              <p:cNvPr id="82" name="Rectangle 81">
                <a:extLst>
                  <a:ext uri="{FF2B5EF4-FFF2-40B4-BE49-F238E27FC236}">
                    <a16:creationId xmlns="" xmlns:a16="http://schemas.microsoft.com/office/drawing/2014/main" id="{2CBB9D03-1717-463A-93F6-603613A3B6A8}"/>
                  </a:ext>
                </a:extLst>
              </p:cNvPr>
              <p:cNvSpPr/>
              <p:nvPr/>
            </p:nvSpPr>
            <p:spPr>
              <a:xfrm>
                <a:off x="4440502" y="2531729"/>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 xmlns:a16="http://schemas.microsoft.com/office/drawing/2014/main" id="{F27FBE91-7946-4A30-BEB7-47E6FD9E9840}"/>
                  </a:ext>
                </a:extLst>
              </p:cNvPr>
              <p:cNvSpPr/>
              <p:nvPr/>
            </p:nvSpPr>
            <p:spPr>
              <a:xfrm>
                <a:off x="4440502" y="3048198"/>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 xmlns:a16="http://schemas.microsoft.com/office/drawing/2014/main" id="{E9359676-E0B1-4D4B-9DE3-D169EB2C80DF}"/>
                  </a:ext>
                </a:extLst>
              </p:cNvPr>
              <p:cNvSpPr/>
              <p:nvPr/>
            </p:nvSpPr>
            <p:spPr>
              <a:xfrm>
                <a:off x="4440502" y="2007045"/>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73">
              <a:extLst>
                <a:ext uri="{FF2B5EF4-FFF2-40B4-BE49-F238E27FC236}">
                  <a16:creationId xmlns="" xmlns:a16="http://schemas.microsoft.com/office/drawing/2014/main" id="{57DF2226-6788-4581-9574-940DD00FE0D7}"/>
                </a:ext>
              </a:extLst>
            </p:cNvPr>
            <p:cNvGrpSpPr/>
            <p:nvPr/>
          </p:nvGrpSpPr>
          <p:grpSpPr>
            <a:xfrm>
              <a:off x="4960592" y="2007045"/>
              <a:ext cx="291356" cy="1332509"/>
              <a:chOff x="4955941" y="2007044"/>
              <a:chExt cx="291356" cy="1332509"/>
            </a:xfrm>
            <a:grpFill/>
          </p:grpSpPr>
          <p:sp>
            <p:nvSpPr>
              <p:cNvPr id="79" name="Rectangle 78">
                <a:extLst>
                  <a:ext uri="{FF2B5EF4-FFF2-40B4-BE49-F238E27FC236}">
                    <a16:creationId xmlns="" xmlns:a16="http://schemas.microsoft.com/office/drawing/2014/main" id="{80F038CA-D8AC-4C58-8D27-0D1FFEC73A06}"/>
                  </a:ext>
                </a:extLst>
              </p:cNvPr>
              <p:cNvSpPr/>
              <p:nvPr/>
            </p:nvSpPr>
            <p:spPr>
              <a:xfrm>
                <a:off x="4955941" y="2531728"/>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 xmlns:a16="http://schemas.microsoft.com/office/drawing/2014/main" id="{E91F8306-A97C-43F0-B06E-7CD5D32A6D81}"/>
                  </a:ext>
                </a:extLst>
              </p:cNvPr>
              <p:cNvSpPr/>
              <p:nvPr/>
            </p:nvSpPr>
            <p:spPr>
              <a:xfrm>
                <a:off x="4955941" y="3048197"/>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 xmlns:a16="http://schemas.microsoft.com/office/drawing/2014/main" id="{D1674A3C-420F-477D-B04C-BB23133732F6}"/>
                  </a:ext>
                </a:extLst>
              </p:cNvPr>
              <p:cNvSpPr/>
              <p:nvPr/>
            </p:nvSpPr>
            <p:spPr>
              <a:xfrm>
                <a:off x="4955941" y="2007044"/>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74">
              <a:extLst>
                <a:ext uri="{FF2B5EF4-FFF2-40B4-BE49-F238E27FC236}">
                  <a16:creationId xmlns="" xmlns:a16="http://schemas.microsoft.com/office/drawing/2014/main" id="{DE97F208-C107-4BBD-8888-9BEF9B5AB04A}"/>
                </a:ext>
              </a:extLst>
            </p:cNvPr>
            <p:cNvGrpSpPr/>
            <p:nvPr/>
          </p:nvGrpSpPr>
          <p:grpSpPr>
            <a:xfrm>
              <a:off x="5480682" y="2007045"/>
              <a:ext cx="291356" cy="1332509"/>
              <a:chOff x="5480682" y="2007044"/>
              <a:chExt cx="291356" cy="1332509"/>
            </a:xfrm>
            <a:grpFill/>
          </p:grpSpPr>
          <p:sp>
            <p:nvSpPr>
              <p:cNvPr id="76" name="Rectangle 75">
                <a:extLst>
                  <a:ext uri="{FF2B5EF4-FFF2-40B4-BE49-F238E27FC236}">
                    <a16:creationId xmlns="" xmlns:a16="http://schemas.microsoft.com/office/drawing/2014/main" id="{D2BA2F56-39F6-413B-82B3-46629623E032}"/>
                  </a:ext>
                </a:extLst>
              </p:cNvPr>
              <p:cNvSpPr/>
              <p:nvPr/>
            </p:nvSpPr>
            <p:spPr>
              <a:xfrm>
                <a:off x="5480682" y="2531728"/>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 xmlns:a16="http://schemas.microsoft.com/office/drawing/2014/main" id="{3D0EA992-C73C-4DD0-9754-C583470BBB7F}"/>
                  </a:ext>
                </a:extLst>
              </p:cNvPr>
              <p:cNvSpPr/>
              <p:nvPr/>
            </p:nvSpPr>
            <p:spPr>
              <a:xfrm>
                <a:off x="5480682" y="3048197"/>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 xmlns:a16="http://schemas.microsoft.com/office/drawing/2014/main" id="{6BBA998B-8EEF-4895-B9E0-458F13AD649D}"/>
                  </a:ext>
                </a:extLst>
              </p:cNvPr>
              <p:cNvSpPr/>
              <p:nvPr/>
            </p:nvSpPr>
            <p:spPr>
              <a:xfrm>
                <a:off x="5480682" y="2007044"/>
                <a:ext cx="291356" cy="2913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 name="Group 84">
            <a:extLst>
              <a:ext uri="{FF2B5EF4-FFF2-40B4-BE49-F238E27FC236}">
                <a16:creationId xmlns="" xmlns:a16="http://schemas.microsoft.com/office/drawing/2014/main" id="{31835E8A-E823-46DD-966E-219E02FB58B8}"/>
              </a:ext>
            </a:extLst>
          </p:cNvPr>
          <p:cNvGrpSpPr/>
          <p:nvPr/>
        </p:nvGrpSpPr>
        <p:grpSpPr>
          <a:xfrm>
            <a:off x="6647327" y="1683206"/>
            <a:ext cx="1683296" cy="1680889"/>
            <a:chOff x="6609227" y="1683206"/>
            <a:chExt cx="1683296" cy="1680889"/>
          </a:xfrm>
          <a:solidFill>
            <a:srgbClr val="0070C0"/>
          </a:solidFill>
        </p:grpSpPr>
        <p:sp>
          <p:nvSpPr>
            <p:cNvPr id="86" name="Rectangle 85">
              <a:extLst>
                <a:ext uri="{FF2B5EF4-FFF2-40B4-BE49-F238E27FC236}">
                  <a16:creationId xmlns="" xmlns:a16="http://schemas.microsoft.com/office/drawing/2014/main" id="{E7CDDA05-DE1E-43F8-82BF-D0A66A400D4F}"/>
                </a:ext>
              </a:extLst>
            </p:cNvPr>
            <p:cNvSpPr/>
            <p:nvPr/>
          </p:nvSpPr>
          <p:spPr>
            <a:xfrm>
              <a:off x="6609227"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 xmlns:a16="http://schemas.microsoft.com/office/drawing/2014/main" id="{AAF82CB6-EDB1-448E-84DD-B3CD4A556B28}"/>
                </a:ext>
              </a:extLst>
            </p:cNvPr>
            <p:cNvSpPr/>
            <p:nvPr/>
          </p:nvSpPr>
          <p:spPr>
            <a:xfrm>
              <a:off x="6609227"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 xmlns:a16="http://schemas.microsoft.com/office/drawing/2014/main" id="{E3081EAE-55A4-4F78-A73E-2CD1C316D4A8}"/>
                </a:ext>
              </a:extLst>
            </p:cNvPr>
            <p:cNvSpPr/>
            <p:nvPr/>
          </p:nvSpPr>
          <p:spPr>
            <a:xfrm>
              <a:off x="6609227"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 xmlns:a16="http://schemas.microsoft.com/office/drawing/2014/main" id="{3F9BD0F8-DA85-4811-A031-044465415509}"/>
                </a:ext>
              </a:extLst>
            </p:cNvPr>
            <p:cNvSpPr/>
            <p:nvPr/>
          </p:nvSpPr>
          <p:spPr>
            <a:xfrm>
              <a:off x="7082036"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 xmlns:a16="http://schemas.microsoft.com/office/drawing/2014/main" id="{26CCA522-8D4B-45CC-821E-CDBA945F835C}"/>
                </a:ext>
              </a:extLst>
            </p:cNvPr>
            <p:cNvSpPr/>
            <p:nvPr/>
          </p:nvSpPr>
          <p:spPr>
            <a:xfrm>
              <a:off x="7082036"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 xmlns:a16="http://schemas.microsoft.com/office/drawing/2014/main" id="{396E34EA-D931-4FDE-A9C8-71331903DF9C}"/>
                </a:ext>
              </a:extLst>
            </p:cNvPr>
            <p:cNvSpPr/>
            <p:nvPr/>
          </p:nvSpPr>
          <p:spPr>
            <a:xfrm>
              <a:off x="7082036"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 xmlns:a16="http://schemas.microsoft.com/office/drawing/2014/main" id="{D937D95A-FFA7-44FD-A577-5D67066BEB84}"/>
                </a:ext>
              </a:extLst>
            </p:cNvPr>
            <p:cNvSpPr/>
            <p:nvPr/>
          </p:nvSpPr>
          <p:spPr>
            <a:xfrm>
              <a:off x="7554845"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 xmlns:a16="http://schemas.microsoft.com/office/drawing/2014/main" id="{AFAAF492-5AD8-46E0-AC2C-F981F27F747B}"/>
                </a:ext>
              </a:extLst>
            </p:cNvPr>
            <p:cNvSpPr/>
            <p:nvPr/>
          </p:nvSpPr>
          <p:spPr>
            <a:xfrm>
              <a:off x="7554845"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 xmlns:a16="http://schemas.microsoft.com/office/drawing/2014/main" id="{A9619C20-E19B-4B1F-BC8E-33BF32369506}"/>
                </a:ext>
              </a:extLst>
            </p:cNvPr>
            <p:cNvSpPr/>
            <p:nvPr/>
          </p:nvSpPr>
          <p:spPr>
            <a:xfrm>
              <a:off x="7554845"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 xmlns:a16="http://schemas.microsoft.com/office/drawing/2014/main" id="{3EF1EF17-1F79-4817-9C8C-C0CC2FBBB9B4}"/>
                </a:ext>
              </a:extLst>
            </p:cNvPr>
            <p:cNvSpPr/>
            <p:nvPr/>
          </p:nvSpPr>
          <p:spPr>
            <a:xfrm>
              <a:off x="8027654" y="2629709"/>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 xmlns:a16="http://schemas.microsoft.com/office/drawing/2014/main" id="{80D898D7-16BF-4629-8821-08DD949E4090}"/>
                </a:ext>
              </a:extLst>
            </p:cNvPr>
            <p:cNvSpPr/>
            <p:nvPr/>
          </p:nvSpPr>
          <p:spPr>
            <a:xfrm>
              <a:off x="8027654" y="309922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 xmlns:a16="http://schemas.microsoft.com/office/drawing/2014/main" id="{37E120C6-AFFA-479D-8B2B-9EC7A90DEF17}"/>
                </a:ext>
              </a:extLst>
            </p:cNvPr>
            <p:cNvSpPr/>
            <p:nvPr/>
          </p:nvSpPr>
          <p:spPr>
            <a:xfrm>
              <a:off x="8027654" y="2152723"/>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 xmlns:a16="http://schemas.microsoft.com/office/drawing/2014/main" id="{381E8A65-C5EF-41FA-B0F6-C68E2D611E94}"/>
                </a:ext>
              </a:extLst>
            </p:cNvPr>
            <p:cNvSpPr/>
            <p:nvPr/>
          </p:nvSpPr>
          <p:spPr>
            <a:xfrm>
              <a:off x="6609227"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 xmlns:a16="http://schemas.microsoft.com/office/drawing/2014/main" id="{F84DE137-E55F-4AEF-BD9D-8E1653DA0578}"/>
                </a:ext>
              </a:extLst>
            </p:cNvPr>
            <p:cNvSpPr/>
            <p:nvPr/>
          </p:nvSpPr>
          <p:spPr>
            <a:xfrm>
              <a:off x="7082036"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 xmlns:a16="http://schemas.microsoft.com/office/drawing/2014/main" id="{A8118651-6CE8-44FC-AF7F-C6CADE219F6C}"/>
                </a:ext>
              </a:extLst>
            </p:cNvPr>
            <p:cNvSpPr/>
            <p:nvPr/>
          </p:nvSpPr>
          <p:spPr>
            <a:xfrm>
              <a:off x="7554845"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 xmlns:a16="http://schemas.microsoft.com/office/drawing/2014/main" id="{1175F68A-8587-4C66-86DD-82870D5B6A03}"/>
                </a:ext>
              </a:extLst>
            </p:cNvPr>
            <p:cNvSpPr/>
            <p:nvPr/>
          </p:nvSpPr>
          <p:spPr>
            <a:xfrm>
              <a:off x="8027654" y="1683206"/>
              <a:ext cx="264869" cy="2648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a:extLst>
              <a:ext uri="{FF2B5EF4-FFF2-40B4-BE49-F238E27FC236}">
                <a16:creationId xmlns="" xmlns:a16="http://schemas.microsoft.com/office/drawing/2014/main" id="{CA3F966A-E7EE-44DD-AEFF-8F059BADE240}"/>
              </a:ext>
            </a:extLst>
          </p:cNvPr>
          <p:cNvSpPr txBox="1"/>
          <p:nvPr/>
        </p:nvSpPr>
        <p:spPr>
          <a:xfrm>
            <a:off x="426076" y="3468998"/>
            <a:ext cx="120417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 x 1 = 1</a:t>
            </a:r>
          </a:p>
        </p:txBody>
      </p:sp>
      <p:sp>
        <p:nvSpPr>
          <p:cNvPr id="43" name="TextBox 42">
            <a:extLst>
              <a:ext uri="{FF2B5EF4-FFF2-40B4-BE49-F238E27FC236}">
                <a16:creationId xmlns="" xmlns:a16="http://schemas.microsoft.com/office/drawing/2014/main" id="{E4DF432E-CF72-42E5-AB72-A7E01F244AAB}"/>
              </a:ext>
            </a:extLst>
          </p:cNvPr>
          <p:cNvSpPr txBox="1"/>
          <p:nvPr/>
        </p:nvSpPr>
        <p:spPr>
          <a:xfrm>
            <a:off x="2195707" y="3468998"/>
            <a:ext cx="120417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2 x 2 = 4</a:t>
            </a:r>
          </a:p>
        </p:txBody>
      </p:sp>
      <p:sp>
        <p:nvSpPr>
          <p:cNvPr id="44" name="TextBox 43">
            <a:extLst>
              <a:ext uri="{FF2B5EF4-FFF2-40B4-BE49-F238E27FC236}">
                <a16:creationId xmlns="" xmlns:a16="http://schemas.microsoft.com/office/drawing/2014/main" id="{E6C89E65-C9ED-460D-BDAE-220E07463F0B}"/>
              </a:ext>
            </a:extLst>
          </p:cNvPr>
          <p:cNvSpPr txBox="1"/>
          <p:nvPr/>
        </p:nvSpPr>
        <p:spPr>
          <a:xfrm>
            <a:off x="4313340" y="3468998"/>
            <a:ext cx="120417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3 x 3 = 9</a:t>
            </a:r>
          </a:p>
        </p:txBody>
      </p:sp>
      <p:sp>
        <p:nvSpPr>
          <p:cNvPr id="45" name="TextBox 44">
            <a:extLst>
              <a:ext uri="{FF2B5EF4-FFF2-40B4-BE49-F238E27FC236}">
                <a16:creationId xmlns="" xmlns:a16="http://schemas.microsoft.com/office/drawing/2014/main" id="{171A95D3-2AF2-43EA-B817-39B194AAAF0F}"/>
              </a:ext>
            </a:extLst>
          </p:cNvPr>
          <p:cNvSpPr txBox="1"/>
          <p:nvPr/>
        </p:nvSpPr>
        <p:spPr>
          <a:xfrm>
            <a:off x="6806817" y="3468998"/>
            <a:ext cx="13484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4 x 4 = 16</a:t>
            </a:r>
          </a:p>
        </p:txBody>
      </p:sp>
    </p:spTree>
    <p:extLst>
      <p:ext uri="{BB962C8B-B14F-4D97-AF65-F5344CB8AC3E}">
        <p14:creationId xmlns="" xmlns:p14="http://schemas.microsoft.com/office/powerpoint/2010/main" val="1622427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squared number does this diagram represent?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 xmlns:a16="http://schemas.microsoft.com/office/drawing/2014/main" id="{F13954B3-A93C-4A91-A1D9-9D39594D1295}"/>
              </a:ext>
            </a:extLst>
          </p:cNvPr>
          <p:cNvGraphicFramePr>
            <a:graphicFrameLocks noGrp="1"/>
          </p:cNvGraphicFramePr>
          <p:nvPr>
            <p:extLst/>
          </p:nvPr>
        </p:nvGraphicFramePr>
        <p:xfrm>
          <a:off x="2412000" y="1335260"/>
          <a:ext cx="4320000" cy="4320000"/>
        </p:xfrm>
        <a:graphic>
          <a:graphicData uri="http://schemas.openxmlformats.org/drawingml/2006/table">
            <a:tbl>
              <a:tblPr firstRow="1" bandRow="1">
                <a:tableStyleId>{5940675A-B579-460E-94D1-54222C63F5DA}</a:tableStyleId>
              </a:tblPr>
              <a:tblGrid>
                <a:gridCol w="288000">
                  <a:extLst>
                    <a:ext uri="{9D8B030D-6E8A-4147-A177-3AD203B41FA5}">
                      <a16:colId xmlns="" xmlns:a16="http://schemas.microsoft.com/office/drawing/2014/main" val="2966249934"/>
                    </a:ext>
                  </a:extLst>
                </a:gridCol>
                <a:gridCol w="288000">
                  <a:extLst>
                    <a:ext uri="{9D8B030D-6E8A-4147-A177-3AD203B41FA5}">
                      <a16:colId xmlns="" xmlns:a16="http://schemas.microsoft.com/office/drawing/2014/main" val="3884155364"/>
                    </a:ext>
                  </a:extLst>
                </a:gridCol>
                <a:gridCol w="288000">
                  <a:extLst>
                    <a:ext uri="{9D8B030D-6E8A-4147-A177-3AD203B41FA5}">
                      <a16:colId xmlns="" xmlns:a16="http://schemas.microsoft.com/office/drawing/2014/main" val="2350013488"/>
                    </a:ext>
                  </a:extLst>
                </a:gridCol>
                <a:gridCol w="288000">
                  <a:extLst>
                    <a:ext uri="{9D8B030D-6E8A-4147-A177-3AD203B41FA5}">
                      <a16:colId xmlns="" xmlns:a16="http://schemas.microsoft.com/office/drawing/2014/main" val="1456907989"/>
                    </a:ext>
                  </a:extLst>
                </a:gridCol>
                <a:gridCol w="288000">
                  <a:extLst>
                    <a:ext uri="{9D8B030D-6E8A-4147-A177-3AD203B41FA5}">
                      <a16:colId xmlns="" xmlns:a16="http://schemas.microsoft.com/office/drawing/2014/main" val="2791572945"/>
                    </a:ext>
                  </a:extLst>
                </a:gridCol>
                <a:gridCol w="288000">
                  <a:extLst>
                    <a:ext uri="{9D8B030D-6E8A-4147-A177-3AD203B41FA5}">
                      <a16:colId xmlns="" xmlns:a16="http://schemas.microsoft.com/office/drawing/2014/main" val="656198585"/>
                    </a:ext>
                  </a:extLst>
                </a:gridCol>
                <a:gridCol w="288000">
                  <a:extLst>
                    <a:ext uri="{9D8B030D-6E8A-4147-A177-3AD203B41FA5}">
                      <a16:colId xmlns="" xmlns:a16="http://schemas.microsoft.com/office/drawing/2014/main" val="791019106"/>
                    </a:ext>
                  </a:extLst>
                </a:gridCol>
                <a:gridCol w="288000">
                  <a:extLst>
                    <a:ext uri="{9D8B030D-6E8A-4147-A177-3AD203B41FA5}">
                      <a16:colId xmlns="" xmlns:a16="http://schemas.microsoft.com/office/drawing/2014/main" val="3269861078"/>
                    </a:ext>
                  </a:extLst>
                </a:gridCol>
                <a:gridCol w="288000">
                  <a:extLst>
                    <a:ext uri="{9D8B030D-6E8A-4147-A177-3AD203B41FA5}">
                      <a16:colId xmlns="" xmlns:a16="http://schemas.microsoft.com/office/drawing/2014/main" val="6858131"/>
                    </a:ext>
                  </a:extLst>
                </a:gridCol>
                <a:gridCol w="288000">
                  <a:extLst>
                    <a:ext uri="{9D8B030D-6E8A-4147-A177-3AD203B41FA5}">
                      <a16:colId xmlns="" xmlns:a16="http://schemas.microsoft.com/office/drawing/2014/main" val="2762581532"/>
                    </a:ext>
                  </a:extLst>
                </a:gridCol>
                <a:gridCol w="288000">
                  <a:extLst>
                    <a:ext uri="{9D8B030D-6E8A-4147-A177-3AD203B41FA5}">
                      <a16:colId xmlns="" xmlns:a16="http://schemas.microsoft.com/office/drawing/2014/main" val="3091756298"/>
                    </a:ext>
                  </a:extLst>
                </a:gridCol>
                <a:gridCol w="288000">
                  <a:extLst>
                    <a:ext uri="{9D8B030D-6E8A-4147-A177-3AD203B41FA5}">
                      <a16:colId xmlns="" xmlns:a16="http://schemas.microsoft.com/office/drawing/2014/main" val="921558030"/>
                    </a:ext>
                  </a:extLst>
                </a:gridCol>
                <a:gridCol w="288000">
                  <a:extLst>
                    <a:ext uri="{9D8B030D-6E8A-4147-A177-3AD203B41FA5}">
                      <a16:colId xmlns="" xmlns:a16="http://schemas.microsoft.com/office/drawing/2014/main" val="1215442439"/>
                    </a:ext>
                  </a:extLst>
                </a:gridCol>
                <a:gridCol w="288000">
                  <a:extLst>
                    <a:ext uri="{9D8B030D-6E8A-4147-A177-3AD203B41FA5}">
                      <a16:colId xmlns="" xmlns:a16="http://schemas.microsoft.com/office/drawing/2014/main" val="3285904169"/>
                    </a:ext>
                  </a:extLst>
                </a:gridCol>
                <a:gridCol w="288000">
                  <a:extLst>
                    <a:ext uri="{9D8B030D-6E8A-4147-A177-3AD203B41FA5}">
                      <a16:colId xmlns="" xmlns:a16="http://schemas.microsoft.com/office/drawing/2014/main" val="876124784"/>
                    </a:ext>
                  </a:extLst>
                </a:gridCol>
              </a:tblGrid>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02497199"/>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55527690"/>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303788"/>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761122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99831680"/>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85172250"/>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45851366"/>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0720166"/>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90088978"/>
                  </a:ext>
                </a:extLst>
              </a:tr>
              <a:tr h="288000">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656107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23833891"/>
                  </a:ext>
                </a:extLst>
              </a:tr>
              <a:tr h="288000">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8370129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47705912"/>
                  </a:ext>
                </a:extLst>
              </a:tr>
              <a:tr h="288000">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9099604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73965887"/>
                  </a:ext>
                </a:extLst>
              </a:tr>
            </a:tbl>
          </a:graphicData>
        </a:graphic>
      </p:graphicFrame>
    </p:spTree>
    <p:extLst>
      <p:ext uri="{BB962C8B-B14F-4D97-AF65-F5344CB8AC3E}">
        <p14:creationId xmlns="" xmlns:p14="http://schemas.microsoft.com/office/powerpoint/2010/main" val="2458102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squared number does this diagram represent?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8</a:t>
            </a:r>
            <a:r>
              <a:rPr lang="en-GB" sz="2400" b="1" baseline="30000" dirty="0">
                <a:solidFill>
                  <a:srgbClr val="FF0000"/>
                </a:solidFill>
                <a:latin typeface="Century Gothic" panose="020B0502020202020204" pitchFamily="34" charset="0"/>
              </a:rPr>
              <a:t>2</a:t>
            </a:r>
            <a:r>
              <a:rPr lang="en-GB" sz="2400" b="1" dirty="0">
                <a:solidFill>
                  <a:srgbClr val="FF0000"/>
                </a:solidFill>
                <a:latin typeface="Century Gothic" panose="020B0502020202020204" pitchFamily="34" charset="0"/>
              </a:rPr>
              <a:t> = 64</a:t>
            </a: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 xmlns:a16="http://schemas.microsoft.com/office/drawing/2014/main" id="{F13954B3-A93C-4A91-A1D9-9D39594D1295}"/>
              </a:ext>
            </a:extLst>
          </p:cNvPr>
          <p:cNvGraphicFramePr>
            <a:graphicFrameLocks noGrp="1"/>
          </p:cNvGraphicFramePr>
          <p:nvPr>
            <p:extLst/>
          </p:nvPr>
        </p:nvGraphicFramePr>
        <p:xfrm>
          <a:off x="2412000" y="1335260"/>
          <a:ext cx="4320000" cy="4320000"/>
        </p:xfrm>
        <a:graphic>
          <a:graphicData uri="http://schemas.openxmlformats.org/drawingml/2006/table">
            <a:tbl>
              <a:tblPr firstRow="1" bandRow="1">
                <a:tableStyleId>{5940675A-B579-460E-94D1-54222C63F5DA}</a:tableStyleId>
              </a:tblPr>
              <a:tblGrid>
                <a:gridCol w="288000">
                  <a:extLst>
                    <a:ext uri="{9D8B030D-6E8A-4147-A177-3AD203B41FA5}">
                      <a16:colId xmlns="" xmlns:a16="http://schemas.microsoft.com/office/drawing/2014/main" val="2966249934"/>
                    </a:ext>
                  </a:extLst>
                </a:gridCol>
                <a:gridCol w="288000">
                  <a:extLst>
                    <a:ext uri="{9D8B030D-6E8A-4147-A177-3AD203B41FA5}">
                      <a16:colId xmlns="" xmlns:a16="http://schemas.microsoft.com/office/drawing/2014/main" val="3884155364"/>
                    </a:ext>
                  </a:extLst>
                </a:gridCol>
                <a:gridCol w="288000">
                  <a:extLst>
                    <a:ext uri="{9D8B030D-6E8A-4147-A177-3AD203B41FA5}">
                      <a16:colId xmlns="" xmlns:a16="http://schemas.microsoft.com/office/drawing/2014/main" val="2350013488"/>
                    </a:ext>
                  </a:extLst>
                </a:gridCol>
                <a:gridCol w="288000">
                  <a:extLst>
                    <a:ext uri="{9D8B030D-6E8A-4147-A177-3AD203B41FA5}">
                      <a16:colId xmlns="" xmlns:a16="http://schemas.microsoft.com/office/drawing/2014/main" val="1456907989"/>
                    </a:ext>
                  </a:extLst>
                </a:gridCol>
                <a:gridCol w="288000">
                  <a:extLst>
                    <a:ext uri="{9D8B030D-6E8A-4147-A177-3AD203B41FA5}">
                      <a16:colId xmlns="" xmlns:a16="http://schemas.microsoft.com/office/drawing/2014/main" val="2791572945"/>
                    </a:ext>
                  </a:extLst>
                </a:gridCol>
                <a:gridCol w="288000">
                  <a:extLst>
                    <a:ext uri="{9D8B030D-6E8A-4147-A177-3AD203B41FA5}">
                      <a16:colId xmlns="" xmlns:a16="http://schemas.microsoft.com/office/drawing/2014/main" val="656198585"/>
                    </a:ext>
                  </a:extLst>
                </a:gridCol>
                <a:gridCol w="288000">
                  <a:extLst>
                    <a:ext uri="{9D8B030D-6E8A-4147-A177-3AD203B41FA5}">
                      <a16:colId xmlns="" xmlns:a16="http://schemas.microsoft.com/office/drawing/2014/main" val="791019106"/>
                    </a:ext>
                  </a:extLst>
                </a:gridCol>
                <a:gridCol w="288000">
                  <a:extLst>
                    <a:ext uri="{9D8B030D-6E8A-4147-A177-3AD203B41FA5}">
                      <a16:colId xmlns="" xmlns:a16="http://schemas.microsoft.com/office/drawing/2014/main" val="3269861078"/>
                    </a:ext>
                  </a:extLst>
                </a:gridCol>
                <a:gridCol w="288000">
                  <a:extLst>
                    <a:ext uri="{9D8B030D-6E8A-4147-A177-3AD203B41FA5}">
                      <a16:colId xmlns="" xmlns:a16="http://schemas.microsoft.com/office/drawing/2014/main" val="6858131"/>
                    </a:ext>
                  </a:extLst>
                </a:gridCol>
                <a:gridCol w="288000">
                  <a:extLst>
                    <a:ext uri="{9D8B030D-6E8A-4147-A177-3AD203B41FA5}">
                      <a16:colId xmlns="" xmlns:a16="http://schemas.microsoft.com/office/drawing/2014/main" val="2762581532"/>
                    </a:ext>
                  </a:extLst>
                </a:gridCol>
                <a:gridCol w="288000">
                  <a:extLst>
                    <a:ext uri="{9D8B030D-6E8A-4147-A177-3AD203B41FA5}">
                      <a16:colId xmlns="" xmlns:a16="http://schemas.microsoft.com/office/drawing/2014/main" val="3091756298"/>
                    </a:ext>
                  </a:extLst>
                </a:gridCol>
                <a:gridCol w="288000">
                  <a:extLst>
                    <a:ext uri="{9D8B030D-6E8A-4147-A177-3AD203B41FA5}">
                      <a16:colId xmlns="" xmlns:a16="http://schemas.microsoft.com/office/drawing/2014/main" val="921558030"/>
                    </a:ext>
                  </a:extLst>
                </a:gridCol>
                <a:gridCol w="288000">
                  <a:extLst>
                    <a:ext uri="{9D8B030D-6E8A-4147-A177-3AD203B41FA5}">
                      <a16:colId xmlns="" xmlns:a16="http://schemas.microsoft.com/office/drawing/2014/main" val="1215442439"/>
                    </a:ext>
                  </a:extLst>
                </a:gridCol>
                <a:gridCol w="288000">
                  <a:extLst>
                    <a:ext uri="{9D8B030D-6E8A-4147-A177-3AD203B41FA5}">
                      <a16:colId xmlns="" xmlns:a16="http://schemas.microsoft.com/office/drawing/2014/main" val="3285904169"/>
                    </a:ext>
                  </a:extLst>
                </a:gridCol>
                <a:gridCol w="288000">
                  <a:extLst>
                    <a:ext uri="{9D8B030D-6E8A-4147-A177-3AD203B41FA5}">
                      <a16:colId xmlns="" xmlns:a16="http://schemas.microsoft.com/office/drawing/2014/main" val="876124784"/>
                    </a:ext>
                  </a:extLst>
                </a:gridCol>
              </a:tblGrid>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02497199"/>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55527690"/>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303788"/>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761122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99831680"/>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85172250"/>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45851366"/>
                  </a:ext>
                </a:extLst>
              </a:tr>
              <a:tr h="288000">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0720166"/>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90088978"/>
                  </a:ext>
                </a:extLst>
              </a:tr>
              <a:tr h="288000">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656107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23833891"/>
                  </a:ext>
                </a:extLst>
              </a:tr>
              <a:tr h="288000">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8370129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47705912"/>
                  </a:ext>
                </a:extLst>
              </a:tr>
              <a:tr h="288000">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90996041"/>
                  </a:ext>
                </a:extLst>
              </a:tr>
              <a:tr h="288000">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0" marR="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73965887"/>
                  </a:ext>
                </a:extLst>
              </a:tr>
            </a:tbl>
          </a:graphicData>
        </a:graphic>
      </p:graphicFrame>
    </p:spTree>
    <p:extLst>
      <p:ext uri="{BB962C8B-B14F-4D97-AF65-F5344CB8AC3E}">
        <p14:creationId xmlns="" xmlns:p14="http://schemas.microsoft.com/office/powerpoint/2010/main" val="3086009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Calculate:</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0" name="Rectangle: Rounded Corners 9">
            <a:extLst>
              <a:ext uri="{FF2B5EF4-FFF2-40B4-BE49-F238E27FC236}">
                <a16:creationId xmlns="" xmlns:a16="http://schemas.microsoft.com/office/drawing/2014/main" id="{40C6EAF4-6F71-4DE9-8491-D263ACA68C00}"/>
              </a:ext>
            </a:extLst>
          </p:cNvPr>
          <p:cNvSpPr/>
          <p:nvPr/>
        </p:nvSpPr>
        <p:spPr>
          <a:xfrm>
            <a:off x="4284510" y="2318010"/>
            <a:ext cx="574981" cy="573822"/>
          </a:xfrm>
          <a:prstGeom prst="roundRect">
            <a:avLst/>
          </a:prstGeom>
          <a:solidFill>
            <a:schemeClr val="bg1"/>
          </a:solidFill>
          <a:ln w="28575">
            <a:solidFill>
              <a:schemeClr val="tx1"/>
            </a:solidFill>
          </a:ln>
        </p:spPr>
        <p:txBody>
          <a:bodyPr wrap="none">
            <a:spAutoFit/>
          </a:bodyPr>
          <a:lstStyle/>
          <a:p>
            <a:r>
              <a:rPr lang="en-GB" sz="2800" b="1" dirty="0">
                <a:latin typeface="Century Gothic" panose="020B0502020202020204" pitchFamily="34" charset="0"/>
              </a:rPr>
              <a:t>8</a:t>
            </a:r>
            <a:r>
              <a:rPr lang="en-GB" sz="2800" b="1" baseline="30000" dirty="0">
                <a:latin typeface="Century Gothic" panose="020B0502020202020204" pitchFamily="34" charset="0"/>
              </a:rPr>
              <a:t>2</a:t>
            </a:r>
            <a:endParaRPr lang="en-GB" sz="3200" dirty="0"/>
          </a:p>
        </p:txBody>
      </p:sp>
      <p:sp>
        <p:nvSpPr>
          <p:cNvPr id="11" name="TextBox 10">
            <a:extLst>
              <a:ext uri="{FF2B5EF4-FFF2-40B4-BE49-F238E27FC236}">
                <a16:creationId xmlns="" xmlns:a16="http://schemas.microsoft.com/office/drawing/2014/main" id="{C346C626-EDDD-49E8-A3B7-DDA21CE290CF}"/>
              </a:ext>
            </a:extLst>
          </p:cNvPr>
          <p:cNvSpPr txBox="1"/>
          <p:nvPr/>
        </p:nvSpPr>
        <p:spPr>
          <a:xfrm>
            <a:off x="3495600" y="5110469"/>
            <a:ext cx="2152800" cy="578882"/>
          </a:xfrm>
          <a:prstGeom prst="roundRect">
            <a:avLst/>
          </a:prstGeom>
          <a:solidFill>
            <a:schemeClr val="bg1"/>
          </a:solidFill>
          <a:ln w="28575">
            <a:solidFill>
              <a:schemeClr val="tx1"/>
            </a:solidFill>
          </a:ln>
        </p:spPr>
        <p:txBody>
          <a:bodyPr wrap="square" rtlCol="0">
            <a:spAutoFit/>
          </a:bodyPr>
          <a:lstStyle/>
          <a:p>
            <a:pPr algn="ctr"/>
            <a:r>
              <a:rPr lang="en-GB" sz="2800" b="1" dirty="0">
                <a:latin typeface="Century Gothic" panose="020B0502020202020204" pitchFamily="34" charset="0"/>
              </a:rPr>
              <a:t>6 squared</a:t>
            </a:r>
          </a:p>
        </p:txBody>
      </p:sp>
      <p:sp>
        <p:nvSpPr>
          <p:cNvPr id="12" name="TextBox 11">
            <a:extLst>
              <a:ext uri="{FF2B5EF4-FFF2-40B4-BE49-F238E27FC236}">
                <a16:creationId xmlns="" xmlns:a16="http://schemas.microsoft.com/office/drawing/2014/main" id="{FD085146-7B6B-4F5C-B874-F02886AAB199}"/>
              </a:ext>
            </a:extLst>
          </p:cNvPr>
          <p:cNvSpPr txBox="1"/>
          <p:nvPr/>
        </p:nvSpPr>
        <p:spPr>
          <a:xfrm>
            <a:off x="3495600" y="3245456"/>
            <a:ext cx="2152800" cy="578882"/>
          </a:xfrm>
          <a:prstGeom prst="roundRect">
            <a:avLst/>
          </a:prstGeom>
          <a:solidFill>
            <a:schemeClr val="bg1"/>
          </a:solidFill>
          <a:ln w="28575">
            <a:solidFill>
              <a:schemeClr val="tx1"/>
            </a:solidFill>
          </a:ln>
        </p:spPr>
        <p:txBody>
          <a:bodyPr wrap="square" rtlCol="0">
            <a:spAutoFit/>
          </a:bodyPr>
          <a:lstStyle/>
          <a:p>
            <a:pPr algn="ctr"/>
            <a:r>
              <a:rPr lang="en-GB" sz="2800" b="1" dirty="0">
                <a:latin typeface="Century Gothic" panose="020B0502020202020204" pitchFamily="34" charset="0"/>
              </a:rPr>
              <a:t>7 squared</a:t>
            </a:r>
          </a:p>
        </p:txBody>
      </p:sp>
      <p:sp>
        <p:nvSpPr>
          <p:cNvPr id="13" name="TextBox 12">
            <a:extLst>
              <a:ext uri="{FF2B5EF4-FFF2-40B4-BE49-F238E27FC236}">
                <a16:creationId xmlns="" xmlns:a16="http://schemas.microsoft.com/office/drawing/2014/main" id="{9989AF45-CAC0-4E53-AF41-447C2CD1F754}"/>
              </a:ext>
            </a:extLst>
          </p:cNvPr>
          <p:cNvSpPr txBox="1"/>
          <p:nvPr/>
        </p:nvSpPr>
        <p:spPr>
          <a:xfrm>
            <a:off x="3495593" y="1385504"/>
            <a:ext cx="2152815" cy="578882"/>
          </a:xfrm>
          <a:prstGeom prst="roundRect">
            <a:avLst/>
          </a:prstGeom>
          <a:solidFill>
            <a:schemeClr val="bg1"/>
          </a:solidFill>
          <a:ln w="28575">
            <a:solidFill>
              <a:schemeClr val="tx1"/>
            </a:solidFill>
          </a:ln>
        </p:spPr>
        <p:txBody>
          <a:bodyPr wrap="square" rtlCol="0">
            <a:spAutoFit/>
          </a:bodyPr>
          <a:lstStyle/>
          <a:p>
            <a:pPr algn="ctr"/>
            <a:r>
              <a:rPr lang="en-GB" sz="2800" b="1" dirty="0">
                <a:latin typeface="Century Gothic" panose="020B0502020202020204" pitchFamily="34" charset="0"/>
              </a:rPr>
              <a:t>2 squared</a:t>
            </a:r>
          </a:p>
        </p:txBody>
      </p:sp>
      <p:sp>
        <p:nvSpPr>
          <p:cNvPr id="14" name="TextBox 13">
            <a:extLst>
              <a:ext uri="{FF2B5EF4-FFF2-40B4-BE49-F238E27FC236}">
                <a16:creationId xmlns="" xmlns:a16="http://schemas.microsoft.com/office/drawing/2014/main" id="{6C8681A5-66C7-48D6-9EB2-8B4CC2E5DEF2}"/>
              </a:ext>
            </a:extLst>
          </p:cNvPr>
          <p:cNvSpPr txBox="1"/>
          <p:nvPr/>
        </p:nvSpPr>
        <p:spPr>
          <a:xfrm>
            <a:off x="4256946" y="4177962"/>
            <a:ext cx="630108" cy="578882"/>
          </a:xfrm>
          <a:prstGeom prst="roundRect">
            <a:avLst/>
          </a:prstGeom>
          <a:solidFill>
            <a:schemeClr val="bg1"/>
          </a:solidFill>
          <a:ln w="28575">
            <a:solidFill>
              <a:schemeClr val="tx1"/>
            </a:solidFill>
          </a:ln>
        </p:spPr>
        <p:txBody>
          <a:bodyPr wrap="square" rtlCol="0">
            <a:spAutoFit/>
          </a:bodyPr>
          <a:lstStyle/>
          <a:p>
            <a:r>
              <a:rPr lang="en-GB" sz="2800" b="1" dirty="0">
                <a:latin typeface="Century Gothic" panose="020B0502020202020204" pitchFamily="34" charset="0"/>
              </a:rPr>
              <a:t>5</a:t>
            </a:r>
            <a:r>
              <a:rPr lang="en-GB" sz="2800" b="1" baseline="30000" dirty="0">
                <a:latin typeface="Century Gothic" panose="020B0502020202020204" pitchFamily="34" charset="0"/>
              </a:rPr>
              <a:t>2</a:t>
            </a:r>
            <a:endParaRPr lang="en-GB" sz="2800" b="1" dirty="0">
              <a:latin typeface="Century Gothic" panose="020B0502020202020204" pitchFamily="34" charset="0"/>
            </a:endParaRPr>
          </a:p>
        </p:txBody>
      </p:sp>
    </p:spTree>
    <p:extLst>
      <p:ext uri="{BB962C8B-B14F-4D97-AF65-F5344CB8AC3E}">
        <p14:creationId xmlns="" xmlns:p14="http://schemas.microsoft.com/office/powerpoint/2010/main" val="1352539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Calculate:</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0" name="Rectangle: Rounded Corners 9">
            <a:extLst>
              <a:ext uri="{FF2B5EF4-FFF2-40B4-BE49-F238E27FC236}">
                <a16:creationId xmlns="" xmlns:a16="http://schemas.microsoft.com/office/drawing/2014/main" id="{40C6EAF4-6F71-4DE9-8491-D263ACA68C00}"/>
              </a:ext>
            </a:extLst>
          </p:cNvPr>
          <p:cNvSpPr/>
          <p:nvPr/>
        </p:nvSpPr>
        <p:spPr>
          <a:xfrm>
            <a:off x="4284510" y="2318010"/>
            <a:ext cx="574981" cy="573822"/>
          </a:xfrm>
          <a:prstGeom prst="roundRect">
            <a:avLst/>
          </a:prstGeom>
          <a:solidFill>
            <a:schemeClr val="bg1"/>
          </a:solidFill>
          <a:ln w="28575">
            <a:solidFill>
              <a:schemeClr val="tx1"/>
            </a:solidFill>
          </a:ln>
        </p:spPr>
        <p:txBody>
          <a:bodyPr wrap="none">
            <a:spAutoFit/>
          </a:bodyPr>
          <a:lstStyle/>
          <a:p>
            <a:r>
              <a:rPr lang="en-GB" sz="2800" b="1" dirty="0">
                <a:latin typeface="Century Gothic" panose="020B0502020202020204" pitchFamily="34" charset="0"/>
              </a:rPr>
              <a:t>8</a:t>
            </a:r>
            <a:r>
              <a:rPr lang="en-GB" sz="2800" b="1" baseline="30000" dirty="0">
                <a:latin typeface="Century Gothic" panose="020B0502020202020204" pitchFamily="34" charset="0"/>
              </a:rPr>
              <a:t>2</a:t>
            </a:r>
            <a:endParaRPr lang="en-GB" sz="3200" dirty="0"/>
          </a:p>
        </p:txBody>
      </p:sp>
      <p:sp>
        <p:nvSpPr>
          <p:cNvPr id="11" name="TextBox 10">
            <a:extLst>
              <a:ext uri="{FF2B5EF4-FFF2-40B4-BE49-F238E27FC236}">
                <a16:creationId xmlns="" xmlns:a16="http://schemas.microsoft.com/office/drawing/2014/main" id="{C346C626-EDDD-49E8-A3B7-DDA21CE290CF}"/>
              </a:ext>
            </a:extLst>
          </p:cNvPr>
          <p:cNvSpPr txBox="1"/>
          <p:nvPr/>
        </p:nvSpPr>
        <p:spPr>
          <a:xfrm>
            <a:off x="3495600" y="5110469"/>
            <a:ext cx="2152800" cy="578882"/>
          </a:xfrm>
          <a:prstGeom prst="roundRect">
            <a:avLst/>
          </a:prstGeom>
          <a:solidFill>
            <a:schemeClr val="bg1"/>
          </a:solidFill>
          <a:ln w="28575">
            <a:solidFill>
              <a:schemeClr val="tx1"/>
            </a:solidFill>
          </a:ln>
        </p:spPr>
        <p:txBody>
          <a:bodyPr wrap="square" rtlCol="0">
            <a:spAutoFit/>
          </a:bodyPr>
          <a:lstStyle/>
          <a:p>
            <a:pPr algn="ctr"/>
            <a:r>
              <a:rPr lang="en-GB" sz="2800" b="1" dirty="0">
                <a:latin typeface="Century Gothic" panose="020B0502020202020204" pitchFamily="34" charset="0"/>
              </a:rPr>
              <a:t>6 squared</a:t>
            </a:r>
          </a:p>
        </p:txBody>
      </p:sp>
      <p:sp>
        <p:nvSpPr>
          <p:cNvPr id="12" name="TextBox 11">
            <a:extLst>
              <a:ext uri="{FF2B5EF4-FFF2-40B4-BE49-F238E27FC236}">
                <a16:creationId xmlns="" xmlns:a16="http://schemas.microsoft.com/office/drawing/2014/main" id="{FD085146-7B6B-4F5C-B874-F02886AAB199}"/>
              </a:ext>
            </a:extLst>
          </p:cNvPr>
          <p:cNvSpPr txBox="1"/>
          <p:nvPr/>
        </p:nvSpPr>
        <p:spPr>
          <a:xfrm>
            <a:off x="3495600" y="3245456"/>
            <a:ext cx="2152800" cy="578882"/>
          </a:xfrm>
          <a:prstGeom prst="roundRect">
            <a:avLst/>
          </a:prstGeom>
          <a:solidFill>
            <a:schemeClr val="bg1"/>
          </a:solidFill>
          <a:ln w="28575">
            <a:solidFill>
              <a:schemeClr val="tx1"/>
            </a:solidFill>
          </a:ln>
        </p:spPr>
        <p:txBody>
          <a:bodyPr wrap="square" rtlCol="0">
            <a:spAutoFit/>
          </a:bodyPr>
          <a:lstStyle/>
          <a:p>
            <a:pPr algn="ctr"/>
            <a:r>
              <a:rPr lang="en-GB" sz="2800" b="1" dirty="0">
                <a:latin typeface="Century Gothic" panose="020B0502020202020204" pitchFamily="34" charset="0"/>
              </a:rPr>
              <a:t>7 squared</a:t>
            </a:r>
          </a:p>
        </p:txBody>
      </p:sp>
      <p:sp>
        <p:nvSpPr>
          <p:cNvPr id="13" name="TextBox 12">
            <a:extLst>
              <a:ext uri="{FF2B5EF4-FFF2-40B4-BE49-F238E27FC236}">
                <a16:creationId xmlns="" xmlns:a16="http://schemas.microsoft.com/office/drawing/2014/main" id="{9989AF45-CAC0-4E53-AF41-447C2CD1F754}"/>
              </a:ext>
            </a:extLst>
          </p:cNvPr>
          <p:cNvSpPr txBox="1"/>
          <p:nvPr/>
        </p:nvSpPr>
        <p:spPr>
          <a:xfrm>
            <a:off x="3495593" y="1385504"/>
            <a:ext cx="2152815" cy="578882"/>
          </a:xfrm>
          <a:prstGeom prst="roundRect">
            <a:avLst/>
          </a:prstGeom>
          <a:solidFill>
            <a:schemeClr val="bg1"/>
          </a:solidFill>
          <a:ln w="28575">
            <a:solidFill>
              <a:schemeClr val="tx1"/>
            </a:solidFill>
          </a:ln>
        </p:spPr>
        <p:txBody>
          <a:bodyPr wrap="square" rtlCol="0">
            <a:spAutoFit/>
          </a:bodyPr>
          <a:lstStyle/>
          <a:p>
            <a:pPr algn="ctr"/>
            <a:r>
              <a:rPr lang="en-GB" sz="2800" b="1" dirty="0">
                <a:latin typeface="Century Gothic" panose="020B0502020202020204" pitchFamily="34" charset="0"/>
              </a:rPr>
              <a:t>2 squared</a:t>
            </a:r>
          </a:p>
        </p:txBody>
      </p:sp>
      <p:sp>
        <p:nvSpPr>
          <p:cNvPr id="14" name="TextBox 13">
            <a:extLst>
              <a:ext uri="{FF2B5EF4-FFF2-40B4-BE49-F238E27FC236}">
                <a16:creationId xmlns="" xmlns:a16="http://schemas.microsoft.com/office/drawing/2014/main" id="{6C8681A5-66C7-48D6-9EB2-8B4CC2E5DEF2}"/>
              </a:ext>
            </a:extLst>
          </p:cNvPr>
          <p:cNvSpPr txBox="1"/>
          <p:nvPr/>
        </p:nvSpPr>
        <p:spPr>
          <a:xfrm>
            <a:off x="4256946" y="4177962"/>
            <a:ext cx="630108" cy="578882"/>
          </a:xfrm>
          <a:prstGeom prst="roundRect">
            <a:avLst/>
          </a:prstGeom>
          <a:solidFill>
            <a:schemeClr val="bg1"/>
          </a:solidFill>
          <a:ln w="28575">
            <a:solidFill>
              <a:schemeClr val="tx1"/>
            </a:solidFill>
          </a:ln>
        </p:spPr>
        <p:txBody>
          <a:bodyPr wrap="square" rtlCol="0">
            <a:spAutoFit/>
          </a:bodyPr>
          <a:lstStyle/>
          <a:p>
            <a:r>
              <a:rPr lang="en-GB" sz="2800" b="1" dirty="0">
                <a:latin typeface="Century Gothic" panose="020B0502020202020204" pitchFamily="34" charset="0"/>
              </a:rPr>
              <a:t>5</a:t>
            </a:r>
            <a:r>
              <a:rPr lang="en-GB" sz="2800" b="1" baseline="30000" dirty="0">
                <a:latin typeface="Century Gothic" panose="020B0502020202020204" pitchFamily="34" charset="0"/>
              </a:rPr>
              <a:t>2</a:t>
            </a:r>
            <a:endParaRPr lang="en-GB" sz="2800" b="1" dirty="0">
              <a:latin typeface="Century Gothic" panose="020B0502020202020204" pitchFamily="34" charset="0"/>
            </a:endParaRPr>
          </a:p>
        </p:txBody>
      </p:sp>
      <p:sp>
        <p:nvSpPr>
          <p:cNvPr id="15" name="TextBox 14">
            <a:extLst>
              <a:ext uri="{FF2B5EF4-FFF2-40B4-BE49-F238E27FC236}">
                <a16:creationId xmlns="" xmlns:a16="http://schemas.microsoft.com/office/drawing/2014/main" id="{ACBDA77D-9CF1-4C45-A562-E656A1D21E67}"/>
              </a:ext>
            </a:extLst>
          </p:cNvPr>
          <p:cNvSpPr txBox="1"/>
          <p:nvPr/>
        </p:nvSpPr>
        <p:spPr>
          <a:xfrm>
            <a:off x="6153717" y="4177962"/>
            <a:ext cx="648000" cy="578882"/>
          </a:xfrm>
          <a:prstGeom prst="roundRect">
            <a:avLst/>
          </a:prstGeom>
          <a:solidFill>
            <a:schemeClr val="bg1"/>
          </a:solidFill>
          <a:ln w="28575">
            <a:solidFill>
              <a:srgbClr val="FF0000"/>
            </a:solidFill>
          </a:ln>
        </p:spPr>
        <p:txBody>
          <a:bodyPr wrap="square" rtlCol="0">
            <a:spAutoFit/>
          </a:bodyPr>
          <a:lstStyle/>
          <a:p>
            <a:r>
              <a:rPr lang="en-GB" sz="2800" b="1" dirty="0">
                <a:solidFill>
                  <a:srgbClr val="FF0000"/>
                </a:solidFill>
                <a:latin typeface="Century Gothic" panose="020B0502020202020204" pitchFamily="34" charset="0"/>
              </a:rPr>
              <a:t>25</a:t>
            </a:r>
          </a:p>
        </p:txBody>
      </p:sp>
      <p:sp>
        <p:nvSpPr>
          <p:cNvPr id="16" name="TextBox 15">
            <a:extLst>
              <a:ext uri="{FF2B5EF4-FFF2-40B4-BE49-F238E27FC236}">
                <a16:creationId xmlns="" xmlns:a16="http://schemas.microsoft.com/office/drawing/2014/main" id="{1755956D-10A4-4096-A59D-73F797349AAC}"/>
              </a:ext>
            </a:extLst>
          </p:cNvPr>
          <p:cNvSpPr txBox="1"/>
          <p:nvPr/>
        </p:nvSpPr>
        <p:spPr>
          <a:xfrm>
            <a:off x="6153717" y="1385504"/>
            <a:ext cx="648000" cy="578882"/>
          </a:xfrm>
          <a:prstGeom prst="roundRect">
            <a:avLst/>
          </a:prstGeom>
          <a:solidFill>
            <a:schemeClr val="bg1"/>
          </a:solidFill>
          <a:ln w="28575">
            <a:solidFill>
              <a:srgbClr val="FF0000"/>
            </a:solidFill>
          </a:ln>
        </p:spPr>
        <p:txBody>
          <a:bodyPr wrap="square" rtlCol="0">
            <a:spAutoFit/>
          </a:bodyPr>
          <a:lstStyle/>
          <a:p>
            <a:pPr algn="ctr"/>
            <a:r>
              <a:rPr lang="en-GB" sz="2800" b="1" dirty="0">
                <a:solidFill>
                  <a:srgbClr val="FF0000"/>
                </a:solidFill>
                <a:latin typeface="Century Gothic" panose="020B0502020202020204" pitchFamily="34" charset="0"/>
              </a:rPr>
              <a:t>4</a:t>
            </a:r>
          </a:p>
        </p:txBody>
      </p:sp>
      <p:sp>
        <p:nvSpPr>
          <p:cNvPr id="17" name="TextBox 16">
            <a:extLst>
              <a:ext uri="{FF2B5EF4-FFF2-40B4-BE49-F238E27FC236}">
                <a16:creationId xmlns="" xmlns:a16="http://schemas.microsoft.com/office/drawing/2014/main" id="{B64FE7DC-4B0D-4808-9DA8-6F4E50B51C01}"/>
              </a:ext>
            </a:extLst>
          </p:cNvPr>
          <p:cNvSpPr txBox="1"/>
          <p:nvPr/>
        </p:nvSpPr>
        <p:spPr>
          <a:xfrm>
            <a:off x="6153717" y="3245456"/>
            <a:ext cx="648000" cy="578882"/>
          </a:xfrm>
          <a:prstGeom prst="roundRect">
            <a:avLst/>
          </a:prstGeom>
          <a:solidFill>
            <a:schemeClr val="bg1"/>
          </a:solidFill>
          <a:ln w="28575">
            <a:solidFill>
              <a:srgbClr val="FF0000"/>
            </a:solidFill>
          </a:ln>
        </p:spPr>
        <p:txBody>
          <a:bodyPr wrap="square" rtlCol="0">
            <a:spAutoFit/>
          </a:bodyPr>
          <a:lstStyle/>
          <a:p>
            <a:r>
              <a:rPr lang="en-GB" sz="2800" b="1" dirty="0">
                <a:solidFill>
                  <a:srgbClr val="FF0000"/>
                </a:solidFill>
                <a:latin typeface="Century Gothic" panose="020B0502020202020204" pitchFamily="34" charset="0"/>
              </a:rPr>
              <a:t>49</a:t>
            </a:r>
          </a:p>
        </p:txBody>
      </p:sp>
      <p:sp>
        <p:nvSpPr>
          <p:cNvPr id="20" name="TextBox 19">
            <a:extLst>
              <a:ext uri="{FF2B5EF4-FFF2-40B4-BE49-F238E27FC236}">
                <a16:creationId xmlns="" xmlns:a16="http://schemas.microsoft.com/office/drawing/2014/main" id="{25C23108-DAC8-46C1-82F9-0B86F4E4A6A9}"/>
              </a:ext>
            </a:extLst>
          </p:cNvPr>
          <p:cNvSpPr txBox="1"/>
          <p:nvPr/>
        </p:nvSpPr>
        <p:spPr>
          <a:xfrm>
            <a:off x="6153717" y="2312950"/>
            <a:ext cx="648000" cy="578882"/>
          </a:xfrm>
          <a:prstGeom prst="roundRect">
            <a:avLst/>
          </a:prstGeom>
          <a:solidFill>
            <a:schemeClr val="bg1"/>
          </a:solidFill>
          <a:ln w="28575">
            <a:solidFill>
              <a:srgbClr val="FF0000"/>
            </a:solidFill>
          </a:ln>
        </p:spPr>
        <p:txBody>
          <a:bodyPr wrap="square" rtlCol="0">
            <a:spAutoFit/>
          </a:bodyPr>
          <a:lstStyle/>
          <a:p>
            <a:r>
              <a:rPr lang="en-GB" sz="2800" b="1" dirty="0">
                <a:solidFill>
                  <a:srgbClr val="FF0000"/>
                </a:solidFill>
                <a:latin typeface="Century Gothic" panose="020B0502020202020204" pitchFamily="34" charset="0"/>
              </a:rPr>
              <a:t>64</a:t>
            </a:r>
          </a:p>
        </p:txBody>
      </p:sp>
      <p:sp>
        <p:nvSpPr>
          <p:cNvPr id="21" name="TextBox 20">
            <a:extLst>
              <a:ext uri="{FF2B5EF4-FFF2-40B4-BE49-F238E27FC236}">
                <a16:creationId xmlns="" xmlns:a16="http://schemas.microsoft.com/office/drawing/2014/main" id="{53555B94-E4CF-4D4F-8961-B1905A1D7060}"/>
              </a:ext>
            </a:extLst>
          </p:cNvPr>
          <p:cNvSpPr txBox="1"/>
          <p:nvPr/>
        </p:nvSpPr>
        <p:spPr>
          <a:xfrm>
            <a:off x="6153717" y="5110469"/>
            <a:ext cx="648000" cy="578882"/>
          </a:xfrm>
          <a:prstGeom prst="roundRect">
            <a:avLst/>
          </a:prstGeom>
          <a:solidFill>
            <a:schemeClr val="bg1"/>
          </a:solidFill>
          <a:ln w="28575">
            <a:solidFill>
              <a:srgbClr val="FF0000"/>
            </a:solidFill>
          </a:ln>
        </p:spPr>
        <p:txBody>
          <a:bodyPr wrap="square" rtlCol="0">
            <a:spAutoFit/>
          </a:bodyPr>
          <a:lstStyle/>
          <a:p>
            <a:r>
              <a:rPr lang="en-GB" sz="2800" b="1" dirty="0">
                <a:solidFill>
                  <a:srgbClr val="FF0000"/>
                </a:solidFill>
                <a:latin typeface="Century Gothic" panose="020B0502020202020204" pitchFamily="34" charset="0"/>
              </a:rPr>
              <a:t>36</a:t>
            </a:r>
          </a:p>
        </p:txBody>
      </p:sp>
    </p:spTree>
    <p:extLst>
      <p:ext uri="{BB962C8B-B14F-4D97-AF65-F5344CB8AC3E}">
        <p14:creationId xmlns="" xmlns:p14="http://schemas.microsoft.com/office/powerpoint/2010/main" val="2120504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square numbers.</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3F35F3CD-398E-488E-BE1C-C3F679DAACB1}"/>
              </a:ext>
            </a:extLst>
          </p:cNvPr>
          <p:cNvGraphicFramePr>
            <a:graphicFrameLocks noGrp="1"/>
          </p:cNvGraphicFramePr>
          <p:nvPr>
            <p:extLst>
              <p:ext uri="{D42A27DB-BD31-4B8C-83A1-F6EECF244321}">
                <p14:modId xmlns="" xmlns:p14="http://schemas.microsoft.com/office/powerpoint/2010/main" val="2937087606"/>
              </p:ext>
            </p:extLst>
          </p:nvPr>
        </p:nvGraphicFramePr>
        <p:xfrm>
          <a:off x="1671800" y="1626931"/>
          <a:ext cx="6074750" cy="720374"/>
        </p:xfrm>
        <a:graphic>
          <a:graphicData uri="http://schemas.openxmlformats.org/drawingml/2006/table">
            <a:tbl>
              <a:tblPr firstRow="1" bandRow="1">
                <a:tableStyleId>{5940675A-B579-460E-94D1-54222C63F5DA}</a:tableStyleId>
              </a:tblPr>
              <a:tblGrid>
                <a:gridCol w="1214950">
                  <a:extLst>
                    <a:ext uri="{9D8B030D-6E8A-4147-A177-3AD203B41FA5}">
                      <a16:colId xmlns="" xmlns:a16="http://schemas.microsoft.com/office/drawing/2014/main" val="990060485"/>
                    </a:ext>
                  </a:extLst>
                </a:gridCol>
                <a:gridCol w="1214950">
                  <a:extLst>
                    <a:ext uri="{9D8B030D-6E8A-4147-A177-3AD203B41FA5}">
                      <a16:colId xmlns="" xmlns:a16="http://schemas.microsoft.com/office/drawing/2014/main" val="2915262933"/>
                    </a:ext>
                  </a:extLst>
                </a:gridCol>
                <a:gridCol w="1214950">
                  <a:extLst>
                    <a:ext uri="{9D8B030D-6E8A-4147-A177-3AD203B41FA5}">
                      <a16:colId xmlns="" xmlns:a16="http://schemas.microsoft.com/office/drawing/2014/main" val="3515797824"/>
                    </a:ext>
                  </a:extLst>
                </a:gridCol>
                <a:gridCol w="1214950">
                  <a:extLst>
                    <a:ext uri="{9D8B030D-6E8A-4147-A177-3AD203B41FA5}">
                      <a16:colId xmlns="" xmlns:a16="http://schemas.microsoft.com/office/drawing/2014/main" val="2116747696"/>
                    </a:ext>
                  </a:extLst>
                </a:gridCol>
                <a:gridCol w="1214950">
                  <a:extLst>
                    <a:ext uri="{9D8B030D-6E8A-4147-A177-3AD203B41FA5}">
                      <a16:colId xmlns="" xmlns:a16="http://schemas.microsoft.com/office/drawing/2014/main" val="3956322659"/>
                    </a:ext>
                  </a:extLst>
                </a:gridCol>
              </a:tblGrid>
              <a:tr h="720374">
                <a:tc>
                  <a:txBody>
                    <a:bodyPr/>
                    <a:lstStyle/>
                    <a:p>
                      <a:pPr algn="ctr"/>
                      <a:r>
                        <a:rPr lang="en-GB" sz="2300" b="1" dirty="0">
                          <a:latin typeface="Century Gothic" panose="020B0502020202020204" pitchFamily="34" charset="0"/>
                        </a:rPr>
                        <a:t>100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16</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21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27</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36</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5459415"/>
                  </a:ext>
                </a:extLst>
              </a:tr>
            </a:tbl>
          </a:graphicData>
        </a:graphic>
      </p:graphicFrame>
      <p:graphicFrame>
        <p:nvGraphicFramePr>
          <p:cNvPr id="9" name="Table 8">
            <a:extLst>
              <a:ext uri="{FF2B5EF4-FFF2-40B4-BE49-F238E27FC236}">
                <a16:creationId xmlns="" xmlns:a16="http://schemas.microsoft.com/office/drawing/2014/main" id="{B220A426-CE39-4CC3-B8C9-942ABCC6F06F}"/>
              </a:ext>
            </a:extLst>
          </p:cNvPr>
          <p:cNvGraphicFramePr>
            <a:graphicFrameLocks noGrp="1"/>
          </p:cNvGraphicFramePr>
          <p:nvPr>
            <p:extLst>
              <p:ext uri="{D42A27DB-BD31-4B8C-83A1-F6EECF244321}">
                <p14:modId xmlns="" xmlns:p14="http://schemas.microsoft.com/office/powerpoint/2010/main" val="2763702190"/>
              </p:ext>
            </p:extLst>
          </p:nvPr>
        </p:nvGraphicFramePr>
        <p:xfrm>
          <a:off x="1671800" y="2959767"/>
          <a:ext cx="6074750" cy="720374"/>
        </p:xfrm>
        <a:graphic>
          <a:graphicData uri="http://schemas.openxmlformats.org/drawingml/2006/table">
            <a:tbl>
              <a:tblPr firstRow="1" bandRow="1">
                <a:tableStyleId>{5940675A-B579-460E-94D1-54222C63F5DA}</a:tableStyleId>
              </a:tblPr>
              <a:tblGrid>
                <a:gridCol w="1214950">
                  <a:extLst>
                    <a:ext uri="{9D8B030D-6E8A-4147-A177-3AD203B41FA5}">
                      <a16:colId xmlns="" xmlns:a16="http://schemas.microsoft.com/office/drawing/2014/main" val="990060485"/>
                    </a:ext>
                  </a:extLst>
                </a:gridCol>
                <a:gridCol w="1214950">
                  <a:extLst>
                    <a:ext uri="{9D8B030D-6E8A-4147-A177-3AD203B41FA5}">
                      <a16:colId xmlns="" xmlns:a16="http://schemas.microsoft.com/office/drawing/2014/main" val="2915262933"/>
                    </a:ext>
                  </a:extLst>
                </a:gridCol>
                <a:gridCol w="1214950">
                  <a:extLst>
                    <a:ext uri="{9D8B030D-6E8A-4147-A177-3AD203B41FA5}">
                      <a16:colId xmlns="" xmlns:a16="http://schemas.microsoft.com/office/drawing/2014/main" val="3515797824"/>
                    </a:ext>
                  </a:extLst>
                </a:gridCol>
                <a:gridCol w="1214950">
                  <a:extLst>
                    <a:ext uri="{9D8B030D-6E8A-4147-A177-3AD203B41FA5}">
                      <a16:colId xmlns="" xmlns:a16="http://schemas.microsoft.com/office/drawing/2014/main" val="2116747696"/>
                    </a:ext>
                  </a:extLst>
                </a:gridCol>
                <a:gridCol w="1214950">
                  <a:extLst>
                    <a:ext uri="{9D8B030D-6E8A-4147-A177-3AD203B41FA5}">
                      <a16:colId xmlns="" xmlns:a16="http://schemas.microsoft.com/office/drawing/2014/main" val="3956322659"/>
                    </a:ext>
                  </a:extLst>
                </a:gridCol>
              </a:tblGrid>
              <a:tr h="720374">
                <a:tc>
                  <a:txBody>
                    <a:bodyPr/>
                    <a:lstStyle/>
                    <a:p>
                      <a:pPr algn="ctr"/>
                      <a:r>
                        <a:rPr lang="en-GB" sz="2300" b="1" dirty="0">
                          <a:latin typeface="Century Gothic" panose="020B0502020202020204" pitchFamily="34" charset="0"/>
                        </a:rPr>
                        <a:t>121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10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30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46</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5459415"/>
                  </a:ext>
                </a:extLst>
              </a:tr>
            </a:tbl>
          </a:graphicData>
        </a:graphic>
      </p:graphicFrame>
      <p:graphicFrame>
        <p:nvGraphicFramePr>
          <p:cNvPr id="10" name="Table 9">
            <a:extLst>
              <a:ext uri="{FF2B5EF4-FFF2-40B4-BE49-F238E27FC236}">
                <a16:creationId xmlns="" xmlns:a16="http://schemas.microsoft.com/office/drawing/2014/main" id="{6A36C3CB-1CEE-4A71-8EE3-2B1D30B661BE}"/>
              </a:ext>
            </a:extLst>
          </p:cNvPr>
          <p:cNvGraphicFramePr>
            <a:graphicFrameLocks noGrp="1"/>
          </p:cNvGraphicFramePr>
          <p:nvPr>
            <p:extLst>
              <p:ext uri="{D42A27DB-BD31-4B8C-83A1-F6EECF244321}">
                <p14:modId xmlns="" xmlns:p14="http://schemas.microsoft.com/office/powerpoint/2010/main" val="1105988695"/>
              </p:ext>
            </p:extLst>
          </p:nvPr>
        </p:nvGraphicFramePr>
        <p:xfrm>
          <a:off x="1671800" y="4292603"/>
          <a:ext cx="6074750" cy="720374"/>
        </p:xfrm>
        <a:graphic>
          <a:graphicData uri="http://schemas.openxmlformats.org/drawingml/2006/table">
            <a:tbl>
              <a:tblPr firstRow="1" bandRow="1">
                <a:tableStyleId>{5940675A-B579-460E-94D1-54222C63F5DA}</a:tableStyleId>
              </a:tblPr>
              <a:tblGrid>
                <a:gridCol w="1214950">
                  <a:extLst>
                    <a:ext uri="{9D8B030D-6E8A-4147-A177-3AD203B41FA5}">
                      <a16:colId xmlns="" xmlns:a16="http://schemas.microsoft.com/office/drawing/2014/main" val="990060485"/>
                    </a:ext>
                  </a:extLst>
                </a:gridCol>
                <a:gridCol w="1214950">
                  <a:extLst>
                    <a:ext uri="{9D8B030D-6E8A-4147-A177-3AD203B41FA5}">
                      <a16:colId xmlns="" xmlns:a16="http://schemas.microsoft.com/office/drawing/2014/main" val="2915262933"/>
                    </a:ext>
                  </a:extLst>
                </a:gridCol>
                <a:gridCol w="1214950">
                  <a:extLst>
                    <a:ext uri="{9D8B030D-6E8A-4147-A177-3AD203B41FA5}">
                      <a16:colId xmlns="" xmlns:a16="http://schemas.microsoft.com/office/drawing/2014/main" val="3515797824"/>
                    </a:ext>
                  </a:extLst>
                </a:gridCol>
                <a:gridCol w="1214950">
                  <a:extLst>
                    <a:ext uri="{9D8B030D-6E8A-4147-A177-3AD203B41FA5}">
                      <a16:colId xmlns="" xmlns:a16="http://schemas.microsoft.com/office/drawing/2014/main" val="2116747696"/>
                    </a:ext>
                  </a:extLst>
                </a:gridCol>
                <a:gridCol w="1214950">
                  <a:extLst>
                    <a:ext uri="{9D8B030D-6E8A-4147-A177-3AD203B41FA5}">
                      <a16:colId xmlns="" xmlns:a16="http://schemas.microsoft.com/office/drawing/2014/main" val="3956322659"/>
                    </a:ext>
                  </a:extLst>
                </a:gridCol>
              </a:tblGrid>
              <a:tr h="720374">
                <a:tc>
                  <a:txBody>
                    <a:bodyPr/>
                    <a:lstStyle/>
                    <a:p>
                      <a:pPr algn="ctr"/>
                      <a:r>
                        <a:rPr lang="en-GB" sz="2300" b="1" dirty="0">
                          <a:latin typeface="Century Gothic" panose="020B0502020202020204" pitchFamily="34" charset="0"/>
                        </a:rPr>
                        <a:t>80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82</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83</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84</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5459415"/>
                  </a:ext>
                </a:extLst>
              </a:tr>
            </a:tbl>
          </a:graphicData>
        </a:graphic>
      </p:graphicFrame>
    </p:spTree>
    <p:extLst>
      <p:ext uri="{BB962C8B-B14F-4D97-AF65-F5344CB8AC3E}">
        <p14:creationId xmlns="" xmlns:p14="http://schemas.microsoft.com/office/powerpoint/2010/main" val="2159669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square numbers.</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3F35F3CD-398E-488E-BE1C-C3F679DAACB1}"/>
              </a:ext>
            </a:extLst>
          </p:cNvPr>
          <p:cNvGraphicFramePr>
            <a:graphicFrameLocks noGrp="1"/>
          </p:cNvGraphicFramePr>
          <p:nvPr>
            <p:extLst>
              <p:ext uri="{D42A27DB-BD31-4B8C-83A1-F6EECF244321}">
                <p14:modId xmlns="" xmlns:p14="http://schemas.microsoft.com/office/powerpoint/2010/main" val="3846883943"/>
              </p:ext>
            </p:extLst>
          </p:nvPr>
        </p:nvGraphicFramePr>
        <p:xfrm>
          <a:off x="1671800" y="1626931"/>
          <a:ext cx="6074750" cy="720374"/>
        </p:xfrm>
        <a:graphic>
          <a:graphicData uri="http://schemas.openxmlformats.org/drawingml/2006/table">
            <a:tbl>
              <a:tblPr firstRow="1" bandRow="1">
                <a:tableStyleId>{5940675A-B579-460E-94D1-54222C63F5DA}</a:tableStyleId>
              </a:tblPr>
              <a:tblGrid>
                <a:gridCol w="1214950">
                  <a:extLst>
                    <a:ext uri="{9D8B030D-6E8A-4147-A177-3AD203B41FA5}">
                      <a16:colId xmlns="" xmlns:a16="http://schemas.microsoft.com/office/drawing/2014/main" val="990060485"/>
                    </a:ext>
                  </a:extLst>
                </a:gridCol>
                <a:gridCol w="1214950">
                  <a:extLst>
                    <a:ext uri="{9D8B030D-6E8A-4147-A177-3AD203B41FA5}">
                      <a16:colId xmlns="" xmlns:a16="http://schemas.microsoft.com/office/drawing/2014/main" val="2915262933"/>
                    </a:ext>
                  </a:extLst>
                </a:gridCol>
                <a:gridCol w="1214950">
                  <a:extLst>
                    <a:ext uri="{9D8B030D-6E8A-4147-A177-3AD203B41FA5}">
                      <a16:colId xmlns="" xmlns:a16="http://schemas.microsoft.com/office/drawing/2014/main" val="3515797824"/>
                    </a:ext>
                  </a:extLst>
                </a:gridCol>
                <a:gridCol w="1214950">
                  <a:extLst>
                    <a:ext uri="{9D8B030D-6E8A-4147-A177-3AD203B41FA5}">
                      <a16:colId xmlns="" xmlns:a16="http://schemas.microsoft.com/office/drawing/2014/main" val="2116747696"/>
                    </a:ext>
                  </a:extLst>
                </a:gridCol>
                <a:gridCol w="1214950">
                  <a:extLst>
                    <a:ext uri="{9D8B030D-6E8A-4147-A177-3AD203B41FA5}">
                      <a16:colId xmlns="" xmlns:a16="http://schemas.microsoft.com/office/drawing/2014/main" val="3956322659"/>
                    </a:ext>
                  </a:extLst>
                </a:gridCol>
              </a:tblGrid>
              <a:tr h="720374">
                <a:tc>
                  <a:txBody>
                    <a:bodyPr/>
                    <a:lstStyle/>
                    <a:p>
                      <a:pPr algn="ctr"/>
                      <a:r>
                        <a:rPr lang="en-GB" sz="2300" b="1" dirty="0">
                          <a:solidFill>
                            <a:srgbClr val="FF0000"/>
                          </a:solidFill>
                          <a:latin typeface="Century Gothic" panose="020B0502020202020204" pitchFamily="34" charset="0"/>
                        </a:rPr>
                        <a:t>100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16</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21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27</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36</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5459415"/>
                  </a:ext>
                </a:extLst>
              </a:tr>
            </a:tbl>
          </a:graphicData>
        </a:graphic>
      </p:graphicFrame>
      <p:graphicFrame>
        <p:nvGraphicFramePr>
          <p:cNvPr id="9" name="Table 8">
            <a:extLst>
              <a:ext uri="{FF2B5EF4-FFF2-40B4-BE49-F238E27FC236}">
                <a16:creationId xmlns="" xmlns:a16="http://schemas.microsoft.com/office/drawing/2014/main" id="{B220A426-CE39-4CC3-B8C9-942ABCC6F06F}"/>
              </a:ext>
            </a:extLst>
          </p:cNvPr>
          <p:cNvGraphicFramePr>
            <a:graphicFrameLocks noGrp="1"/>
          </p:cNvGraphicFramePr>
          <p:nvPr>
            <p:extLst>
              <p:ext uri="{D42A27DB-BD31-4B8C-83A1-F6EECF244321}">
                <p14:modId xmlns="" xmlns:p14="http://schemas.microsoft.com/office/powerpoint/2010/main" val="1604569860"/>
              </p:ext>
            </p:extLst>
          </p:nvPr>
        </p:nvGraphicFramePr>
        <p:xfrm>
          <a:off x="1671800" y="2959767"/>
          <a:ext cx="6074750" cy="720374"/>
        </p:xfrm>
        <a:graphic>
          <a:graphicData uri="http://schemas.openxmlformats.org/drawingml/2006/table">
            <a:tbl>
              <a:tblPr firstRow="1" bandRow="1">
                <a:tableStyleId>{5940675A-B579-460E-94D1-54222C63F5DA}</a:tableStyleId>
              </a:tblPr>
              <a:tblGrid>
                <a:gridCol w="1214950">
                  <a:extLst>
                    <a:ext uri="{9D8B030D-6E8A-4147-A177-3AD203B41FA5}">
                      <a16:colId xmlns="" xmlns:a16="http://schemas.microsoft.com/office/drawing/2014/main" val="990060485"/>
                    </a:ext>
                  </a:extLst>
                </a:gridCol>
                <a:gridCol w="1214950">
                  <a:extLst>
                    <a:ext uri="{9D8B030D-6E8A-4147-A177-3AD203B41FA5}">
                      <a16:colId xmlns="" xmlns:a16="http://schemas.microsoft.com/office/drawing/2014/main" val="2915262933"/>
                    </a:ext>
                  </a:extLst>
                </a:gridCol>
                <a:gridCol w="1214950">
                  <a:extLst>
                    <a:ext uri="{9D8B030D-6E8A-4147-A177-3AD203B41FA5}">
                      <a16:colId xmlns="" xmlns:a16="http://schemas.microsoft.com/office/drawing/2014/main" val="3515797824"/>
                    </a:ext>
                  </a:extLst>
                </a:gridCol>
                <a:gridCol w="1214950">
                  <a:extLst>
                    <a:ext uri="{9D8B030D-6E8A-4147-A177-3AD203B41FA5}">
                      <a16:colId xmlns="" xmlns:a16="http://schemas.microsoft.com/office/drawing/2014/main" val="2116747696"/>
                    </a:ext>
                  </a:extLst>
                </a:gridCol>
                <a:gridCol w="1214950">
                  <a:extLst>
                    <a:ext uri="{9D8B030D-6E8A-4147-A177-3AD203B41FA5}">
                      <a16:colId xmlns="" xmlns:a16="http://schemas.microsoft.com/office/drawing/2014/main" val="3956322659"/>
                    </a:ext>
                  </a:extLst>
                </a:gridCol>
              </a:tblGrid>
              <a:tr h="720374">
                <a:tc>
                  <a:txBody>
                    <a:bodyPr/>
                    <a:lstStyle/>
                    <a:p>
                      <a:pPr algn="ctr"/>
                      <a:r>
                        <a:rPr lang="en-GB" sz="2300" b="1" dirty="0">
                          <a:solidFill>
                            <a:srgbClr val="FF0000"/>
                          </a:solidFill>
                          <a:latin typeface="Century Gothic" panose="020B0502020202020204" pitchFamily="34" charset="0"/>
                        </a:rPr>
                        <a:t>121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10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30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46</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5459415"/>
                  </a:ext>
                </a:extLst>
              </a:tr>
            </a:tbl>
          </a:graphicData>
        </a:graphic>
      </p:graphicFrame>
      <p:graphicFrame>
        <p:nvGraphicFramePr>
          <p:cNvPr id="10" name="Table 9">
            <a:extLst>
              <a:ext uri="{FF2B5EF4-FFF2-40B4-BE49-F238E27FC236}">
                <a16:creationId xmlns="" xmlns:a16="http://schemas.microsoft.com/office/drawing/2014/main" id="{6A36C3CB-1CEE-4A71-8EE3-2B1D30B661BE}"/>
              </a:ext>
            </a:extLst>
          </p:cNvPr>
          <p:cNvGraphicFramePr>
            <a:graphicFrameLocks noGrp="1"/>
          </p:cNvGraphicFramePr>
          <p:nvPr>
            <p:extLst>
              <p:ext uri="{D42A27DB-BD31-4B8C-83A1-F6EECF244321}">
                <p14:modId xmlns="" xmlns:p14="http://schemas.microsoft.com/office/powerpoint/2010/main" val="1228741901"/>
              </p:ext>
            </p:extLst>
          </p:nvPr>
        </p:nvGraphicFramePr>
        <p:xfrm>
          <a:off x="1671800" y="4292603"/>
          <a:ext cx="6074750" cy="720374"/>
        </p:xfrm>
        <a:graphic>
          <a:graphicData uri="http://schemas.openxmlformats.org/drawingml/2006/table">
            <a:tbl>
              <a:tblPr firstRow="1" bandRow="1">
                <a:tableStyleId>{5940675A-B579-460E-94D1-54222C63F5DA}</a:tableStyleId>
              </a:tblPr>
              <a:tblGrid>
                <a:gridCol w="1214950">
                  <a:extLst>
                    <a:ext uri="{9D8B030D-6E8A-4147-A177-3AD203B41FA5}">
                      <a16:colId xmlns="" xmlns:a16="http://schemas.microsoft.com/office/drawing/2014/main" val="990060485"/>
                    </a:ext>
                  </a:extLst>
                </a:gridCol>
                <a:gridCol w="1214950">
                  <a:extLst>
                    <a:ext uri="{9D8B030D-6E8A-4147-A177-3AD203B41FA5}">
                      <a16:colId xmlns="" xmlns:a16="http://schemas.microsoft.com/office/drawing/2014/main" val="2915262933"/>
                    </a:ext>
                  </a:extLst>
                </a:gridCol>
                <a:gridCol w="1214950">
                  <a:extLst>
                    <a:ext uri="{9D8B030D-6E8A-4147-A177-3AD203B41FA5}">
                      <a16:colId xmlns="" xmlns:a16="http://schemas.microsoft.com/office/drawing/2014/main" val="3515797824"/>
                    </a:ext>
                  </a:extLst>
                </a:gridCol>
                <a:gridCol w="1214950">
                  <a:extLst>
                    <a:ext uri="{9D8B030D-6E8A-4147-A177-3AD203B41FA5}">
                      <a16:colId xmlns="" xmlns:a16="http://schemas.microsoft.com/office/drawing/2014/main" val="2116747696"/>
                    </a:ext>
                  </a:extLst>
                </a:gridCol>
                <a:gridCol w="1214950">
                  <a:extLst>
                    <a:ext uri="{9D8B030D-6E8A-4147-A177-3AD203B41FA5}">
                      <a16:colId xmlns="" xmlns:a16="http://schemas.microsoft.com/office/drawing/2014/main" val="3956322659"/>
                    </a:ext>
                  </a:extLst>
                </a:gridCol>
              </a:tblGrid>
              <a:tr h="720374">
                <a:tc>
                  <a:txBody>
                    <a:bodyPr/>
                    <a:lstStyle/>
                    <a:p>
                      <a:pPr algn="ctr"/>
                      <a:r>
                        <a:rPr lang="en-GB" sz="2300" b="1" dirty="0">
                          <a:latin typeface="Century Gothic" panose="020B0502020202020204" pitchFamily="34" charset="0"/>
                        </a:rPr>
                        <a:t>80</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solidFill>
                            <a:srgbClr val="FF0000"/>
                          </a:solidFill>
                          <a:latin typeface="Century Gothic" panose="020B0502020202020204" pitchFamily="34" charset="0"/>
                        </a:rPr>
                        <a:t>81</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82</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83</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1" dirty="0">
                          <a:latin typeface="Century Gothic" panose="020B0502020202020204" pitchFamily="34" charset="0"/>
                        </a:rPr>
                        <a:t>84</a:t>
                      </a:r>
                    </a:p>
                  </a:txBody>
                  <a:tcPr marL="177626" marR="177626" marT="88813" marB="888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5459415"/>
                  </a:ext>
                </a:extLst>
              </a:tr>
            </a:tbl>
          </a:graphicData>
        </a:graphic>
      </p:graphicFrame>
      <p:sp>
        <p:nvSpPr>
          <p:cNvPr id="11" name="Oval 10">
            <a:extLst>
              <a:ext uri="{FF2B5EF4-FFF2-40B4-BE49-F238E27FC236}">
                <a16:creationId xmlns="" xmlns:a16="http://schemas.microsoft.com/office/drawing/2014/main" id="{5D8E89E9-1D77-450B-BCF6-739125130A19}"/>
              </a:ext>
            </a:extLst>
          </p:cNvPr>
          <p:cNvSpPr/>
          <p:nvPr/>
        </p:nvSpPr>
        <p:spPr>
          <a:xfrm>
            <a:off x="1671800" y="1626931"/>
            <a:ext cx="1215152" cy="72037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a:extLst>
              <a:ext uri="{FF2B5EF4-FFF2-40B4-BE49-F238E27FC236}">
                <a16:creationId xmlns="" xmlns:a16="http://schemas.microsoft.com/office/drawing/2014/main" id="{1669801E-5582-49C1-B4CE-3FDBBDE30C0E}"/>
              </a:ext>
            </a:extLst>
          </p:cNvPr>
          <p:cNvSpPr/>
          <p:nvPr/>
        </p:nvSpPr>
        <p:spPr>
          <a:xfrm>
            <a:off x="6531398" y="1626931"/>
            <a:ext cx="1215152" cy="72037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a:extLst>
              <a:ext uri="{FF2B5EF4-FFF2-40B4-BE49-F238E27FC236}">
                <a16:creationId xmlns="" xmlns:a16="http://schemas.microsoft.com/office/drawing/2014/main" id="{2325FC33-E534-4816-A58D-64257A12AF34}"/>
              </a:ext>
            </a:extLst>
          </p:cNvPr>
          <p:cNvSpPr/>
          <p:nvPr/>
        </p:nvSpPr>
        <p:spPr>
          <a:xfrm>
            <a:off x="1671800" y="2959767"/>
            <a:ext cx="1215152" cy="72037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Oval 13">
            <a:extLst>
              <a:ext uri="{FF2B5EF4-FFF2-40B4-BE49-F238E27FC236}">
                <a16:creationId xmlns="" xmlns:a16="http://schemas.microsoft.com/office/drawing/2014/main" id="{908AC0A5-4FAB-4D0C-90DB-4EBF9E64FB7A}"/>
              </a:ext>
            </a:extLst>
          </p:cNvPr>
          <p:cNvSpPr/>
          <p:nvPr/>
        </p:nvSpPr>
        <p:spPr>
          <a:xfrm>
            <a:off x="2886952" y="1626931"/>
            <a:ext cx="1215152" cy="72037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a:extLst>
              <a:ext uri="{FF2B5EF4-FFF2-40B4-BE49-F238E27FC236}">
                <a16:creationId xmlns="" xmlns:a16="http://schemas.microsoft.com/office/drawing/2014/main" id="{D871AE55-166D-4A67-81DE-2038F6AD402F}"/>
              </a:ext>
            </a:extLst>
          </p:cNvPr>
          <p:cNvSpPr/>
          <p:nvPr/>
        </p:nvSpPr>
        <p:spPr>
          <a:xfrm>
            <a:off x="2894134" y="4292603"/>
            <a:ext cx="1215152" cy="72037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Oval 15">
            <a:extLst>
              <a:ext uri="{FF2B5EF4-FFF2-40B4-BE49-F238E27FC236}">
                <a16:creationId xmlns="" xmlns:a16="http://schemas.microsoft.com/office/drawing/2014/main" id="{3B3068BB-0441-45A4-95AA-980B7E473C36}"/>
              </a:ext>
            </a:extLst>
          </p:cNvPr>
          <p:cNvSpPr/>
          <p:nvPr/>
        </p:nvSpPr>
        <p:spPr>
          <a:xfrm>
            <a:off x="2894134" y="2956864"/>
            <a:ext cx="1215152" cy="72037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 xmlns:p14="http://schemas.microsoft.com/office/powerpoint/2010/main" val="4104386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 below.</a:t>
            </a: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 xmlns:a16="http://schemas.microsoft.com/office/drawing/2014/main" id="{3D9FFDB3-131B-4F74-897C-BB96BB51FD5E}"/>
              </a:ext>
            </a:extLst>
          </p:cNvPr>
          <p:cNvGraphicFramePr>
            <a:graphicFrameLocks noGrp="1"/>
          </p:cNvGraphicFramePr>
          <p:nvPr>
            <p:extLst>
              <p:ext uri="{D42A27DB-BD31-4B8C-83A1-F6EECF244321}">
                <p14:modId xmlns="" xmlns:p14="http://schemas.microsoft.com/office/powerpoint/2010/main" val="2802576113"/>
              </p:ext>
            </p:extLst>
          </p:nvPr>
        </p:nvGraphicFramePr>
        <p:xfrm>
          <a:off x="1364364" y="2071740"/>
          <a:ext cx="6415272" cy="2475984"/>
        </p:xfrm>
        <a:graphic>
          <a:graphicData uri="http://schemas.openxmlformats.org/drawingml/2006/table">
            <a:tbl>
              <a:tblPr firstRow="1" bandRow="1">
                <a:tableStyleId>{5940675A-B579-460E-94D1-54222C63F5DA}</a:tableStyleId>
              </a:tblPr>
              <a:tblGrid>
                <a:gridCol w="2138424">
                  <a:extLst>
                    <a:ext uri="{9D8B030D-6E8A-4147-A177-3AD203B41FA5}">
                      <a16:colId xmlns="" xmlns:a16="http://schemas.microsoft.com/office/drawing/2014/main" val="4158197568"/>
                    </a:ext>
                  </a:extLst>
                </a:gridCol>
                <a:gridCol w="2138424">
                  <a:extLst>
                    <a:ext uri="{9D8B030D-6E8A-4147-A177-3AD203B41FA5}">
                      <a16:colId xmlns="" xmlns:a16="http://schemas.microsoft.com/office/drawing/2014/main" val="3483760888"/>
                    </a:ext>
                  </a:extLst>
                </a:gridCol>
                <a:gridCol w="2138424">
                  <a:extLst>
                    <a:ext uri="{9D8B030D-6E8A-4147-A177-3AD203B41FA5}">
                      <a16:colId xmlns="" xmlns:a16="http://schemas.microsoft.com/office/drawing/2014/main" val="752974197"/>
                    </a:ext>
                  </a:extLst>
                </a:gridCol>
              </a:tblGrid>
              <a:tr h="618996">
                <a:tc>
                  <a:txBody>
                    <a:bodyPr/>
                    <a:lstStyle/>
                    <a:p>
                      <a:pPr algn="ctr"/>
                      <a:r>
                        <a:rPr lang="en-GB" sz="2100" b="1" spc="-300" dirty="0">
                          <a:latin typeface="Century Gothic" panose="020B0502020202020204" pitchFamily="34" charset="0"/>
                        </a:rPr>
                        <a:t>____  </a:t>
                      </a:r>
                      <a:r>
                        <a:rPr lang="en-GB" sz="2100" b="1" spc="0" dirty="0">
                          <a:latin typeface="Century Gothic" panose="020B0502020202020204" pitchFamily="34" charset="0"/>
                        </a:rPr>
                        <a:t> </a:t>
                      </a:r>
                      <a:r>
                        <a:rPr lang="en-GB" sz="2100" b="1" baseline="30000" dirty="0">
                          <a:latin typeface="Century Gothic" panose="020B0502020202020204" pitchFamily="34" charset="0"/>
                        </a:rPr>
                        <a:t>2</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4 x 4</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16</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6975363"/>
                  </a:ext>
                </a:extLst>
              </a:tr>
              <a:tr h="618996">
                <a:tc>
                  <a:txBody>
                    <a:bodyPr/>
                    <a:lstStyle/>
                    <a:p>
                      <a:pPr algn="ct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8 x 8</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11118243"/>
                  </a:ext>
                </a:extLst>
              </a:tr>
              <a:tr h="618996">
                <a:tc>
                  <a:txBody>
                    <a:bodyPr/>
                    <a:lstStyle/>
                    <a:p>
                      <a:pPr algn="ctr"/>
                      <a:r>
                        <a:rPr lang="en-GB" sz="2100" b="1" dirty="0">
                          <a:latin typeface="Century Gothic" panose="020B0502020202020204" pitchFamily="34" charset="0"/>
                        </a:rPr>
                        <a:t>9</a:t>
                      </a:r>
                      <a:r>
                        <a:rPr lang="en-GB" sz="2100" b="1" baseline="30000" dirty="0">
                          <a:latin typeface="Century Gothic" panose="020B0502020202020204" pitchFamily="34" charset="0"/>
                        </a:rPr>
                        <a:t>2</a:t>
                      </a: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81</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41665672"/>
                  </a:ext>
                </a:extLst>
              </a:tr>
              <a:tr h="618996">
                <a:tc>
                  <a:txBody>
                    <a:bodyPr/>
                    <a:lstStyle/>
                    <a:p>
                      <a:pPr algn="ct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10 x 10</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69946784"/>
                  </a:ext>
                </a:extLst>
              </a:tr>
            </a:tbl>
          </a:graphicData>
        </a:graphic>
      </p:graphicFrame>
    </p:spTree>
    <p:extLst>
      <p:ext uri="{BB962C8B-B14F-4D97-AF65-F5344CB8AC3E}">
        <p14:creationId xmlns="" xmlns:p14="http://schemas.microsoft.com/office/powerpoint/2010/main" val="1499301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 below.</a:t>
            </a: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 xmlns:a16="http://schemas.microsoft.com/office/drawing/2014/main" id="{3D9FFDB3-131B-4F74-897C-BB96BB51FD5E}"/>
              </a:ext>
            </a:extLst>
          </p:cNvPr>
          <p:cNvGraphicFramePr>
            <a:graphicFrameLocks noGrp="1"/>
          </p:cNvGraphicFramePr>
          <p:nvPr>
            <p:extLst>
              <p:ext uri="{D42A27DB-BD31-4B8C-83A1-F6EECF244321}">
                <p14:modId xmlns="" xmlns:p14="http://schemas.microsoft.com/office/powerpoint/2010/main" val="4290179679"/>
              </p:ext>
            </p:extLst>
          </p:nvPr>
        </p:nvGraphicFramePr>
        <p:xfrm>
          <a:off x="1364364" y="2071740"/>
          <a:ext cx="6415272" cy="2475984"/>
        </p:xfrm>
        <a:graphic>
          <a:graphicData uri="http://schemas.openxmlformats.org/drawingml/2006/table">
            <a:tbl>
              <a:tblPr firstRow="1" bandRow="1">
                <a:tableStyleId>{5940675A-B579-460E-94D1-54222C63F5DA}</a:tableStyleId>
              </a:tblPr>
              <a:tblGrid>
                <a:gridCol w="2138424">
                  <a:extLst>
                    <a:ext uri="{9D8B030D-6E8A-4147-A177-3AD203B41FA5}">
                      <a16:colId xmlns="" xmlns:a16="http://schemas.microsoft.com/office/drawing/2014/main" val="4158197568"/>
                    </a:ext>
                  </a:extLst>
                </a:gridCol>
                <a:gridCol w="2138424">
                  <a:extLst>
                    <a:ext uri="{9D8B030D-6E8A-4147-A177-3AD203B41FA5}">
                      <a16:colId xmlns="" xmlns:a16="http://schemas.microsoft.com/office/drawing/2014/main" val="3483760888"/>
                    </a:ext>
                  </a:extLst>
                </a:gridCol>
                <a:gridCol w="2138424">
                  <a:extLst>
                    <a:ext uri="{9D8B030D-6E8A-4147-A177-3AD203B41FA5}">
                      <a16:colId xmlns="" xmlns:a16="http://schemas.microsoft.com/office/drawing/2014/main" val="752974197"/>
                    </a:ext>
                  </a:extLst>
                </a:gridCol>
              </a:tblGrid>
              <a:tr h="618996">
                <a:tc>
                  <a:txBody>
                    <a:bodyPr/>
                    <a:lstStyle/>
                    <a:p>
                      <a:pPr algn="ctr"/>
                      <a:r>
                        <a:rPr lang="en-GB" sz="2100" b="1" spc="-300" dirty="0">
                          <a:solidFill>
                            <a:srgbClr val="FF0000"/>
                          </a:solidFill>
                          <a:latin typeface="Century Gothic" panose="020B0502020202020204" pitchFamily="34" charset="0"/>
                        </a:rPr>
                        <a:t>4 </a:t>
                      </a:r>
                      <a:r>
                        <a:rPr lang="en-GB" sz="2100" b="1" baseline="30000" dirty="0">
                          <a:solidFill>
                            <a:srgbClr val="FF0000"/>
                          </a:solidFill>
                          <a:latin typeface="Century Gothic" panose="020B0502020202020204" pitchFamily="34" charset="0"/>
                        </a:rPr>
                        <a:t>2</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4 x 4</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16</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6975363"/>
                  </a:ext>
                </a:extLst>
              </a:tr>
              <a:tr h="6189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b="1" spc="-300" dirty="0">
                          <a:solidFill>
                            <a:srgbClr val="FF0000"/>
                          </a:solidFill>
                          <a:latin typeface="Century Gothic" panose="020B0502020202020204" pitchFamily="34" charset="0"/>
                        </a:rPr>
                        <a:t>8 </a:t>
                      </a:r>
                      <a:r>
                        <a:rPr lang="en-GB" sz="2100" b="1" baseline="30000" dirty="0">
                          <a:solidFill>
                            <a:srgbClr val="FF0000"/>
                          </a:solidFill>
                          <a:latin typeface="Century Gothic" panose="020B0502020202020204" pitchFamily="34" charset="0"/>
                        </a:rPr>
                        <a:t>2</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8 x 8</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solidFill>
                            <a:srgbClr val="FF0000"/>
                          </a:solidFill>
                          <a:latin typeface="Century Gothic" panose="020B0502020202020204" pitchFamily="34" charset="0"/>
                        </a:rPr>
                        <a:t>64</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11118243"/>
                  </a:ext>
                </a:extLst>
              </a:tr>
              <a:tr h="618996">
                <a:tc>
                  <a:txBody>
                    <a:bodyPr/>
                    <a:lstStyle/>
                    <a:p>
                      <a:pPr algn="ctr"/>
                      <a:r>
                        <a:rPr lang="en-GB" sz="2100" b="1" dirty="0">
                          <a:latin typeface="Century Gothic" panose="020B0502020202020204" pitchFamily="34" charset="0"/>
                        </a:rPr>
                        <a:t>9</a:t>
                      </a:r>
                      <a:r>
                        <a:rPr lang="en-GB" sz="2100" b="1" baseline="30000" dirty="0">
                          <a:latin typeface="Century Gothic" panose="020B0502020202020204" pitchFamily="34" charset="0"/>
                        </a:rPr>
                        <a:t>2</a:t>
                      </a:r>
                      <a:endParaRPr lang="en-GB" sz="2100" b="1" dirty="0">
                        <a:latin typeface="Century Gothic" panose="020B0502020202020204" pitchFamily="34" charset="0"/>
                      </a:endParaRP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solidFill>
                            <a:srgbClr val="FF0000"/>
                          </a:solidFill>
                          <a:latin typeface="Century Gothic" panose="020B0502020202020204" pitchFamily="34" charset="0"/>
                        </a:rPr>
                        <a:t>9 x 9</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81</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41665672"/>
                  </a:ext>
                </a:extLst>
              </a:tr>
              <a:tr h="6189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b="1" spc="-300" dirty="0">
                          <a:solidFill>
                            <a:srgbClr val="FF0000"/>
                          </a:solidFill>
                          <a:latin typeface="Century Gothic" panose="020B0502020202020204" pitchFamily="34" charset="0"/>
                        </a:rPr>
                        <a:t>10 </a:t>
                      </a:r>
                      <a:r>
                        <a:rPr lang="en-GB" sz="2100" b="1" baseline="30000" dirty="0">
                          <a:solidFill>
                            <a:srgbClr val="FF0000"/>
                          </a:solidFill>
                          <a:latin typeface="Century Gothic" panose="020B0502020202020204" pitchFamily="34" charset="0"/>
                        </a:rPr>
                        <a:t>2</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latin typeface="Century Gothic" panose="020B0502020202020204" pitchFamily="34" charset="0"/>
                        </a:rPr>
                        <a:t>10 x 10</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100" b="1" dirty="0">
                          <a:solidFill>
                            <a:srgbClr val="FF0000"/>
                          </a:solidFill>
                          <a:latin typeface="Century Gothic" panose="020B0502020202020204" pitchFamily="34" charset="0"/>
                        </a:rPr>
                        <a:t>100</a:t>
                      </a:r>
                    </a:p>
                  </a:txBody>
                  <a:tcPr marL="162483" marR="162483" marT="81242" marB="81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69946784"/>
                  </a:ext>
                </a:extLst>
              </a:tr>
            </a:tbl>
          </a:graphicData>
        </a:graphic>
      </p:graphicFrame>
    </p:spTree>
    <p:extLst>
      <p:ext uri="{BB962C8B-B14F-4D97-AF65-F5344CB8AC3E}">
        <p14:creationId xmlns="" xmlns:p14="http://schemas.microsoft.com/office/powerpoint/2010/main" val="1708935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r>
              <a:rPr lang="en-GB" sz="2000" b="1" dirty="0">
                <a:solidFill>
                  <a:schemeClr val="tx1"/>
                </a:solidFill>
                <a:latin typeface="Century Gothic" panose="020B0502020202020204" pitchFamily="34" charset="0"/>
              </a:rPr>
              <a:t>What are prime numbers? What are composite numbers?</a:t>
            </a:r>
          </a:p>
          <a:p>
            <a:pPr lvl="0"/>
            <a:r>
              <a:rPr lang="en-GB" sz="2000" b="1" dirty="0">
                <a:solidFill>
                  <a:schemeClr val="tx1"/>
                </a:solidFill>
                <a:latin typeface="Century Gothic" panose="020B0502020202020204" pitchFamily="34" charset="0"/>
              </a:rPr>
              <a:t>Sort the numbers under the correct headings</a:t>
            </a:r>
            <a:r>
              <a:rPr lang="en-GB" sz="2000" b="1" dirty="0" smtClean="0">
                <a:solidFill>
                  <a:schemeClr val="tx1"/>
                </a:solidFill>
                <a:latin typeface="Century Gothic" panose="020B0502020202020204" pitchFamily="34" charset="0"/>
              </a:rPr>
              <a:t>. </a:t>
            </a:r>
          </a:p>
          <a:p>
            <a:pPr lvl="0"/>
            <a:endParaRPr lang="en-GB" sz="2000" b="1" dirty="0" smtClean="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xmlns="" id="{9D2410E5-2246-4C9F-83E4-C70630A3ACC1}"/>
              </a:ext>
            </a:extLst>
          </p:cNvPr>
          <p:cNvGraphicFramePr>
            <a:graphicFrameLocks noGrp="1"/>
          </p:cNvGraphicFramePr>
          <p:nvPr/>
        </p:nvGraphicFramePr>
        <p:xfrm>
          <a:off x="1522343" y="1974020"/>
          <a:ext cx="6099314" cy="2321253"/>
        </p:xfrm>
        <a:graphic>
          <a:graphicData uri="http://schemas.openxmlformats.org/drawingml/2006/table">
            <a:tbl>
              <a:tblPr firstRow="1" bandRow="1">
                <a:tableStyleId>{5940675A-B579-460E-94D1-54222C63F5DA}</a:tableStyleId>
              </a:tblPr>
              <a:tblGrid>
                <a:gridCol w="3049657">
                  <a:extLst>
                    <a:ext uri="{9D8B030D-6E8A-4147-A177-3AD203B41FA5}">
                      <a16:colId xmlns:a16="http://schemas.microsoft.com/office/drawing/2014/main" xmlns="" val="4279688504"/>
                    </a:ext>
                  </a:extLst>
                </a:gridCol>
                <a:gridCol w="3049657">
                  <a:extLst>
                    <a:ext uri="{9D8B030D-6E8A-4147-A177-3AD203B41FA5}">
                      <a16:colId xmlns:a16="http://schemas.microsoft.com/office/drawing/2014/main" xmlns="" val="1799166881"/>
                    </a:ext>
                  </a:extLst>
                </a:gridCol>
              </a:tblGrid>
              <a:tr h="521253">
                <a:tc>
                  <a:txBody>
                    <a:bodyPr/>
                    <a:lstStyle/>
                    <a:p>
                      <a:pPr algn="ctr"/>
                      <a:r>
                        <a:rPr lang="en-GB" b="1" dirty="0">
                          <a:latin typeface="Century Gothic" panose="020B0502020202020204" pitchFamily="34" charset="0"/>
                        </a:rPr>
                        <a:t>Prime Numbers</a:t>
                      </a:r>
                    </a:p>
                  </a:txBody>
                  <a:tcPr anchor="ctr">
                    <a:solidFill>
                      <a:schemeClr val="bg1"/>
                    </a:solidFill>
                  </a:tcPr>
                </a:tc>
                <a:tc>
                  <a:txBody>
                    <a:bodyPr/>
                    <a:lstStyle/>
                    <a:p>
                      <a:pPr algn="ctr"/>
                      <a:r>
                        <a:rPr lang="en-GB" b="1" dirty="0">
                          <a:latin typeface="Century Gothic" panose="020B0502020202020204" pitchFamily="34" charset="0"/>
                        </a:rPr>
                        <a:t>Composite Numbers</a:t>
                      </a:r>
                    </a:p>
                  </a:txBody>
                  <a:tcPr anchor="ctr">
                    <a:solidFill>
                      <a:schemeClr val="bg1"/>
                    </a:solidFill>
                  </a:tcPr>
                </a:tc>
                <a:extLst>
                  <a:ext uri="{0D108BD9-81ED-4DB2-BD59-A6C34878D82A}">
                    <a16:rowId xmlns:a16="http://schemas.microsoft.com/office/drawing/2014/main" xmlns="" val="3986143276"/>
                  </a:ext>
                </a:extLst>
              </a:tr>
              <a:tr h="1800000">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xmlns="" val="3560036848"/>
                  </a:ext>
                </a:extLst>
              </a:tr>
            </a:tbl>
          </a:graphicData>
        </a:graphic>
      </p:graphicFrame>
      <p:grpSp>
        <p:nvGrpSpPr>
          <p:cNvPr id="13" name="Group 12">
            <a:extLst>
              <a:ext uri="{FF2B5EF4-FFF2-40B4-BE49-F238E27FC236}">
                <a16:creationId xmlns:a16="http://schemas.microsoft.com/office/drawing/2014/main" xmlns="" id="{2AF6B35B-A4D1-4B39-BAB1-B95605BCE71D}"/>
              </a:ext>
            </a:extLst>
          </p:cNvPr>
          <p:cNvGrpSpPr/>
          <p:nvPr/>
        </p:nvGrpSpPr>
        <p:grpSpPr>
          <a:xfrm>
            <a:off x="1522344" y="4641785"/>
            <a:ext cx="6099313" cy="1292081"/>
            <a:chOff x="1522344" y="4641785"/>
            <a:chExt cx="6099313" cy="1292081"/>
          </a:xfrm>
        </p:grpSpPr>
        <p:sp>
          <p:nvSpPr>
            <p:cNvPr id="14" name="Rectangle: Rounded Corners 13">
              <a:extLst>
                <a:ext uri="{FF2B5EF4-FFF2-40B4-BE49-F238E27FC236}">
                  <a16:creationId xmlns:a16="http://schemas.microsoft.com/office/drawing/2014/main" xmlns="" id="{098CED9D-039B-4831-A2C5-2B9A2A6B6DA6}"/>
                </a:ext>
              </a:extLst>
            </p:cNvPr>
            <p:cNvSpPr/>
            <p:nvPr/>
          </p:nvSpPr>
          <p:spPr>
            <a:xfrm>
              <a:off x="1522344" y="4641785"/>
              <a:ext cx="844826" cy="8448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11</a:t>
              </a:r>
            </a:p>
          </p:txBody>
        </p:sp>
        <p:sp>
          <p:nvSpPr>
            <p:cNvPr id="15" name="Rectangle: Rounded Corners 14">
              <a:extLst>
                <a:ext uri="{FF2B5EF4-FFF2-40B4-BE49-F238E27FC236}">
                  <a16:creationId xmlns:a16="http://schemas.microsoft.com/office/drawing/2014/main" xmlns="" id="{933EBCFC-45D4-4754-9D08-ECBB1F3BCF44}"/>
                </a:ext>
              </a:extLst>
            </p:cNvPr>
            <p:cNvSpPr/>
            <p:nvPr/>
          </p:nvSpPr>
          <p:spPr>
            <a:xfrm>
              <a:off x="2835966" y="5089040"/>
              <a:ext cx="844826" cy="8448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14</a:t>
              </a:r>
            </a:p>
          </p:txBody>
        </p:sp>
        <p:sp>
          <p:nvSpPr>
            <p:cNvPr id="16" name="Rectangle: Rounded Corners 15">
              <a:extLst>
                <a:ext uri="{FF2B5EF4-FFF2-40B4-BE49-F238E27FC236}">
                  <a16:creationId xmlns:a16="http://schemas.microsoft.com/office/drawing/2014/main" xmlns="" id="{DCB20425-B6C2-4F7D-944F-FAA951CC1FE8}"/>
                </a:ext>
              </a:extLst>
            </p:cNvPr>
            <p:cNvSpPr/>
            <p:nvPr/>
          </p:nvSpPr>
          <p:spPr>
            <a:xfrm>
              <a:off x="4149588" y="4641785"/>
              <a:ext cx="844826" cy="8448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a:t>
              </a:r>
            </a:p>
          </p:txBody>
        </p:sp>
        <p:sp>
          <p:nvSpPr>
            <p:cNvPr id="17" name="Rectangle: Rounded Corners 16">
              <a:extLst>
                <a:ext uri="{FF2B5EF4-FFF2-40B4-BE49-F238E27FC236}">
                  <a16:creationId xmlns:a16="http://schemas.microsoft.com/office/drawing/2014/main" xmlns="" id="{BA03DD34-9A1F-466E-A01D-E528C1667E99}"/>
                </a:ext>
              </a:extLst>
            </p:cNvPr>
            <p:cNvSpPr/>
            <p:nvPr/>
          </p:nvSpPr>
          <p:spPr>
            <a:xfrm>
              <a:off x="5463210" y="5089040"/>
              <a:ext cx="844826" cy="8448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33</a:t>
              </a:r>
            </a:p>
          </p:txBody>
        </p:sp>
        <p:sp>
          <p:nvSpPr>
            <p:cNvPr id="20" name="Rectangle: Rounded Corners 19">
              <a:extLst>
                <a:ext uri="{FF2B5EF4-FFF2-40B4-BE49-F238E27FC236}">
                  <a16:creationId xmlns:a16="http://schemas.microsoft.com/office/drawing/2014/main" xmlns="" id="{CD8735B2-53F7-434A-A328-A04947E40163}"/>
                </a:ext>
              </a:extLst>
            </p:cNvPr>
            <p:cNvSpPr/>
            <p:nvPr/>
          </p:nvSpPr>
          <p:spPr>
            <a:xfrm>
              <a:off x="6776831" y="4641785"/>
              <a:ext cx="844826" cy="8448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29</a:t>
              </a:r>
            </a:p>
          </p:txBody>
        </p:sp>
      </p:grpSp>
    </p:spTree>
    <p:extLst>
      <p:ext uri="{BB962C8B-B14F-4D97-AF65-F5344CB8AC3E}">
        <p14:creationId xmlns:p14="http://schemas.microsoft.com/office/powerpoint/2010/main" xmlns="" val="221431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25 is the sum of two square numbers.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Using the example above, complete the following: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34 is the sum of two squared numbers. What could they be?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45 is the sum of two squared numbers. What could they be?</a:t>
            </a:r>
          </a:p>
          <a:p>
            <a:pPr lvl="0" algn="ctr"/>
            <a:endParaRPr lang="en-GB" sz="2400" b="1" u="sng" dirty="0">
              <a:solidFill>
                <a:prstClr val="black"/>
              </a:solidFill>
              <a:latin typeface="Century Gothic" panose="020B0502020202020204" pitchFamily="34" charset="0"/>
            </a:endParaRPr>
          </a:p>
        </p:txBody>
      </p:sp>
      <p:sp>
        <p:nvSpPr>
          <p:cNvPr id="6" name="Rectangle: Rounded Corners 5">
            <a:extLst>
              <a:ext uri="{FF2B5EF4-FFF2-40B4-BE49-F238E27FC236}">
                <a16:creationId xmlns="" xmlns:a16="http://schemas.microsoft.com/office/drawing/2014/main" id="{4ECF7F0B-8843-49E4-B56D-92A6C0DF6738}"/>
              </a:ext>
            </a:extLst>
          </p:cNvPr>
          <p:cNvSpPr/>
          <p:nvPr/>
        </p:nvSpPr>
        <p:spPr>
          <a:xfrm>
            <a:off x="3040901" y="1698116"/>
            <a:ext cx="3062199" cy="912562"/>
          </a:xfrm>
          <a:prstGeom prst="roundRect">
            <a:avLst/>
          </a:prstGeom>
          <a:solidFill>
            <a:schemeClr val="bg1"/>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latin typeface="Century Gothic" panose="020B0502020202020204" pitchFamily="34" charset="0"/>
              </a:rPr>
              <a:t>25 = 4</a:t>
            </a:r>
            <a:r>
              <a:rPr lang="en-GB" sz="4000" b="1" baseline="30000" dirty="0">
                <a:latin typeface="Century Gothic" panose="020B0502020202020204" pitchFamily="34" charset="0"/>
              </a:rPr>
              <a:t>2</a:t>
            </a:r>
            <a:r>
              <a:rPr lang="en-GB" sz="4000" b="1" dirty="0">
                <a:latin typeface="Century Gothic" panose="020B0502020202020204" pitchFamily="34" charset="0"/>
              </a:rPr>
              <a:t> + 3</a:t>
            </a:r>
            <a:r>
              <a:rPr lang="en-GB" sz="4000" b="1" baseline="30000" dirty="0">
                <a:latin typeface="Century Gothic" panose="020B0502020202020204" pitchFamily="34" charset="0"/>
              </a:rPr>
              <a:t>2</a:t>
            </a:r>
          </a:p>
        </p:txBody>
      </p:sp>
    </p:spTree>
    <p:extLst>
      <p:ext uri="{BB962C8B-B14F-4D97-AF65-F5344CB8AC3E}">
        <p14:creationId xmlns="" xmlns:p14="http://schemas.microsoft.com/office/powerpoint/2010/main" val="2404125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25 is the sum of two square numbers.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Using the example above, complete the following: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34 is the sum of two squared numbers. What could they be? </a:t>
            </a:r>
          </a:p>
          <a:p>
            <a:pPr lvl="0" defTabSz="514350">
              <a:defRPr/>
            </a:pPr>
            <a:r>
              <a:rPr lang="en-GB" sz="2000" b="1" dirty="0">
                <a:solidFill>
                  <a:srgbClr val="FF0000"/>
                </a:solidFill>
                <a:latin typeface="Century Gothic" panose="020B0502020202020204" pitchFamily="34" charset="0"/>
              </a:rPr>
              <a:t>5</a:t>
            </a:r>
            <a:r>
              <a:rPr lang="en-GB" sz="2000" b="1" baseline="30000" dirty="0">
                <a:solidFill>
                  <a:srgbClr val="FF0000"/>
                </a:solidFill>
                <a:latin typeface="Century Gothic" panose="020B0502020202020204" pitchFamily="34" charset="0"/>
              </a:rPr>
              <a:t>2</a:t>
            </a:r>
            <a:r>
              <a:rPr lang="en-GB" sz="2000" b="1" dirty="0">
                <a:solidFill>
                  <a:srgbClr val="FF0000"/>
                </a:solidFill>
                <a:latin typeface="Century Gothic" panose="020B0502020202020204" pitchFamily="34" charset="0"/>
              </a:rPr>
              <a:t> and 3</a:t>
            </a:r>
            <a:r>
              <a:rPr lang="en-GB" sz="2000" b="1" baseline="30000" dirty="0">
                <a:solidFill>
                  <a:srgbClr val="FF0000"/>
                </a:solidFill>
                <a:latin typeface="Century Gothic" panose="020B0502020202020204" pitchFamily="34" charset="0"/>
              </a:rPr>
              <a:t>2</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45 is the sum of two squared numbers. What could they be?</a:t>
            </a:r>
          </a:p>
          <a:p>
            <a:pPr defTabSz="514350">
              <a:defRPr/>
            </a:pPr>
            <a:r>
              <a:rPr lang="en-GB" sz="2000" b="1" dirty="0">
                <a:solidFill>
                  <a:srgbClr val="FF0000"/>
                </a:solidFill>
                <a:latin typeface="Century Gothic" panose="020B0502020202020204" pitchFamily="34" charset="0"/>
              </a:rPr>
              <a:t>6</a:t>
            </a:r>
            <a:r>
              <a:rPr lang="en-GB" sz="2000" b="1" baseline="30000" dirty="0">
                <a:solidFill>
                  <a:srgbClr val="FF0000"/>
                </a:solidFill>
                <a:latin typeface="Century Gothic" panose="020B0502020202020204" pitchFamily="34" charset="0"/>
              </a:rPr>
              <a:t>2</a:t>
            </a:r>
            <a:r>
              <a:rPr lang="en-GB" sz="2000" b="1" dirty="0">
                <a:solidFill>
                  <a:srgbClr val="FF0000"/>
                </a:solidFill>
                <a:latin typeface="Century Gothic" panose="020B0502020202020204" pitchFamily="34" charset="0"/>
              </a:rPr>
              <a:t> and 3</a:t>
            </a:r>
            <a:r>
              <a:rPr lang="en-GB" sz="2000" b="1" baseline="30000" dirty="0">
                <a:solidFill>
                  <a:srgbClr val="FF0000"/>
                </a:solidFill>
                <a:latin typeface="Century Gothic" panose="020B0502020202020204" pitchFamily="34" charset="0"/>
              </a:rPr>
              <a:t>2</a:t>
            </a: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6" name="Rectangle: Rounded Corners 5">
            <a:extLst>
              <a:ext uri="{FF2B5EF4-FFF2-40B4-BE49-F238E27FC236}">
                <a16:creationId xmlns="" xmlns:a16="http://schemas.microsoft.com/office/drawing/2014/main" id="{4ECF7F0B-8843-49E4-B56D-92A6C0DF6738}"/>
              </a:ext>
            </a:extLst>
          </p:cNvPr>
          <p:cNvSpPr/>
          <p:nvPr/>
        </p:nvSpPr>
        <p:spPr>
          <a:xfrm>
            <a:off x="3040901" y="1698116"/>
            <a:ext cx="3062199" cy="912562"/>
          </a:xfrm>
          <a:prstGeom prst="roundRect">
            <a:avLst/>
          </a:prstGeom>
          <a:solidFill>
            <a:schemeClr val="bg1"/>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latin typeface="Century Gothic" panose="020B0502020202020204" pitchFamily="34" charset="0"/>
              </a:rPr>
              <a:t>25 = 4</a:t>
            </a:r>
            <a:r>
              <a:rPr lang="en-GB" sz="4000" b="1" baseline="30000" dirty="0">
                <a:latin typeface="Century Gothic" panose="020B0502020202020204" pitchFamily="34" charset="0"/>
              </a:rPr>
              <a:t>2</a:t>
            </a:r>
            <a:r>
              <a:rPr lang="en-GB" sz="4000" b="1" dirty="0">
                <a:latin typeface="Century Gothic" panose="020B0502020202020204" pitchFamily="34" charset="0"/>
              </a:rPr>
              <a:t> + 3</a:t>
            </a:r>
            <a:r>
              <a:rPr lang="en-GB" sz="4000" b="1" baseline="30000" dirty="0">
                <a:latin typeface="Century Gothic" panose="020B0502020202020204" pitchFamily="34" charset="0"/>
              </a:rPr>
              <a:t>2</a:t>
            </a:r>
          </a:p>
        </p:txBody>
      </p:sp>
    </p:spTree>
    <p:extLst>
      <p:ext uri="{BB962C8B-B14F-4D97-AF65-F5344CB8AC3E}">
        <p14:creationId xmlns="" xmlns:p14="http://schemas.microsoft.com/office/powerpoint/2010/main" val="2211862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following problems.</a:t>
            </a:r>
          </a:p>
          <a:p>
            <a:pPr lvl="0" algn="ctr"/>
            <a:endParaRPr lang="en-GB" sz="2400" b="1" u="sng" dirty="0">
              <a:solidFill>
                <a:prstClr val="black"/>
              </a:solidFill>
              <a:latin typeface="Century Gothic" panose="020B0502020202020204" pitchFamily="34" charset="0"/>
            </a:endParaRPr>
          </a:p>
        </p:txBody>
      </p:sp>
      <p:sp>
        <p:nvSpPr>
          <p:cNvPr id="6" name="Rectangle: Rounded Corners 5">
            <a:extLst>
              <a:ext uri="{FF2B5EF4-FFF2-40B4-BE49-F238E27FC236}">
                <a16:creationId xmlns="" xmlns:a16="http://schemas.microsoft.com/office/drawing/2014/main" id="{A8100E67-03F3-45CF-B4B3-480D8937351D}"/>
              </a:ext>
            </a:extLst>
          </p:cNvPr>
          <p:cNvSpPr/>
          <p:nvPr/>
        </p:nvSpPr>
        <p:spPr>
          <a:xfrm>
            <a:off x="437323" y="1789209"/>
            <a:ext cx="5980130" cy="874856"/>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I think of a number. I square it and take away 10. The answer is 54. What was my number?</a:t>
            </a:r>
          </a:p>
          <a:p>
            <a:pPr algn="ctr"/>
            <a:endParaRPr lang="en-GB" sz="2000" b="1" dirty="0">
              <a:latin typeface="Century Gothic" panose="020B0502020202020204" pitchFamily="34" charset="0"/>
            </a:endParaRPr>
          </a:p>
        </p:txBody>
      </p:sp>
      <p:sp>
        <p:nvSpPr>
          <p:cNvPr id="9" name="Rectangle: Rounded Corners 8">
            <a:extLst>
              <a:ext uri="{FF2B5EF4-FFF2-40B4-BE49-F238E27FC236}">
                <a16:creationId xmlns="" xmlns:a16="http://schemas.microsoft.com/office/drawing/2014/main" id="{A2691E4E-B199-4BE5-81A3-5006267B119B}"/>
              </a:ext>
            </a:extLst>
          </p:cNvPr>
          <p:cNvSpPr/>
          <p:nvPr/>
        </p:nvSpPr>
        <p:spPr>
          <a:xfrm>
            <a:off x="437323" y="3299147"/>
            <a:ext cx="5979600" cy="874800"/>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sym typeface="Wingdings" panose="05000000000000000000" pitchFamily="2" charset="2"/>
              </a:rPr>
              <a:t>I think of another number. I square it and add 15. The answer is 115. What was my number?</a:t>
            </a:r>
          </a:p>
          <a:p>
            <a:pPr algn="ctr"/>
            <a:endParaRPr lang="en-GB" sz="2000" b="1" dirty="0">
              <a:latin typeface="Century Gothic" panose="020B0502020202020204" pitchFamily="34" charset="0"/>
            </a:endParaRPr>
          </a:p>
        </p:txBody>
      </p:sp>
    </p:spTree>
    <p:extLst>
      <p:ext uri="{BB962C8B-B14F-4D97-AF65-F5344CB8AC3E}">
        <p14:creationId xmlns="" xmlns:p14="http://schemas.microsoft.com/office/powerpoint/2010/main" val="1071900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following problems.</a:t>
            </a:r>
          </a:p>
          <a:p>
            <a:pPr lvl="0" algn="ctr"/>
            <a:endParaRPr lang="en-GB" sz="2400" b="1" u="sng" dirty="0">
              <a:solidFill>
                <a:prstClr val="black"/>
              </a:solidFill>
              <a:latin typeface="Century Gothic" panose="020B0502020202020204" pitchFamily="34" charset="0"/>
            </a:endParaRPr>
          </a:p>
        </p:txBody>
      </p:sp>
      <p:sp>
        <p:nvSpPr>
          <p:cNvPr id="6" name="Rectangle: Rounded Corners 5">
            <a:extLst>
              <a:ext uri="{FF2B5EF4-FFF2-40B4-BE49-F238E27FC236}">
                <a16:creationId xmlns="" xmlns:a16="http://schemas.microsoft.com/office/drawing/2014/main" id="{A8100E67-03F3-45CF-B4B3-480D8937351D}"/>
              </a:ext>
            </a:extLst>
          </p:cNvPr>
          <p:cNvSpPr/>
          <p:nvPr/>
        </p:nvSpPr>
        <p:spPr>
          <a:xfrm>
            <a:off x="437323" y="1789209"/>
            <a:ext cx="5980130" cy="874856"/>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I think of a number. I square it and take away 10. The answer is 54. What was my number?</a:t>
            </a:r>
          </a:p>
          <a:p>
            <a:pPr algn="ctr"/>
            <a:endParaRPr lang="en-GB" sz="2000" b="1" dirty="0">
              <a:latin typeface="Century Gothic" panose="020B0502020202020204" pitchFamily="34" charset="0"/>
            </a:endParaRPr>
          </a:p>
        </p:txBody>
      </p:sp>
      <p:sp>
        <p:nvSpPr>
          <p:cNvPr id="9" name="Rectangle: Rounded Corners 8">
            <a:extLst>
              <a:ext uri="{FF2B5EF4-FFF2-40B4-BE49-F238E27FC236}">
                <a16:creationId xmlns="" xmlns:a16="http://schemas.microsoft.com/office/drawing/2014/main" id="{A2691E4E-B199-4BE5-81A3-5006267B119B}"/>
              </a:ext>
            </a:extLst>
          </p:cNvPr>
          <p:cNvSpPr/>
          <p:nvPr/>
        </p:nvSpPr>
        <p:spPr>
          <a:xfrm>
            <a:off x="437323" y="3299147"/>
            <a:ext cx="5979600" cy="874800"/>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sym typeface="Wingdings" panose="05000000000000000000" pitchFamily="2" charset="2"/>
              </a:rPr>
              <a:t>I think of another number. I square it and add 15. The answer is 115. What was my number?</a:t>
            </a:r>
          </a:p>
          <a:p>
            <a:pPr algn="ctr"/>
            <a:endParaRPr lang="en-GB" sz="2000" b="1" dirty="0">
              <a:latin typeface="Century Gothic" panose="020B0502020202020204" pitchFamily="34" charset="0"/>
            </a:endParaRPr>
          </a:p>
        </p:txBody>
      </p:sp>
      <p:sp>
        <p:nvSpPr>
          <p:cNvPr id="10" name="Rectangle: Rounded Corners 9">
            <a:extLst>
              <a:ext uri="{FF2B5EF4-FFF2-40B4-BE49-F238E27FC236}">
                <a16:creationId xmlns="" xmlns:a16="http://schemas.microsoft.com/office/drawing/2014/main" id="{8DCD94EB-2DA5-46EF-A30C-03812C4C98A0}"/>
              </a:ext>
            </a:extLst>
          </p:cNvPr>
          <p:cNvSpPr/>
          <p:nvPr/>
        </p:nvSpPr>
        <p:spPr>
          <a:xfrm>
            <a:off x="6753243" y="1769400"/>
            <a:ext cx="874800" cy="8748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latin typeface="Century Gothic" panose="020B0502020202020204" pitchFamily="34" charset="0"/>
              </a:rPr>
              <a:t>8</a:t>
            </a:r>
            <a:endParaRPr lang="en-GB" sz="7200" b="1" dirty="0">
              <a:solidFill>
                <a:srgbClr val="FF0000"/>
              </a:solidFill>
              <a:latin typeface="Century Gothic" panose="020B0502020202020204" pitchFamily="34" charset="0"/>
            </a:endParaRPr>
          </a:p>
        </p:txBody>
      </p:sp>
      <p:sp>
        <p:nvSpPr>
          <p:cNvPr id="11" name="Rectangle: Rounded Corners 10">
            <a:extLst>
              <a:ext uri="{FF2B5EF4-FFF2-40B4-BE49-F238E27FC236}">
                <a16:creationId xmlns="" xmlns:a16="http://schemas.microsoft.com/office/drawing/2014/main" id="{BADC1A4C-2C6E-4DE2-8C74-CF164940DE90}"/>
              </a:ext>
            </a:extLst>
          </p:cNvPr>
          <p:cNvSpPr/>
          <p:nvPr/>
        </p:nvSpPr>
        <p:spPr>
          <a:xfrm>
            <a:off x="6753243" y="3312619"/>
            <a:ext cx="874800" cy="8748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latin typeface="Century Gothic" panose="020B0502020202020204" pitchFamily="34" charset="0"/>
              </a:rPr>
              <a:t>10</a:t>
            </a:r>
            <a:endParaRPr lang="en-GB" sz="8800" b="1" dirty="0">
              <a:solidFill>
                <a:srgbClr val="FF0000"/>
              </a:solidFill>
              <a:latin typeface="Century Gothic" panose="020B0502020202020204" pitchFamily="34" charset="0"/>
            </a:endParaRPr>
          </a:p>
        </p:txBody>
      </p:sp>
    </p:spTree>
    <p:extLst>
      <p:ext uri="{BB962C8B-B14F-4D97-AF65-F5344CB8AC3E}">
        <p14:creationId xmlns="" xmlns:p14="http://schemas.microsoft.com/office/powerpoint/2010/main" val="2638976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 xmlns:a16="http://schemas.microsoft.com/office/drawing/2014/main" id="{E69EF018-7AC1-4955-BEE3-D63D32D42C11}"/>
              </a:ext>
            </a:extLst>
          </p:cNvPr>
          <p:cNvPicPr>
            <a:picLocks noChangeAspect="1"/>
          </p:cNvPicPr>
          <p:nvPr/>
        </p:nvPicPr>
        <p:blipFill>
          <a:blip r:embed="rId3"/>
          <a:stretch>
            <a:fillRect/>
          </a:stretch>
        </p:blipFill>
        <p:spPr>
          <a:xfrm>
            <a:off x="126071" y="140354"/>
            <a:ext cx="8913124" cy="6322100"/>
          </a:xfrm>
          <a:prstGeom prst="rect">
            <a:avLst/>
          </a:prstGeom>
        </p:spPr>
      </p:pic>
      <p:sp>
        <p:nvSpPr>
          <p:cNvPr id="13" name="Rectangle 12">
            <a:extLst>
              <a:ext uri="{FF2B5EF4-FFF2-40B4-BE49-F238E27FC236}">
                <a16:creationId xmlns="" xmlns:a16="http://schemas.microsoft.com/office/drawing/2014/main" id="{19818192-23E9-4F0A-9602-77D1C067E2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Josh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Josh right? Convince me.</a:t>
            </a:r>
          </a:p>
          <a:p>
            <a:pPr lvl="0" algn="ctr"/>
            <a:endParaRPr lang="en-GB" sz="2400" b="1" u="sng"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 xmlns:a16="http://schemas.microsoft.com/office/drawing/2014/main" id="{671FAA32-7D80-4402-B202-D420F5801247}"/>
              </a:ext>
            </a:extLst>
          </p:cNvPr>
          <p:cNvSpPr/>
          <p:nvPr/>
        </p:nvSpPr>
        <p:spPr>
          <a:xfrm>
            <a:off x="4199112" y="1627889"/>
            <a:ext cx="3685737" cy="882990"/>
          </a:xfrm>
          <a:prstGeom prst="wedgeRoundRectCallout">
            <a:avLst>
              <a:gd name="adj1" fmla="val -62294"/>
              <a:gd name="adj2" fmla="val 59819"/>
              <a:gd name="adj3" fmla="val 16667"/>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b="1" dirty="0">
                <a:latin typeface="Century Gothic" panose="020B0502020202020204" pitchFamily="34" charset="0"/>
              </a:rPr>
              <a:t>All square numbers are odd. </a:t>
            </a:r>
          </a:p>
        </p:txBody>
      </p:sp>
    </p:spTree>
    <p:extLst>
      <p:ext uri="{BB962C8B-B14F-4D97-AF65-F5344CB8AC3E}">
        <p14:creationId xmlns="" xmlns:p14="http://schemas.microsoft.com/office/powerpoint/2010/main" val="664173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 xmlns:a16="http://schemas.microsoft.com/office/drawing/2014/main" id="{E69EF018-7AC1-4955-BEE3-D63D32D42C11}"/>
              </a:ext>
            </a:extLst>
          </p:cNvPr>
          <p:cNvPicPr>
            <a:picLocks noChangeAspect="1"/>
          </p:cNvPicPr>
          <p:nvPr/>
        </p:nvPicPr>
        <p:blipFill>
          <a:blip r:embed="rId3"/>
          <a:stretch>
            <a:fillRect/>
          </a:stretch>
        </p:blipFill>
        <p:spPr>
          <a:xfrm>
            <a:off x="126071" y="140354"/>
            <a:ext cx="8913124" cy="6322100"/>
          </a:xfrm>
          <a:prstGeom prst="rect">
            <a:avLst/>
          </a:prstGeom>
        </p:spPr>
      </p:pic>
      <p:sp>
        <p:nvSpPr>
          <p:cNvPr id="13" name="Rectangle 12">
            <a:extLst>
              <a:ext uri="{FF2B5EF4-FFF2-40B4-BE49-F238E27FC236}">
                <a16:creationId xmlns="" xmlns:a16="http://schemas.microsoft.com/office/drawing/2014/main" id="{19818192-23E9-4F0A-9602-77D1C067E2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Josh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Josh right? Convince me.</a:t>
            </a:r>
          </a:p>
          <a:p>
            <a:pPr lvl="0" algn="ctr"/>
            <a:endParaRPr lang="en-GB" sz="2400" b="1" u="sng"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Josh is not correct because…</a:t>
            </a:r>
            <a:endParaRPr lang="en-GB" sz="2400" b="1" u="sng" dirty="0">
              <a:solidFill>
                <a:schemeClr val="tx1"/>
              </a:solidFill>
              <a:latin typeface="Century Gothic" panose="020B0502020202020204" pitchFamily="34" charset="0"/>
            </a:endParaRPr>
          </a:p>
          <a:p>
            <a:pPr lvl="0"/>
            <a:endParaRPr lang="en-GB" sz="2400" b="1" u="sng"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 xmlns:a16="http://schemas.microsoft.com/office/drawing/2014/main" id="{671FAA32-7D80-4402-B202-D420F5801247}"/>
              </a:ext>
            </a:extLst>
          </p:cNvPr>
          <p:cNvSpPr/>
          <p:nvPr/>
        </p:nvSpPr>
        <p:spPr>
          <a:xfrm>
            <a:off x="4199112" y="1627889"/>
            <a:ext cx="3685737" cy="882990"/>
          </a:xfrm>
          <a:prstGeom prst="wedgeRoundRectCallout">
            <a:avLst>
              <a:gd name="adj1" fmla="val -62294"/>
              <a:gd name="adj2" fmla="val 59819"/>
              <a:gd name="adj3" fmla="val 16667"/>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b="1" dirty="0">
                <a:latin typeface="Century Gothic" panose="020B0502020202020204" pitchFamily="34" charset="0"/>
              </a:rPr>
              <a:t>All square numbers are odd. </a:t>
            </a:r>
          </a:p>
        </p:txBody>
      </p:sp>
    </p:spTree>
    <p:extLst>
      <p:ext uri="{BB962C8B-B14F-4D97-AF65-F5344CB8AC3E}">
        <p14:creationId xmlns="" xmlns:p14="http://schemas.microsoft.com/office/powerpoint/2010/main" val="1387160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 xmlns:a16="http://schemas.microsoft.com/office/drawing/2014/main" id="{E69EF018-7AC1-4955-BEE3-D63D32D42C11}"/>
              </a:ext>
            </a:extLst>
          </p:cNvPr>
          <p:cNvPicPr>
            <a:picLocks noChangeAspect="1"/>
          </p:cNvPicPr>
          <p:nvPr/>
        </p:nvPicPr>
        <p:blipFill>
          <a:blip r:embed="rId3"/>
          <a:stretch>
            <a:fillRect/>
          </a:stretch>
        </p:blipFill>
        <p:spPr>
          <a:xfrm>
            <a:off x="126071" y="140354"/>
            <a:ext cx="8913124" cy="6322100"/>
          </a:xfrm>
          <a:prstGeom prst="rect">
            <a:avLst/>
          </a:prstGeom>
        </p:spPr>
      </p:pic>
      <p:sp>
        <p:nvSpPr>
          <p:cNvPr id="13" name="Rectangle 12">
            <a:extLst>
              <a:ext uri="{FF2B5EF4-FFF2-40B4-BE49-F238E27FC236}">
                <a16:creationId xmlns="" xmlns:a16="http://schemas.microsoft.com/office/drawing/2014/main" id="{19818192-23E9-4F0A-9602-77D1C067E2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Josh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Josh right? Convince me.</a:t>
            </a:r>
          </a:p>
          <a:p>
            <a:pPr lvl="0" algn="ctr"/>
            <a:endParaRPr lang="en-GB" sz="2400" b="1" u="sng" dirty="0">
              <a:solidFill>
                <a:schemeClr val="tx1"/>
              </a:solidFill>
              <a:latin typeface="Century Gothic" panose="020B0502020202020204" pitchFamily="34" charset="0"/>
            </a:endParaRPr>
          </a:p>
          <a:p>
            <a:r>
              <a:rPr lang="en-GB" sz="2400" b="1" dirty="0">
                <a:solidFill>
                  <a:srgbClr val="FF0000"/>
                </a:solidFill>
                <a:latin typeface="Century Gothic" panose="020B0502020202020204" pitchFamily="34" charset="0"/>
              </a:rPr>
              <a:t>Josh is not correct because there are square numbers which are even. For example, 4</a:t>
            </a:r>
            <a:r>
              <a:rPr lang="en-GB" sz="2400" b="1" baseline="30000" dirty="0">
                <a:solidFill>
                  <a:srgbClr val="FF0000"/>
                </a:solidFill>
                <a:latin typeface="Century Gothic" panose="020B0502020202020204" pitchFamily="34" charset="0"/>
              </a:rPr>
              <a:t>2  </a:t>
            </a:r>
            <a:r>
              <a:rPr lang="en-GB" sz="2400" b="1" dirty="0">
                <a:solidFill>
                  <a:srgbClr val="FF0000"/>
                </a:solidFill>
                <a:latin typeface="Century Gothic" panose="020B0502020202020204" pitchFamily="34" charset="0"/>
              </a:rPr>
              <a:t>= 16. </a:t>
            </a:r>
            <a:endParaRPr lang="en-GB" sz="2400" b="1" baseline="30000" dirty="0">
              <a:latin typeface="Century Gothic" panose="020B0502020202020204" pitchFamily="34" charset="0"/>
            </a:endParaRPr>
          </a:p>
          <a:p>
            <a:pPr lvl="0"/>
            <a:endParaRPr lang="en-GB" sz="2400" b="1" u="sng"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 xmlns:a16="http://schemas.microsoft.com/office/drawing/2014/main" id="{671FAA32-7D80-4402-B202-D420F5801247}"/>
              </a:ext>
            </a:extLst>
          </p:cNvPr>
          <p:cNvSpPr/>
          <p:nvPr/>
        </p:nvSpPr>
        <p:spPr>
          <a:xfrm>
            <a:off x="4199112" y="1627889"/>
            <a:ext cx="3685737" cy="882990"/>
          </a:xfrm>
          <a:prstGeom prst="wedgeRoundRectCallout">
            <a:avLst>
              <a:gd name="adj1" fmla="val -62294"/>
              <a:gd name="adj2" fmla="val 59819"/>
              <a:gd name="adj3" fmla="val 16667"/>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b="1" dirty="0">
                <a:latin typeface="Century Gothic" panose="020B0502020202020204" pitchFamily="34" charset="0"/>
              </a:rPr>
              <a:t>All square numbers are odd. </a:t>
            </a:r>
          </a:p>
        </p:txBody>
      </p:sp>
    </p:spTree>
    <p:extLst>
      <p:ext uri="{BB962C8B-B14F-4D97-AF65-F5344CB8AC3E}">
        <p14:creationId xmlns="" xmlns:p14="http://schemas.microsoft.com/office/powerpoint/2010/main" val="1006665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dirty="0" smtClean="0">
                <a:solidFill>
                  <a:schemeClr val="tx1"/>
                </a:solidFill>
                <a:latin typeface="Century Gothic" panose="020B0502020202020204" pitchFamily="34" charset="0"/>
              </a:rPr>
              <a:t>Wednesday 24</a:t>
            </a:r>
            <a:r>
              <a:rPr lang="en-GB" sz="2400" b="1" baseline="30000" dirty="0" smtClean="0">
                <a:solidFill>
                  <a:schemeClr val="tx1"/>
                </a:solidFill>
                <a:latin typeface="Century Gothic" panose="020B0502020202020204" pitchFamily="34" charset="0"/>
              </a:rPr>
              <a:t>th</a:t>
            </a:r>
            <a:r>
              <a:rPr lang="en-GB" sz="2400" b="1" dirty="0" smtClean="0">
                <a:solidFill>
                  <a:schemeClr val="tx1"/>
                </a:solidFill>
                <a:latin typeface="Century Gothic" panose="020B0502020202020204" pitchFamily="34" charset="0"/>
              </a:rPr>
              <a:t> June 2020</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800" b="1" dirty="0">
              <a:solidFill>
                <a:schemeClr val="tx1"/>
              </a:solidFill>
              <a:latin typeface="Century Gothic" panose="020B0502020202020204" pitchFamily="34" charset="0"/>
            </a:endParaRPr>
          </a:p>
          <a:p>
            <a:pPr lvl="0"/>
            <a:r>
              <a:rPr lang="en-GB" sz="4000" b="1" dirty="0" smtClean="0">
                <a:solidFill>
                  <a:schemeClr val="tx1"/>
                </a:solidFill>
                <a:latin typeface="Century Gothic" panose="020B0502020202020204" pitchFamily="34" charset="0"/>
              </a:rPr>
              <a:t>L.O: to recognise and use cube numbers</a:t>
            </a:r>
          </a:p>
          <a:p>
            <a:pPr lvl="0"/>
            <a:endParaRPr lang="en-GB" sz="4000" b="1" dirty="0" smtClean="0">
              <a:solidFill>
                <a:schemeClr val="tx1"/>
              </a:solidFill>
              <a:latin typeface="Century Gothic" panose="020B0502020202020204" pitchFamily="34" charset="0"/>
            </a:endParaRPr>
          </a:p>
          <a:p>
            <a:pPr lvl="0"/>
            <a:r>
              <a:rPr lang="en-GB" sz="2400" b="1" dirty="0" smtClean="0">
                <a:solidFill>
                  <a:schemeClr val="tx1"/>
                </a:solidFill>
                <a:latin typeface="Century Gothic" panose="020B0502020202020204" pitchFamily="34" charset="0"/>
              </a:rPr>
              <a:t>Revise cube numbers before going through the slides:</a:t>
            </a:r>
          </a:p>
          <a:p>
            <a:pPr lvl="0"/>
            <a:r>
              <a:rPr lang="en-GB" sz="2400" dirty="0" smtClean="0">
                <a:hlinkClick r:id="rId3"/>
              </a:rPr>
              <a:t>https://www.youtube.com/watch?v=BIuJv-WDR_w</a:t>
            </a:r>
            <a:endParaRPr lang="en-GB" sz="2400" b="1"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 xmlns:p14="http://schemas.microsoft.com/office/powerpoint/2010/main" val="3855900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3" y="273663"/>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r>
              <a:rPr lang="en-GB" sz="2000" b="1" dirty="0">
                <a:solidFill>
                  <a:schemeClr val="tx1">
                    <a:lumMod val="85000"/>
                    <a:lumOff val="15000"/>
                  </a:schemeClr>
                </a:solidFill>
                <a:latin typeface="Century Gothic" panose="020B0502020202020204" pitchFamily="34" charset="0"/>
              </a:rPr>
              <a:t>Sort the numbers into the correct place in the chart.</a:t>
            </a:r>
          </a:p>
          <a:p>
            <a:pPr lvl="0" algn="ctr"/>
            <a:endParaRPr lang="en-GB" sz="2000" b="1" dirty="0">
              <a:solidFill>
                <a:schemeClr val="tx1">
                  <a:lumMod val="85000"/>
                  <a:lumOff val="15000"/>
                </a:schemeClr>
              </a:solidFill>
              <a:latin typeface="Century Gothic" panose="020B0502020202020204" pitchFamily="34" charset="0"/>
            </a:endParaRPr>
          </a:p>
          <a:p>
            <a:pPr lvl="0" algn="ctr"/>
            <a:endParaRPr lang="en-GB" sz="2000" b="1" dirty="0">
              <a:solidFill>
                <a:schemeClr val="tx1">
                  <a:lumMod val="85000"/>
                  <a:lumOff val="15000"/>
                </a:schemeClr>
              </a:solidFill>
              <a:latin typeface="Century Gothic" panose="020B0502020202020204" pitchFamily="34" charset="0"/>
            </a:endParaRPr>
          </a:p>
          <a:p>
            <a:pPr algn="ctr"/>
            <a:endParaRPr lang="en-GB" sz="3200" b="1" dirty="0">
              <a:solidFill>
                <a:schemeClr val="tx1">
                  <a:lumMod val="85000"/>
                  <a:lumOff val="15000"/>
                </a:schemeClr>
              </a:solidFill>
              <a:latin typeface="Century Gothic" panose="020B0502020202020204" pitchFamily="34" charset="0"/>
            </a:endParaRPr>
          </a:p>
          <a:p>
            <a:pPr algn="ctr"/>
            <a:endParaRPr lang="en-GB" sz="32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p:txBody>
      </p:sp>
      <p:graphicFrame>
        <p:nvGraphicFramePr>
          <p:cNvPr id="22" name="Table 21">
            <a:extLst>
              <a:ext uri="{FF2B5EF4-FFF2-40B4-BE49-F238E27FC236}">
                <a16:creationId xmlns="" xmlns:a16="http://schemas.microsoft.com/office/drawing/2014/main" id="{01556B94-447C-48AE-B21A-94DE526A4AED}"/>
              </a:ext>
            </a:extLst>
          </p:cNvPr>
          <p:cNvGraphicFramePr>
            <a:graphicFrameLocks noGrp="1"/>
          </p:cNvGraphicFramePr>
          <p:nvPr>
            <p:extLst>
              <p:ext uri="{D42A27DB-BD31-4B8C-83A1-F6EECF244321}">
                <p14:modId xmlns="" xmlns:p14="http://schemas.microsoft.com/office/powerpoint/2010/main" val="3072925646"/>
              </p:ext>
            </p:extLst>
          </p:nvPr>
        </p:nvGraphicFramePr>
        <p:xfrm>
          <a:off x="1524000" y="1463260"/>
          <a:ext cx="6096000" cy="2772000"/>
        </p:xfrm>
        <a:graphic>
          <a:graphicData uri="http://schemas.openxmlformats.org/drawingml/2006/table">
            <a:tbl>
              <a:tblPr firstRow="1" bandRow="1">
                <a:tableStyleId>{5940675A-B579-460E-94D1-54222C63F5DA}</a:tableStyleId>
              </a:tblPr>
              <a:tblGrid>
                <a:gridCol w="3048000">
                  <a:extLst>
                    <a:ext uri="{9D8B030D-6E8A-4147-A177-3AD203B41FA5}">
                      <a16:colId xmlns="" xmlns:a16="http://schemas.microsoft.com/office/drawing/2014/main" val="3803432402"/>
                    </a:ext>
                  </a:extLst>
                </a:gridCol>
                <a:gridCol w="3048000">
                  <a:extLst>
                    <a:ext uri="{9D8B030D-6E8A-4147-A177-3AD203B41FA5}">
                      <a16:colId xmlns="" xmlns:a16="http://schemas.microsoft.com/office/drawing/2014/main" val="3548597667"/>
                    </a:ext>
                  </a:extLst>
                </a:gridCol>
              </a:tblGrid>
              <a:tr h="432000">
                <a:tc>
                  <a:txBody>
                    <a:bodyPr/>
                    <a:lstStyle/>
                    <a:p>
                      <a:pPr algn="ctr"/>
                      <a:r>
                        <a:rPr lang="en-GB" sz="2000" b="1" dirty="0">
                          <a:latin typeface="Century Gothic" panose="020B0502020202020204" pitchFamily="34" charset="0"/>
                        </a:rPr>
                        <a:t>Square number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Not a square number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416810539"/>
                  </a:ext>
                </a:extLst>
              </a:tr>
              <a:tr h="2340000">
                <a:tc>
                  <a:txBody>
                    <a:bodyPr/>
                    <a:lstStyle/>
                    <a:p>
                      <a:pPr algn="ctr"/>
                      <a:endParaRPr lang="en-GB" sz="2000" b="1" dirty="0">
                        <a:solidFill>
                          <a:srgbClr val="FF0000"/>
                        </a:solidFill>
                        <a:latin typeface="Century Gothic" panose="020B0502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1743977949"/>
                  </a:ext>
                </a:extLst>
              </a:tr>
            </a:tbl>
          </a:graphicData>
        </a:graphic>
      </p:graphicFrame>
      <p:graphicFrame>
        <p:nvGraphicFramePr>
          <p:cNvPr id="24" name="Table 23">
            <a:extLst>
              <a:ext uri="{FF2B5EF4-FFF2-40B4-BE49-F238E27FC236}">
                <a16:creationId xmlns="" xmlns:a16="http://schemas.microsoft.com/office/drawing/2014/main" id="{387FC581-A776-451D-938A-04EB8D2C94F9}"/>
              </a:ext>
            </a:extLst>
          </p:cNvPr>
          <p:cNvGraphicFramePr>
            <a:graphicFrameLocks noGrp="1"/>
          </p:cNvGraphicFramePr>
          <p:nvPr/>
        </p:nvGraphicFramePr>
        <p:xfrm>
          <a:off x="1388081" y="4623922"/>
          <a:ext cx="6367836" cy="1224000"/>
        </p:xfrm>
        <a:graphic>
          <a:graphicData uri="http://schemas.openxmlformats.org/drawingml/2006/table">
            <a:tbl>
              <a:tblPr firstRow="1" bandRow="1">
                <a:tableStyleId>{5940675A-B579-460E-94D1-54222C63F5DA}</a:tableStyleId>
              </a:tblPr>
              <a:tblGrid>
                <a:gridCol w="1061306">
                  <a:extLst>
                    <a:ext uri="{9D8B030D-6E8A-4147-A177-3AD203B41FA5}">
                      <a16:colId xmlns="" xmlns:a16="http://schemas.microsoft.com/office/drawing/2014/main" val="749743417"/>
                    </a:ext>
                  </a:extLst>
                </a:gridCol>
                <a:gridCol w="1061306">
                  <a:extLst>
                    <a:ext uri="{9D8B030D-6E8A-4147-A177-3AD203B41FA5}">
                      <a16:colId xmlns="" xmlns:a16="http://schemas.microsoft.com/office/drawing/2014/main" val="1542457723"/>
                    </a:ext>
                  </a:extLst>
                </a:gridCol>
                <a:gridCol w="1061306">
                  <a:extLst>
                    <a:ext uri="{9D8B030D-6E8A-4147-A177-3AD203B41FA5}">
                      <a16:colId xmlns="" xmlns:a16="http://schemas.microsoft.com/office/drawing/2014/main" val="496017415"/>
                    </a:ext>
                  </a:extLst>
                </a:gridCol>
                <a:gridCol w="1061306">
                  <a:extLst>
                    <a:ext uri="{9D8B030D-6E8A-4147-A177-3AD203B41FA5}">
                      <a16:colId xmlns="" xmlns:a16="http://schemas.microsoft.com/office/drawing/2014/main" val="693855109"/>
                    </a:ext>
                  </a:extLst>
                </a:gridCol>
                <a:gridCol w="1061306">
                  <a:extLst>
                    <a:ext uri="{9D8B030D-6E8A-4147-A177-3AD203B41FA5}">
                      <a16:colId xmlns="" xmlns:a16="http://schemas.microsoft.com/office/drawing/2014/main" val="3094674377"/>
                    </a:ext>
                  </a:extLst>
                </a:gridCol>
                <a:gridCol w="1061306">
                  <a:extLst>
                    <a:ext uri="{9D8B030D-6E8A-4147-A177-3AD203B41FA5}">
                      <a16:colId xmlns="" xmlns:a16="http://schemas.microsoft.com/office/drawing/2014/main" val="35793512"/>
                    </a:ext>
                  </a:extLst>
                </a:gridCol>
              </a:tblGrid>
              <a:tr h="468000">
                <a:tc>
                  <a:txBody>
                    <a:bodyPr/>
                    <a:lstStyle/>
                    <a:p>
                      <a:pPr algn="ctr"/>
                      <a:r>
                        <a:rPr lang="en-GB" sz="2400" b="1" dirty="0">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94833627"/>
                  </a:ext>
                </a:extLst>
              </a:tr>
              <a:tr h="288000">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67810366"/>
                  </a:ext>
                </a:extLst>
              </a:tr>
              <a:tr h="468000">
                <a:tc>
                  <a:txBody>
                    <a:bodyPr/>
                    <a:lstStyle/>
                    <a:p>
                      <a:pPr algn="ctr"/>
                      <a:r>
                        <a:rPr lang="en-GB" sz="2400" b="1" dirty="0">
                          <a:latin typeface="Century Gothic" panose="020B0502020202020204" pitchFamily="34" charset="0"/>
                        </a:rPr>
                        <a:t>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88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67936802"/>
                  </a:ext>
                </a:extLst>
              </a:tr>
            </a:tbl>
          </a:graphicData>
        </a:graphic>
      </p:graphicFrame>
    </p:spTree>
    <p:extLst>
      <p:ext uri="{BB962C8B-B14F-4D97-AF65-F5344CB8AC3E}">
        <p14:creationId xmlns="" xmlns:p14="http://schemas.microsoft.com/office/powerpoint/2010/main" val="1233479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3" y="273663"/>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r>
              <a:rPr lang="en-GB" sz="2000" b="1" dirty="0">
                <a:solidFill>
                  <a:schemeClr val="tx1">
                    <a:lumMod val="85000"/>
                    <a:lumOff val="15000"/>
                  </a:schemeClr>
                </a:solidFill>
                <a:latin typeface="Century Gothic" panose="020B0502020202020204" pitchFamily="34" charset="0"/>
              </a:rPr>
              <a:t>Sort the numbers into the correct place in the chart.</a:t>
            </a:r>
          </a:p>
          <a:p>
            <a:pPr lvl="0" algn="ctr"/>
            <a:endParaRPr lang="en-GB" sz="2000" b="1" dirty="0">
              <a:solidFill>
                <a:schemeClr val="tx1">
                  <a:lumMod val="85000"/>
                  <a:lumOff val="15000"/>
                </a:schemeClr>
              </a:solidFill>
              <a:latin typeface="Century Gothic" panose="020B0502020202020204" pitchFamily="34" charset="0"/>
            </a:endParaRPr>
          </a:p>
          <a:p>
            <a:pPr lvl="0" algn="ctr"/>
            <a:endParaRPr lang="en-GB" sz="2000" b="1" dirty="0">
              <a:solidFill>
                <a:schemeClr val="tx1">
                  <a:lumMod val="85000"/>
                  <a:lumOff val="15000"/>
                </a:schemeClr>
              </a:solidFill>
              <a:latin typeface="Century Gothic" panose="020B0502020202020204" pitchFamily="34" charset="0"/>
            </a:endParaRPr>
          </a:p>
          <a:p>
            <a:pPr algn="ctr"/>
            <a:endParaRPr lang="en-GB" sz="3200" b="1" dirty="0">
              <a:solidFill>
                <a:schemeClr val="tx1">
                  <a:lumMod val="85000"/>
                  <a:lumOff val="15000"/>
                </a:schemeClr>
              </a:solidFill>
              <a:latin typeface="Century Gothic" panose="020B0502020202020204" pitchFamily="34" charset="0"/>
            </a:endParaRPr>
          </a:p>
          <a:p>
            <a:pPr algn="ctr"/>
            <a:endParaRPr lang="en-GB" sz="32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p:txBody>
      </p:sp>
      <p:graphicFrame>
        <p:nvGraphicFramePr>
          <p:cNvPr id="22" name="Table 21">
            <a:extLst>
              <a:ext uri="{FF2B5EF4-FFF2-40B4-BE49-F238E27FC236}">
                <a16:creationId xmlns="" xmlns:a16="http://schemas.microsoft.com/office/drawing/2014/main" id="{01556B94-447C-48AE-B21A-94DE526A4AED}"/>
              </a:ext>
            </a:extLst>
          </p:cNvPr>
          <p:cNvGraphicFramePr>
            <a:graphicFrameLocks noGrp="1"/>
          </p:cNvGraphicFramePr>
          <p:nvPr>
            <p:extLst>
              <p:ext uri="{D42A27DB-BD31-4B8C-83A1-F6EECF244321}">
                <p14:modId xmlns="" xmlns:p14="http://schemas.microsoft.com/office/powerpoint/2010/main" val="2196227083"/>
              </p:ext>
            </p:extLst>
          </p:nvPr>
        </p:nvGraphicFramePr>
        <p:xfrm>
          <a:off x="1524000" y="1463260"/>
          <a:ext cx="6096000" cy="2772000"/>
        </p:xfrm>
        <a:graphic>
          <a:graphicData uri="http://schemas.openxmlformats.org/drawingml/2006/table">
            <a:tbl>
              <a:tblPr firstRow="1" bandRow="1">
                <a:tableStyleId>{5940675A-B579-460E-94D1-54222C63F5DA}</a:tableStyleId>
              </a:tblPr>
              <a:tblGrid>
                <a:gridCol w="3048000">
                  <a:extLst>
                    <a:ext uri="{9D8B030D-6E8A-4147-A177-3AD203B41FA5}">
                      <a16:colId xmlns="" xmlns:a16="http://schemas.microsoft.com/office/drawing/2014/main" val="3803432402"/>
                    </a:ext>
                  </a:extLst>
                </a:gridCol>
                <a:gridCol w="3048000">
                  <a:extLst>
                    <a:ext uri="{9D8B030D-6E8A-4147-A177-3AD203B41FA5}">
                      <a16:colId xmlns="" xmlns:a16="http://schemas.microsoft.com/office/drawing/2014/main" val="3548597667"/>
                    </a:ext>
                  </a:extLst>
                </a:gridCol>
              </a:tblGrid>
              <a:tr h="432000">
                <a:tc>
                  <a:txBody>
                    <a:bodyPr/>
                    <a:lstStyle/>
                    <a:p>
                      <a:pPr algn="ctr"/>
                      <a:r>
                        <a:rPr lang="en-GB" sz="2000" b="1" dirty="0">
                          <a:latin typeface="Century Gothic" panose="020B0502020202020204" pitchFamily="34" charset="0"/>
                        </a:rPr>
                        <a:t>Square number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Not a square number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416810539"/>
                  </a:ext>
                </a:extLst>
              </a:tr>
              <a:tr h="2340000">
                <a:tc>
                  <a:txBody>
                    <a:bodyPr/>
                    <a:lstStyle/>
                    <a:p>
                      <a:pPr algn="ctr"/>
                      <a:r>
                        <a:rPr lang="en-GB" sz="2000" b="1" dirty="0">
                          <a:solidFill>
                            <a:srgbClr val="FF0000"/>
                          </a:solidFill>
                          <a:latin typeface="Century Gothic" panose="020B0502020202020204" pitchFamily="34" charset="0"/>
                        </a:rPr>
                        <a:t>4, 9, 1, 81, 49, 144, 121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12, 14, 40, 88, 90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1743977949"/>
                  </a:ext>
                </a:extLst>
              </a:tr>
            </a:tbl>
          </a:graphicData>
        </a:graphic>
      </p:graphicFrame>
      <p:graphicFrame>
        <p:nvGraphicFramePr>
          <p:cNvPr id="24" name="Table 23">
            <a:extLst>
              <a:ext uri="{FF2B5EF4-FFF2-40B4-BE49-F238E27FC236}">
                <a16:creationId xmlns="" xmlns:a16="http://schemas.microsoft.com/office/drawing/2014/main" id="{387FC581-A776-451D-938A-04EB8D2C94F9}"/>
              </a:ext>
            </a:extLst>
          </p:cNvPr>
          <p:cNvGraphicFramePr>
            <a:graphicFrameLocks noGrp="1"/>
          </p:cNvGraphicFramePr>
          <p:nvPr>
            <p:extLst/>
          </p:nvPr>
        </p:nvGraphicFramePr>
        <p:xfrm>
          <a:off x="1388081" y="4623922"/>
          <a:ext cx="6367836" cy="1224000"/>
        </p:xfrm>
        <a:graphic>
          <a:graphicData uri="http://schemas.openxmlformats.org/drawingml/2006/table">
            <a:tbl>
              <a:tblPr firstRow="1" bandRow="1">
                <a:tableStyleId>{5940675A-B579-460E-94D1-54222C63F5DA}</a:tableStyleId>
              </a:tblPr>
              <a:tblGrid>
                <a:gridCol w="1061306">
                  <a:extLst>
                    <a:ext uri="{9D8B030D-6E8A-4147-A177-3AD203B41FA5}">
                      <a16:colId xmlns="" xmlns:a16="http://schemas.microsoft.com/office/drawing/2014/main" val="749743417"/>
                    </a:ext>
                  </a:extLst>
                </a:gridCol>
                <a:gridCol w="1061306">
                  <a:extLst>
                    <a:ext uri="{9D8B030D-6E8A-4147-A177-3AD203B41FA5}">
                      <a16:colId xmlns="" xmlns:a16="http://schemas.microsoft.com/office/drawing/2014/main" val="1542457723"/>
                    </a:ext>
                  </a:extLst>
                </a:gridCol>
                <a:gridCol w="1061306">
                  <a:extLst>
                    <a:ext uri="{9D8B030D-6E8A-4147-A177-3AD203B41FA5}">
                      <a16:colId xmlns="" xmlns:a16="http://schemas.microsoft.com/office/drawing/2014/main" val="496017415"/>
                    </a:ext>
                  </a:extLst>
                </a:gridCol>
                <a:gridCol w="1061306">
                  <a:extLst>
                    <a:ext uri="{9D8B030D-6E8A-4147-A177-3AD203B41FA5}">
                      <a16:colId xmlns="" xmlns:a16="http://schemas.microsoft.com/office/drawing/2014/main" val="693855109"/>
                    </a:ext>
                  </a:extLst>
                </a:gridCol>
                <a:gridCol w="1061306">
                  <a:extLst>
                    <a:ext uri="{9D8B030D-6E8A-4147-A177-3AD203B41FA5}">
                      <a16:colId xmlns="" xmlns:a16="http://schemas.microsoft.com/office/drawing/2014/main" val="3094674377"/>
                    </a:ext>
                  </a:extLst>
                </a:gridCol>
                <a:gridCol w="1061306">
                  <a:extLst>
                    <a:ext uri="{9D8B030D-6E8A-4147-A177-3AD203B41FA5}">
                      <a16:colId xmlns="" xmlns:a16="http://schemas.microsoft.com/office/drawing/2014/main" val="35793512"/>
                    </a:ext>
                  </a:extLst>
                </a:gridCol>
              </a:tblGrid>
              <a:tr h="468000">
                <a:tc>
                  <a:txBody>
                    <a:bodyPr/>
                    <a:lstStyle/>
                    <a:p>
                      <a:pPr algn="ctr"/>
                      <a:r>
                        <a:rPr lang="en-GB" sz="2400" b="1" dirty="0">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94833627"/>
                  </a:ext>
                </a:extLst>
              </a:tr>
              <a:tr h="288000">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67810366"/>
                  </a:ext>
                </a:extLst>
              </a:tr>
              <a:tr h="468000">
                <a:tc>
                  <a:txBody>
                    <a:bodyPr/>
                    <a:lstStyle/>
                    <a:p>
                      <a:pPr algn="ctr"/>
                      <a:r>
                        <a:rPr lang="en-GB" sz="2400" b="1" dirty="0">
                          <a:latin typeface="Century Gothic" panose="020B0502020202020204" pitchFamily="34" charset="0"/>
                        </a:rPr>
                        <a:t>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88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67936802"/>
                  </a:ext>
                </a:extLst>
              </a:tr>
            </a:tbl>
          </a:graphicData>
        </a:graphic>
      </p:graphicFrame>
    </p:spTree>
    <p:extLst>
      <p:ext uri="{BB962C8B-B14F-4D97-AF65-F5344CB8AC3E}">
        <p14:creationId xmlns="" xmlns:p14="http://schemas.microsoft.com/office/powerpoint/2010/main" val="168898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r>
              <a:rPr lang="en-GB" sz="2000" b="1" dirty="0">
                <a:solidFill>
                  <a:schemeClr val="tx1"/>
                </a:solidFill>
                <a:latin typeface="Century Gothic" panose="020B0502020202020204" pitchFamily="34" charset="0"/>
              </a:rPr>
              <a:t>What are prime numbers? What are composite numbers?</a:t>
            </a:r>
          </a:p>
          <a:p>
            <a:pPr lvl="0"/>
            <a:r>
              <a:rPr lang="en-GB" sz="2000" b="1" dirty="0">
                <a:solidFill>
                  <a:schemeClr val="tx1"/>
                </a:solidFill>
                <a:latin typeface="Century Gothic" panose="020B0502020202020204" pitchFamily="34" charset="0"/>
              </a:rPr>
              <a:t>Sort the numbers under the correct headings.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Prime numbers have only two factors.</a:t>
            </a:r>
            <a:r>
              <a:rPr lang="en-GB" sz="2400" b="1" dirty="0">
                <a:solidFill>
                  <a:srgbClr val="FF0000"/>
                </a:solidFill>
                <a:latin typeface="Century Gothic" panose="020B0502020202020204" pitchFamily="34" charset="0"/>
              </a:rPr>
              <a:t/>
            </a:r>
            <a:br>
              <a:rPr lang="en-GB" sz="2400" b="1" dirty="0">
                <a:solidFill>
                  <a:srgbClr val="FF0000"/>
                </a:solidFill>
                <a:latin typeface="Century Gothic" panose="020B0502020202020204" pitchFamily="34" charset="0"/>
              </a:rPr>
            </a:br>
            <a:r>
              <a:rPr lang="en-GB" sz="1000" b="1" dirty="0">
                <a:solidFill>
                  <a:srgbClr val="FF0000"/>
                </a:solidFill>
                <a:latin typeface="Century Gothic" panose="020B0502020202020204" pitchFamily="34" charset="0"/>
              </a:rPr>
              <a:t/>
            </a:r>
            <a:br>
              <a:rPr lang="en-GB" sz="1000" b="1" dirty="0">
                <a:solidFill>
                  <a:srgbClr val="FF0000"/>
                </a:solidFill>
                <a:latin typeface="Century Gothic" panose="020B0502020202020204" pitchFamily="34" charset="0"/>
              </a:rPr>
            </a:br>
            <a:r>
              <a:rPr lang="en-GB" sz="2000" b="1" dirty="0">
                <a:solidFill>
                  <a:srgbClr val="FF0000"/>
                </a:solidFill>
                <a:latin typeface="Century Gothic" panose="020B0502020202020204" pitchFamily="34" charset="0"/>
              </a:rPr>
              <a:t>Composite numbers have more than two factors.</a:t>
            </a:r>
          </a:p>
          <a:p>
            <a:pPr lvl="0" algn="ctr"/>
            <a:endParaRPr lang="en-GB" sz="2000" b="1" dirty="0">
              <a:solidFill>
                <a:srgbClr val="FF0000"/>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xmlns="" id="{9D2410E5-2246-4C9F-83E4-C70630A3ACC1}"/>
              </a:ext>
            </a:extLst>
          </p:cNvPr>
          <p:cNvGraphicFramePr>
            <a:graphicFrameLocks noGrp="1"/>
          </p:cNvGraphicFramePr>
          <p:nvPr>
            <p:extLst>
              <p:ext uri="{D42A27DB-BD31-4B8C-83A1-F6EECF244321}">
                <p14:modId xmlns:p14="http://schemas.microsoft.com/office/powerpoint/2010/main" xmlns="" val="2878697257"/>
              </p:ext>
            </p:extLst>
          </p:nvPr>
        </p:nvGraphicFramePr>
        <p:xfrm>
          <a:off x="1522343" y="1974020"/>
          <a:ext cx="6099314" cy="2321253"/>
        </p:xfrm>
        <a:graphic>
          <a:graphicData uri="http://schemas.openxmlformats.org/drawingml/2006/table">
            <a:tbl>
              <a:tblPr firstRow="1" bandRow="1">
                <a:tableStyleId>{5940675A-B579-460E-94D1-54222C63F5DA}</a:tableStyleId>
              </a:tblPr>
              <a:tblGrid>
                <a:gridCol w="3049657">
                  <a:extLst>
                    <a:ext uri="{9D8B030D-6E8A-4147-A177-3AD203B41FA5}">
                      <a16:colId xmlns:a16="http://schemas.microsoft.com/office/drawing/2014/main" xmlns="" val="4279688504"/>
                    </a:ext>
                  </a:extLst>
                </a:gridCol>
                <a:gridCol w="3049657">
                  <a:extLst>
                    <a:ext uri="{9D8B030D-6E8A-4147-A177-3AD203B41FA5}">
                      <a16:colId xmlns:a16="http://schemas.microsoft.com/office/drawing/2014/main" xmlns="" val="1799166881"/>
                    </a:ext>
                  </a:extLst>
                </a:gridCol>
              </a:tblGrid>
              <a:tr h="521253">
                <a:tc>
                  <a:txBody>
                    <a:bodyPr/>
                    <a:lstStyle/>
                    <a:p>
                      <a:pPr algn="ctr"/>
                      <a:r>
                        <a:rPr lang="en-GB" b="1" dirty="0">
                          <a:latin typeface="Century Gothic" panose="020B0502020202020204" pitchFamily="34" charset="0"/>
                        </a:rPr>
                        <a:t>Prime Numbers</a:t>
                      </a:r>
                    </a:p>
                  </a:txBody>
                  <a:tcPr anchor="ctr">
                    <a:solidFill>
                      <a:schemeClr val="bg1"/>
                    </a:solidFill>
                  </a:tcPr>
                </a:tc>
                <a:tc>
                  <a:txBody>
                    <a:bodyPr/>
                    <a:lstStyle/>
                    <a:p>
                      <a:pPr algn="ctr"/>
                      <a:r>
                        <a:rPr lang="en-GB" b="1" dirty="0">
                          <a:latin typeface="Century Gothic" panose="020B0502020202020204" pitchFamily="34" charset="0"/>
                        </a:rPr>
                        <a:t>Composite Numbers</a:t>
                      </a:r>
                    </a:p>
                  </a:txBody>
                  <a:tcPr anchor="ctr">
                    <a:solidFill>
                      <a:schemeClr val="bg1"/>
                    </a:solidFill>
                  </a:tcPr>
                </a:tc>
                <a:extLst>
                  <a:ext uri="{0D108BD9-81ED-4DB2-BD59-A6C34878D82A}">
                    <a16:rowId xmlns:a16="http://schemas.microsoft.com/office/drawing/2014/main" xmlns="" val="3986143276"/>
                  </a:ext>
                </a:extLst>
              </a:tr>
              <a:tr h="1800000">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xmlns="" val="3560036848"/>
                  </a:ext>
                </a:extLst>
              </a:tr>
            </a:tbl>
          </a:graphicData>
        </a:graphic>
      </p:graphicFrame>
      <p:sp>
        <p:nvSpPr>
          <p:cNvPr id="4" name="Rectangle: Rounded Corners 3">
            <a:extLst>
              <a:ext uri="{FF2B5EF4-FFF2-40B4-BE49-F238E27FC236}">
                <a16:creationId xmlns:a16="http://schemas.microsoft.com/office/drawing/2014/main" xmlns="" id="{8AC75AAD-AD79-4E2F-A0F6-B7E195641305}"/>
              </a:ext>
            </a:extLst>
          </p:cNvPr>
          <p:cNvSpPr/>
          <p:nvPr/>
        </p:nvSpPr>
        <p:spPr>
          <a:xfrm>
            <a:off x="3612759" y="2727931"/>
            <a:ext cx="844826" cy="8448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11</a:t>
            </a:r>
          </a:p>
        </p:txBody>
      </p:sp>
      <p:sp>
        <p:nvSpPr>
          <p:cNvPr id="9" name="Rectangle: Rounded Corners 8">
            <a:extLst>
              <a:ext uri="{FF2B5EF4-FFF2-40B4-BE49-F238E27FC236}">
                <a16:creationId xmlns:a16="http://schemas.microsoft.com/office/drawing/2014/main" xmlns="" id="{734A6806-8819-4595-9329-7A5AC2C2E2A9}"/>
              </a:ext>
            </a:extLst>
          </p:cNvPr>
          <p:cNvSpPr/>
          <p:nvPr/>
        </p:nvSpPr>
        <p:spPr>
          <a:xfrm>
            <a:off x="5063988" y="2727931"/>
            <a:ext cx="844826" cy="8448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14</a:t>
            </a:r>
          </a:p>
        </p:txBody>
      </p:sp>
      <p:sp>
        <p:nvSpPr>
          <p:cNvPr id="10" name="Rectangle: Rounded Corners 9">
            <a:extLst>
              <a:ext uri="{FF2B5EF4-FFF2-40B4-BE49-F238E27FC236}">
                <a16:creationId xmlns:a16="http://schemas.microsoft.com/office/drawing/2014/main" xmlns="" id="{13C54EB9-9E65-41D6-A92D-771F7A73657D}"/>
              </a:ext>
            </a:extLst>
          </p:cNvPr>
          <p:cNvSpPr/>
          <p:nvPr/>
        </p:nvSpPr>
        <p:spPr>
          <a:xfrm>
            <a:off x="1671039" y="2727931"/>
            <a:ext cx="844826" cy="8448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a:t>
            </a:r>
          </a:p>
        </p:txBody>
      </p:sp>
      <p:sp>
        <p:nvSpPr>
          <p:cNvPr id="11" name="Rectangle: Rounded Corners 10">
            <a:extLst>
              <a:ext uri="{FF2B5EF4-FFF2-40B4-BE49-F238E27FC236}">
                <a16:creationId xmlns:a16="http://schemas.microsoft.com/office/drawing/2014/main" xmlns="" id="{9135869E-5A1F-4952-ADC7-D985FC7F8A2E}"/>
              </a:ext>
            </a:extLst>
          </p:cNvPr>
          <p:cNvSpPr/>
          <p:nvPr/>
        </p:nvSpPr>
        <p:spPr>
          <a:xfrm>
            <a:off x="6092804" y="3223231"/>
            <a:ext cx="844826" cy="8448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33</a:t>
            </a:r>
          </a:p>
        </p:txBody>
      </p:sp>
      <p:sp>
        <p:nvSpPr>
          <p:cNvPr id="12" name="Rectangle: Rounded Corners 11">
            <a:extLst>
              <a:ext uri="{FF2B5EF4-FFF2-40B4-BE49-F238E27FC236}">
                <a16:creationId xmlns:a16="http://schemas.microsoft.com/office/drawing/2014/main" xmlns="" id="{C0F1CD89-E547-40B4-B0E0-EC69863EE3F0}"/>
              </a:ext>
            </a:extLst>
          </p:cNvPr>
          <p:cNvSpPr/>
          <p:nvPr/>
        </p:nvSpPr>
        <p:spPr>
          <a:xfrm>
            <a:off x="2641899" y="3223231"/>
            <a:ext cx="844826" cy="8448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29</a:t>
            </a:r>
          </a:p>
        </p:txBody>
      </p:sp>
    </p:spTree>
    <p:extLst>
      <p:ext uri="{BB962C8B-B14F-4D97-AF65-F5344CB8AC3E}">
        <p14:creationId xmlns:p14="http://schemas.microsoft.com/office/powerpoint/2010/main" xmlns="" val="2400772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numbers to their cube numbers.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EA1941F5-3753-4862-B000-B8A3A369883C}"/>
              </a:ext>
            </a:extLst>
          </p:cNvPr>
          <p:cNvGraphicFramePr>
            <a:graphicFrameLocks noGrp="1"/>
          </p:cNvGraphicFramePr>
          <p:nvPr>
            <p:extLst>
              <p:ext uri="{D42A27DB-BD31-4B8C-83A1-F6EECF244321}">
                <p14:modId xmlns="" xmlns:p14="http://schemas.microsoft.com/office/powerpoint/2010/main" val="3257745671"/>
              </p:ext>
            </p:extLst>
          </p:nvPr>
        </p:nvGraphicFramePr>
        <p:xfrm>
          <a:off x="2043816" y="2022617"/>
          <a:ext cx="5056368" cy="2654157"/>
        </p:xfrm>
        <a:graphic>
          <a:graphicData uri="http://schemas.openxmlformats.org/drawingml/2006/table">
            <a:tbl>
              <a:tblPr firstRow="1" bandRow="1">
                <a:tableStyleId>{5940675A-B579-460E-94D1-54222C63F5DA}</a:tableStyleId>
              </a:tblPr>
              <a:tblGrid>
                <a:gridCol w="1685456">
                  <a:extLst>
                    <a:ext uri="{9D8B030D-6E8A-4147-A177-3AD203B41FA5}">
                      <a16:colId xmlns="" xmlns:a16="http://schemas.microsoft.com/office/drawing/2014/main" val="2871260284"/>
                    </a:ext>
                  </a:extLst>
                </a:gridCol>
                <a:gridCol w="1685456">
                  <a:extLst>
                    <a:ext uri="{9D8B030D-6E8A-4147-A177-3AD203B41FA5}">
                      <a16:colId xmlns="" xmlns:a16="http://schemas.microsoft.com/office/drawing/2014/main" val="2987850337"/>
                    </a:ext>
                  </a:extLst>
                </a:gridCol>
                <a:gridCol w="1685456">
                  <a:extLst>
                    <a:ext uri="{9D8B030D-6E8A-4147-A177-3AD203B41FA5}">
                      <a16:colId xmlns="" xmlns:a16="http://schemas.microsoft.com/office/drawing/2014/main" val="3534987046"/>
                    </a:ext>
                  </a:extLst>
                </a:gridCol>
              </a:tblGrid>
              <a:tr h="884719">
                <a:tc>
                  <a:txBody>
                    <a:bodyPr/>
                    <a:lstStyle/>
                    <a:p>
                      <a:pPr algn="ctr"/>
                      <a:r>
                        <a:rPr lang="en-GB" sz="2800" b="1" dirty="0">
                          <a:latin typeface="Century Gothic" panose="020B0502020202020204" pitchFamily="34" charset="0"/>
                        </a:rPr>
                        <a:t>7³</a:t>
                      </a:r>
                    </a:p>
                  </a:txBody>
                  <a:tcPr marL="174506" marR="174506" marT="87253" marB="87253" anchor="ctr">
                    <a:lnL w="38100" cap="flat" cmpd="sng" algn="ctr">
                      <a:solidFill>
                        <a:srgbClr val="0070C0"/>
                      </a:solidFill>
                      <a:prstDash val="solid"/>
                      <a:round/>
                      <a:headEnd type="none" w="med" len="med"/>
                      <a:tailEnd type="none" w="med" len="med"/>
                    </a:lnL>
                    <a:lnR w="12700" cmpd="sng">
                      <a:noFill/>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74506" marR="174506" marT="87253" marB="87253" anchor="ctr">
                    <a:lnL w="12700" cmpd="sng">
                      <a:noFill/>
                    </a:lnL>
                    <a:lnR w="12700" cmpd="sng">
                      <a:noFill/>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1,331</a:t>
                      </a:r>
                    </a:p>
                  </a:txBody>
                  <a:tcPr marL="174506" marR="174506" marT="87253" marB="87253" anchor="ctr">
                    <a:lnL w="12700" cmpd="sng">
                      <a:noFill/>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06913933"/>
                  </a:ext>
                </a:extLst>
              </a:tr>
              <a:tr h="884719">
                <a:tc>
                  <a:txBody>
                    <a:bodyPr/>
                    <a:lstStyle/>
                    <a:p>
                      <a:pPr algn="ctr"/>
                      <a:r>
                        <a:rPr lang="en-GB" sz="2800" b="1" dirty="0">
                          <a:latin typeface="Century Gothic" panose="020B0502020202020204" pitchFamily="34" charset="0"/>
                        </a:rPr>
                        <a:t>11³</a:t>
                      </a:r>
                    </a:p>
                  </a:txBody>
                  <a:tcPr marL="174506" marR="174506" marT="87253" marB="87253" anchor="ctr">
                    <a:lnL w="38100"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74506" marR="174506" marT="87253" marB="872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64</a:t>
                      </a:r>
                    </a:p>
                  </a:txBody>
                  <a:tcPr marL="174506" marR="174506" marT="87253" marB="87253" anchor="ctr">
                    <a:lnL w="12700" cmpd="sng">
                      <a:noFill/>
                    </a:lnL>
                    <a:lnR w="38100"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38421972"/>
                  </a:ext>
                </a:extLst>
              </a:tr>
              <a:tr h="884719">
                <a:tc>
                  <a:txBody>
                    <a:bodyPr/>
                    <a:lstStyle/>
                    <a:p>
                      <a:pPr algn="ctr"/>
                      <a:r>
                        <a:rPr lang="en-GB" sz="2800" b="1" dirty="0">
                          <a:latin typeface="Century Gothic" panose="020B0502020202020204" pitchFamily="34" charset="0"/>
                        </a:rPr>
                        <a:t>4³</a:t>
                      </a:r>
                    </a:p>
                  </a:txBody>
                  <a:tcPr marL="174506" marR="174506" marT="87253" marB="87253" anchor="ctr">
                    <a:lnL w="38100" cap="flat" cmpd="sng" algn="ctr">
                      <a:solidFill>
                        <a:srgbClr val="0070C0"/>
                      </a:solidFill>
                      <a:prstDash val="solid"/>
                      <a:round/>
                      <a:headEnd type="none" w="med" len="med"/>
                      <a:tailEnd type="none" w="med" len="med"/>
                    </a:lnL>
                    <a:lnR w="12700" cmpd="sng">
                      <a:noFill/>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74506" marR="174506" marT="87253" marB="87253" anchor="ctr">
                    <a:lnL w="12700" cmpd="sng">
                      <a:noFill/>
                    </a:lnL>
                    <a:lnR w="12700" cmpd="sng">
                      <a:noFill/>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343</a:t>
                      </a:r>
                    </a:p>
                  </a:txBody>
                  <a:tcPr marL="174506" marR="174506" marT="87253" marB="87253" anchor="ctr">
                    <a:lnL w="12700" cmpd="sng">
                      <a:noFill/>
                    </a:lnL>
                    <a:lnR w="38100" cap="flat" cmpd="sng" algn="ctr">
                      <a:solidFill>
                        <a:srgbClr val="0070C0"/>
                      </a:solidFill>
                      <a:prstDash val="solid"/>
                      <a:round/>
                      <a:headEnd type="none" w="med" len="med"/>
                      <a:tailEnd type="none" w="med" len="med"/>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0463481"/>
                  </a:ext>
                </a:extLst>
              </a:tr>
            </a:tbl>
          </a:graphicData>
        </a:graphic>
      </p:graphicFrame>
    </p:spTree>
    <p:extLst>
      <p:ext uri="{BB962C8B-B14F-4D97-AF65-F5344CB8AC3E}">
        <p14:creationId xmlns="" xmlns:p14="http://schemas.microsoft.com/office/powerpoint/2010/main" val="36917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numbers to their cube numbers.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EA1941F5-3753-4862-B000-B8A3A369883C}"/>
              </a:ext>
            </a:extLst>
          </p:cNvPr>
          <p:cNvGraphicFramePr>
            <a:graphicFrameLocks noGrp="1"/>
          </p:cNvGraphicFramePr>
          <p:nvPr>
            <p:extLst>
              <p:ext uri="{D42A27DB-BD31-4B8C-83A1-F6EECF244321}">
                <p14:modId xmlns="" xmlns:p14="http://schemas.microsoft.com/office/powerpoint/2010/main" val="1054287853"/>
              </p:ext>
            </p:extLst>
          </p:nvPr>
        </p:nvGraphicFramePr>
        <p:xfrm>
          <a:off x="2043816" y="2022617"/>
          <a:ext cx="5056368" cy="2654157"/>
        </p:xfrm>
        <a:graphic>
          <a:graphicData uri="http://schemas.openxmlformats.org/drawingml/2006/table">
            <a:tbl>
              <a:tblPr firstRow="1" bandRow="1">
                <a:tableStyleId>{5940675A-B579-460E-94D1-54222C63F5DA}</a:tableStyleId>
              </a:tblPr>
              <a:tblGrid>
                <a:gridCol w="1685456">
                  <a:extLst>
                    <a:ext uri="{9D8B030D-6E8A-4147-A177-3AD203B41FA5}">
                      <a16:colId xmlns="" xmlns:a16="http://schemas.microsoft.com/office/drawing/2014/main" val="2871260284"/>
                    </a:ext>
                  </a:extLst>
                </a:gridCol>
                <a:gridCol w="1685456">
                  <a:extLst>
                    <a:ext uri="{9D8B030D-6E8A-4147-A177-3AD203B41FA5}">
                      <a16:colId xmlns="" xmlns:a16="http://schemas.microsoft.com/office/drawing/2014/main" val="2987850337"/>
                    </a:ext>
                  </a:extLst>
                </a:gridCol>
                <a:gridCol w="1685456">
                  <a:extLst>
                    <a:ext uri="{9D8B030D-6E8A-4147-A177-3AD203B41FA5}">
                      <a16:colId xmlns="" xmlns:a16="http://schemas.microsoft.com/office/drawing/2014/main" val="3534987046"/>
                    </a:ext>
                  </a:extLst>
                </a:gridCol>
              </a:tblGrid>
              <a:tr h="884719">
                <a:tc>
                  <a:txBody>
                    <a:bodyPr/>
                    <a:lstStyle/>
                    <a:p>
                      <a:pPr algn="ctr"/>
                      <a:r>
                        <a:rPr lang="en-GB" sz="2800" b="1" dirty="0">
                          <a:latin typeface="Century Gothic" panose="020B0502020202020204" pitchFamily="34" charset="0"/>
                        </a:rPr>
                        <a:t>7³</a:t>
                      </a:r>
                    </a:p>
                  </a:txBody>
                  <a:tcPr marL="174506" marR="174506" marT="87253" marB="87253" anchor="ctr">
                    <a:lnL w="38100" cap="flat" cmpd="sng" algn="ctr">
                      <a:solidFill>
                        <a:srgbClr val="0070C0"/>
                      </a:solidFill>
                      <a:prstDash val="solid"/>
                      <a:round/>
                      <a:headEnd type="none" w="med" len="med"/>
                      <a:tailEnd type="none" w="med" len="med"/>
                    </a:lnL>
                    <a:lnR w="12700" cmpd="sng">
                      <a:noFill/>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74506" marR="174506" marT="87253" marB="87253" anchor="ctr">
                    <a:lnL w="12700" cmpd="sng">
                      <a:noFill/>
                    </a:lnL>
                    <a:lnR w="12700" cmpd="sng">
                      <a:noFill/>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1,331</a:t>
                      </a:r>
                    </a:p>
                  </a:txBody>
                  <a:tcPr marL="174506" marR="174506" marT="87253" marB="87253" anchor="ctr">
                    <a:lnL w="12700" cmpd="sng">
                      <a:noFill/>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06913933"/>
                  </a:ext>
                </a:extLst>
              </a:tr>
              <a:tr h="884719">
                <a:tc>
                  <a:txBody>
                    <a:bodyPr/>
                    <a:lstStyle/>
                    <a:p>
                      <a:pPr algn="ctr"/>
                      <a:r>
                        <a:rPr lang="en-GB" sz="2800" b="1" dirty="0">
                          <a:latin typeface="Century Gothic" panose="020B0502020202020204" pitchFamily="34" charset="0"/>
                        </a:rPr>
                        <a:t>11³</a:t>
                      </a:r>
                    </a:p>
                  </a:txBody>
                  <a:tcPr marL="174506" marR="174506" marT="87253" marB="87253" anchor="ctr">
                    <a:lnL w="38100"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74506" marR="174506" marT="87253" marB="872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64</a:t>
                      </a:r>
                    </a:p>
                  </a:txBody>
                  <a:tcPr marL="174506" marR="174506" marT="87253" marB="87253" anchor="ctr">
                    <a:lnL w="12700" cmpd="sng">
                      <a:noFill/>
                    </a:lnL>
                    <a:lnR w="38100"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38421972"/>
                  </a:ext>
                </a:extLst>
              </a:tr>
              <a:tr h="884719">
                <a:tc>
                  <a:txBody>
                    <a:bodyPr/>
                    <a:lstStyle/>
                    <a:p>
                      <a:pPr algn="ctr"/>
                      <a:r>
                        <a:rPr lang="en-GB" sz="2800" b="1" dirty="0">
                          <a:latin typeface="Century Gothic" panose="020B0502020202020204" pitchFamily="34" charset="0"/>
                        </a:rPr>
                        <a:t>4³</a:t>
                      </a:r>
                    </a:p>
                  </a:txBody>
                  <a:tcPr marL="174506" marR="174506" marT="87253" marB="87253" anchor="ctr">
                    <a:lnL w="38100" cap="flat" cmpd="sng" algn="ctr">
                      <a:solidFill>
                        <a:srgbClr val="0070C0"/>
                      </a:solidFill>
                      <a:prstDash val="solid"/>
                      <a:round/>
                      <a:headEnd type="none" w="med" len="med"/>
                      <a:tailEnd type="none" w="med" len="med"/>
                    </a:lnL>
                    <a:lnR w="12700" cmpd="sng">
                      <a:noFill/>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74506" marR="174506" marT="87253" marB="87253" anchor="ctr">
                    <a:lnL w="12700" cmpd="sng">
                      <a:noFill/>
                    </a:lnL>
                    <a:lnR w="12700" cmpd="sng">
                      <a:noFill/>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343</a:t>
                      </a:r>
                    </a:p>
                  </a:txBody>
                  <a:tcPr marL="174506" marR="174506" marT="87253" marB="87253" anchor="ctr">
                    <a:lnL w="12700" cmpd="sng">
                      <a:noFill/>
                    </a:lnL>
                    <a:lnR w="38100" cap="flat" cmpd="sng" algn="ctr">
                      <a:solidFill>
                        <a:srgbClr val="0070C0"/>
                      </a:solidFill>
                      <a:prstDash val="solid"/>
                      <a:round/>
                      <a:headEnd type="none" w="med" len="med"/>
                      <a:tailEnd type="none" w="med" len="med"/>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0463481"/>
                  </a:ext>
                </a:extLst>
              </a:tr>
            </a:tbl>
          </a:graphicData>
        </a:graphic>
      </p:graphicFrame>
      <p:cxnSp>
        <p:nvCxnSpPr>
          <p:cNvPr id="3" name="Straight Connector 2">
            <a:extLst>
              <a:ext uri="{FF2B5EF4-FFF2-40B4-BE49-F238E27FC236}">
                <a16:creationId xmlns="" xmlns:a16="http://schemas.microsoft.com/office/drawing/2014/main" id="{DF28C895-E36F-46E8-AEEA-3FBD8E4A9440}"/>
              </a:ext>
            </a:extLst>
          </p:cNvPr>
          <p:cNvCxnSpPr/>
          <p:nvPr/>
        </p:nvCxnSpPr>
        <p:spPr>
          <a:xfrm>
            <a:off x="3228975" y="2476500"/>
            <a:ext cx="2571750" cy="1733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66FF5AF6-0A4C-46E1-B7D9-2A0D8DE49109}"/>
              </a:ext>
            </a:extLst>
          </p:cNvPr>
          <p:cNvCxnSpPr>
            <a:cxnSpLocks/>
          </p:cNvCxnSpPr>
          <p:nvPr/>
        </p:nvCxnSpPr>
        <p:spPr>
          <a:xfrm flipV="1">
            <a:off x="3228975" y="2476500"/>
            <a:ext cx="2571750"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1A91142-C4FB-402B-BD35-0057CD83CEE6}"/>
              </a:ext>
            </a:extLst>
          </p:cNvPr>
          <p:cNvCxnSpPr>
            <a:cxnSpLocks/>
          </p:cNvCxnSpPr>
          <p:nvPr/>
        </p:nvCxnSpPr>
        <p:spPr>
          <a:xfrm flipV="1">
            <a:off x="3154261" y="3352801"/>
            <a:ext cx="2646464" cy="857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40268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or = to complete the statements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DE4CE177-D21C-4540-82ED-152F6CF211D5}"/>
              </a:ext>
            </a:extLst>
          </p:cNvPr>
          <p:cNvGraphicFramePr>
            <a:graphicFrameLocks noGrp="1"/>
          </p:cNvGraphicFramePr>
          <p:nvPr>
            <p:extLst>
              <p:ext uri="{D42A27DB-BD31-4B8C-83A1-F6EECF244321}">
                <p14:modId xmlns="" xmlns:p14="http://schemas.microsoft.com/office/powerpoint/2010/main" val="2988370126"/>
              </p:ext>
            </p:extLst>
          </p:nvPr>
        </p:nvGraphicFramePr>
        <p:xfrm>
          <a:off x="3014801" y="1923049"/>
          <a:ext cx="3114398" cy="2039350"/>
        </p:xfrm>
        <a:graphic>
          <a:graphicData uri="http://schemas.openxmlformats.org/drawingml/2006/table">
            <a:tbl>
              <a:tblPr firstRow="1" bandRow="1">
                <a:tableStyleId>{5940675A-B579-460E-94D1-54222C63F5DA}</a:tableStyleId>
              </a:tblPr>
              <a:tblGrid>
                <a:gridCol w="1167899">
                  <a:extLst>
                    <a:ext uri="{9D8B030D-6E8A-4147-A177-3AD203B41FA5}">
                      <a16:colId xmlns="" xmlns:a16="http://schemas.microsoft.com/office/drawing/2014/main" val="2116490236"/>
                    </a:ext>
                  </a:extLst>
                </a:gridCol>
                <a:gridCol w="778600">
                  <a:extLst>
                    <a:ext uri="{9D8B030D-6E8A-4147-A177-3AD203B41FA5}">
                      <a16:colId xmlns="" xmlns:a16="http://schemas.microsoft.com/office/drawing/2014/main" val="1667862849"/>
                    </a:ext>
                  </a:extLst>
                </a:gridCol>
                <a:gridCol w="1167899">
                  <a:extLst>
                    <a:ext uri="{9D8B030D-6E8A-4147-A177-3AD203B41FA5}">
                      <a16:colId xmlns="" xmlns:a16="http://schemas.microsoft.com/office/drawing/2014/main" val="1051095732"/>
                    </a:ext>
                  </a:extLst>
                </a:gridCol>
              </a:tblGrid>
              <a:tr h="728339">
                <a:tc>
                  <a:txBody>
                    <a:bodyPr/>
                    <a:lstStyle/>
                    <a:p>
                      <a:pPr algn="ctr"/>
                      <a:r>
                        <a:rPr lang="en-GB" sz="2800" b="1" dirty="0">
                          <a:latin typeface="Century Gothic" panose="020B0502020202020204" pitchFamily="34" charset="0"/>
                        </a:rPr>
                        <a:t>6³</a:t>
                      </a:r>
                    </a:p>
                  </a:txBody>
                  <a:tcPr marL="210614" marR="210614" marT="105307" marB="105307"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marL="210614" marR="210614" marT="105307" marB="10530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343</a:t>
                      </a:r>
                    </a:p>
                  </a:txBody>
                  <a:tcPr marL="210614" marR="210614" marT="105307" marB="105307"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08350299"/>
                  </a:ext>
                </a:extLst>
              </a:tr>
              <a:tr h="582672">
                <a:tc>
                  <a:txBody>
                    <a:bodyPr/>
                    <a:lstStyle/>
                    <a:p>
                      <a:pPr algn="ctr"/>
                      <a:endParaRPr lang="en-GB" sz="2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78814592"/>
                  </a:ext>
                </a:extLst>
              </a:tr>
              <a:tr h="728339">
                <a:tc>
                  <a:txBody>
                    <a:bodyPr/>
                    <a:lstStyle/>
                    <a:p>
                      <a:pPr algn="ctr"/>
                      <a:r>
                        <a:rPr lang="en-GB" sz="2800" b="1" dirty="0">
                          <a:latin typeface="Century Gothic" panose="020B0502020202020204" pitchFamily="34" charset="0"/>
                        </a:rPr>
                        <a:t>730</a:t>
                      </a:r>
                    </a:p>
                  </a:txBody>
                  <a:tcPr marL="210614" marR="210614" marT="105307" marB="105307" anchor="ctr">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marL="210614" marR="210614" marT="105307" marB="10530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9³</a:t>
                      </a:r>
                    </a:p>
                  </a:txBody>
                  <a:tcPr marL="210614" marR="210614" marT="105307" marB="105307" anchor="ctr">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49205163"/>
                  </a:ext>
                </a:extLst>
              </a:tr>
            </a:tbl>
          </a:graphicData>
        </a:graphic>
      </p:graphicFrame>
    </p:spTree>
    <p:extLst>
      <p:ext uri="{BB962C8B-B14F-4D97-AF65-F5344CB8AC3E}">
        <p14:creationId xmlns="" xmlns:p14="http://schemas.microsoft.com/office/powerpoint/2010/main" val="265581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or = to complete the statements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DE4CE177-D21C-4540-82ED-152F6CF211D5}"/>
              </a:ext>
            </a:extLst>
          </p:cNvPr>
          <p:cNvGraphicFramePr>
            <a:graphicFrameLocks noGrp="1"/>
          </p:cNvGraphicFramePr>
          <p:nvPr>
            <p:extLst>
              <p:ext uri="{D42A27DB-BD31-4B8C-83A1-F6EECF244321}">
                <p14:modId xmlns="" xmlns:p14="http://schemas.microsoft.com/office/powerpoint/2010/main" val="3466348274"/>
              </p:ext>
            </p:extLst>
          </p:nvPr>
        </p:nvGraphicFramePr>
        <p:xfrm>
          <a:off x="3014801" y="1923049"/>
          <a:ext cx="3114398" cy="2039350"/>
        </p:xfrm>
        <a:graphic>
          <a:graphicData uri="http://schemas.openxmlformats.org/drawingml/2006/table">
            <a:tbl>
              <a:tblPr firstRow="1" bandRow="1">
                <a:tableStyleId>{5940675A-B579-460E-94D1-54222C63F5DA}</a:tableStyleId>
              </a:tblPr>
              <a:tblGrid>
                <a:gridCol w="1167899">
                  <a:extLst>
                    <a:ext uri="{9D8B030D-6E8A-4147-A177-3AD203B41FA5}">
                      <a16:colId xmlns="" xmlns:a16="http://schemas.microsoft.com/office/drawing/2014/main" val="2116490236"/>
                    </a:ext>
                  </a:extLst>
                </a:gridCol>
                <a:gridCol w="778600">
                  <a:extLst>
                    <a:ext uri="{9D8B030D-6E8A-4147-A177-3AD203B41FA5}">
                      <a16:colId xmlns="" xmlns:a16="http://schemas.microsoft.com/office/drawing/2014/main" val="1667862849"/>
                    </a:ext>
                  </a:extLst>
                </a:gridCol>
                <a:gridCol w="1167899">
                  <a:extLst>
                    <a:ext uri="{9D8B030D-6E8A-4147-A177-3AD203B41FA5}">
                      <a16:colId xmlns="" xmlns:a16="http://schemas.microsoft.com/office/drawing/2014/main" val="1051095732"/>
                    </a:ext>
                  </a:extLst>
                </a:gridCol>
              </a:tblGrid>
              <a:tr h="728339">
                <a:tc>
                  <a:txBody>
                    <a:bodyPr/>
                    <a:lstStyle/>
                    <a:p>
                      <a:pPr algn="ctr"/>
                      <a:r>
                        <a:rPr lang="en-GB" sz="2800" b="1" dirty="0">
                          <a:latin typeface="Century Gothic" panose="020B0502020202020204" pitchFamily="34" charset="0"/>
                        </a:rPr>
                        <a:t>6³</a:t>
                      </a:r>
                    </a:p>
                  </a:txBody>
                  <a:tcPr marL="210614" marR="210614" marT="105307" marB="105307"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&lt;</a:t>
                      </a:r>
                    </a:p>
                  </a:txBody>
                  <a:tcPr marL="210614" marR="210614" marT="105307" marB="10530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343</a:t>
                      </a:r>
                    </a:p>
                  </a:txBody>
                  <a:tcPr marL="210614" marR="210614" marT="105307" marB="105307"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08350299"/>
                  </a:ext>
                </a:extLst>
              </a:tr>
              <a:tr h="582672">
                <a:tc>
                  <a:txBody>
                    <a:bodyPr/>
                    <a:lstStyle/>
                    <a:p>
                      <a:pPr algn="ctr"/>
                      <a:endParaRPr lang="en-GB" sz="2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78814592"/>
                  </a:ext>
                </a:extLst>
              </a:tr>
              <a:tr h="728339">
                <a:tc>
                  <a:txBody>
                    <a:bodyPr/>
                    <a:lstStyle/>
                    <a:p>
                      <a:pPr algn="ctr"/>
                      <a:r>
                        <a:rPr lang="en-GB" sz="2800" b="1" dirty="0">
                          <a:latin typeface="Century Gothic" panose="020B0502020202020204" pitchFamily="34" charset="0"/>
                        </a:rPr>
                        <a:t>730</a:t>
                      </a:r>
                    </a:p>
                  </a:txBody>
                  <a:tcPr marL="210614" marR="210614" marT="105307" marB="105307" anchor="ctr">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&gt;</a:t>
                      </a:r>
                    </a:p>
                  </a:txBody>
                  <a:tcPr marL="210614" marR="210614" marT="105307" marB="10530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9³</a:t>
                      </a:r>
                    </a:p>
                  </a:txBody>
                  <a:tcPr marL="210614" marR="210614" marT="105307" marB="105307" anchor="ctr">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49205163"/>
                  </a:ext>
                </a:extLst>
              </a:tr>
            </a:tbl>
          </a:graphicData>
        </a:graphic>
      </p:graphicFrame>
    </p:spTree>
    <p:extLst>
      <p:ext uri="{BB962C8B-B14F-4D97-AF65-F5344CB8AC3E}">
        <p14:creationId xmlns="" xmlns:p14="http://schemas.microsoft.com/office/powerpoint/2010/main" val="3587916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cube numbers.</a:t>
            </a:r>
            <a:br>
              <a:rPr lang="en-GB" sz="2000" b="1" dirty="0">
                <a:solidFill>
                  <a:schemeClr val="tx1"/>
                </a:solidFill>
                <a:latin typeface="Century Gothic" panose="020B0502020202020204" pitchFamily="34" charset="0"/>
              </a:rPr>
            </a:b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3E0E7736-7E2B-44ED-8D30-7AD2528A62C3}"/>
              </a:ext>
            </a:extLst>
          </p:cNvPr>
          <p:cNvGraphicFramePr>
            <a:graphicFrameLocks noGrp="1"/>
          </p:cNvGraphicFramePr>
          <p:nvPr>
            <p:extLst>
              <p:ext uri="{D42A27DB-BD31-4B8C-83A1-F6EECF244321}">
                <p14:modId xmlns="" xmlns:p14="http://schemas.microsoft.com/office/powerpoint/2010/main" val="2203146687"/>
              </p:ext>
            </p:extLst>
          </p:nvPr>
        </p:nvGraphicFramePr>
        <p:xfrm>
          <a:off x="2334426" y="1832945"/>
          <a:ext cx="4475148" cy="2596179"/>
        </p:xfrm>
        <a:graphic>
          <a:graphicData uri="http://schemas.openxmlformats.org/drawingml/2006/table">
            <a:tbl>
              <a:tblPr firstRow="1" bandRow="1">
                <a:tableStyleId>{5940675A-B579-460E-94D1-54222C63F5DA}</a:tableStyleId>
              </a:tblPr>
              <a:tblGrid>
                <a:gridCol w="1491716">
                  <a:extLst>
                    <a:ext uri="{9D8B030D-6E8A-4147-A177-3AD203B41FA5}">
                      <a16:colId xmlns="" xmlns:a16="http://schemas.microsoft.com/office/drawing/2014/main" val="1135453618"/>
                    </a:ext>
                  </a:extLst>
                </a:gridCol>
                <a:gridCol w="1491716">
                  <a:extLst>
                    <a:ext uri="{9D8B030D-6E8A-4147-A177-3AD203B41FA5}">
                      <a16:colId xmlns="" xmlns:a16="http://schemas.microsoft.com/office/drawing/2014/main" val="3499741322"/>
                    </a:ext>
                  </a:extLst>
                </a:gridCol>
                <a:gridCol w="1491716">
                  <a:extLst>
                    <a:ext uri="{9D8B030D-6E8A-4147-A177-3AD203B41FA5}">
                      <a16:colId xmlns="" xmlns:a16="http://schemas.microsoft.com/office/drawing/2014/main" val="1270288879"/>
                    </a:ext>
                  </a:extLst>
                </a:gridCol>
              </a:tblGrid>
              <a:tr h="865393">
                <a:tc>
                  <a:txBody>
                    <a:bodyPr/>
                    <a:lstStyle/>
                    <a:p>
                      <a:pPr algn="ctr"/>
                      <a:r>
                        <a:rPr lang="en-GB" sz="2800" b="1" dirty="0">
                          <a:latin typeface="Century Gothic" panose="020B0502020202020204" pitchFamily="34" charset="0"/>
                        </a:rPr>
                        <a:t>123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333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99</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543083140"/>
                  </a:ext>
                </a:extLst>
              </a:tr>
              <a:tr h="865393">
                <a:tc>
                  <a:txBody>
                    <a:bodyPr/>
                    <a:lstStyle/>
                    <a:p>
                      <a:pPr algn="ctr"/>
                      <a:r>
                        <a:rPr lang="en-GB" sz="2800" b="1" dirty="0">
                          <a:latin typeface="Century Gothic" panose="020B0502020202020204" pitchFamily="34" charset="0"/>
                        </a:rPr>
                        <a:t>342</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218</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125</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13832010"/>
                  </a:ext>
                </a:extLst>
              </a:tr>
              <a:tr h="865393">
                <a:tc>
                  <a:txBody>
                    <a:bodyPr/>
                    <a:lstStyle/>
                    <a:p>
                      <a:pPr algn="ctr"/>
                      <a:r>
                        <a:rPr lang="en-GB" sz="2800" b="1" dirty="0">
                          <a:solidFill>
                            <a:schemeClr val="tx1"/>
                          </a:solidFill>
                          <a:latin typeface="Century Gothic" panose="020B0502020202020204" pitchFamily="34" charset="0"/>
                        </a:rPr>
                        <a:t>512</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513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393629450"/>
                  </a:ext>
                </a:extLst>
              </a:tr>
            </a:tbl>
          </a:graphicData>
        </a:graphic>
      </p:graphicFrame>
    </p:spTree>
    <p:extLst>
      <p:ext uri="{BB962C8B-B14F-4D97-AF65-F5344CB8AC3E}">
        <p14:creationId xmlns="" xmlns:p14="http://schemas.microsoft.com/office/powerpoint/2010/main" val="868027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cube numbers.</a:t>
            </a:r>
            <a:br>
              <a:rPr lang="en-GB" sz="2000" b="1" dirty="0">
                <a:solidFill>
                  <a:schemeClr val="tx1"/>
                </a:solidFill>
                <a:latin typeface="Century Gothic" panose="020B0502020202020204" pitchFamily="34" charset="0"/>
              </a:rPr>
            </a:b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3E0E7736-7E2B-44ED-8D30-7AD2528A62C3}"/>
              </a:ext>
            </a:extLst>
          </p:cNvPr>
          <p:cNvGraphicFramePr>
            <a:graphicFrameLocks noGrp="1"/>
          </p:cNvGraphicFramePr>
          <p:nvPr>
            <p:extLst/>
          </p:nvPr>
        </p:nvGraphicFramePr>
        <p:xfrm>
          <a:off x="2334426" y="1832945"/>
          <a:ext cx="4475148" cy="2596179"/>
        </p:xfrm>
        <a:graphic>
          <a:graphicData uri="http://schemas.openxmlformats.org/drawingml/2006/table">
            <a:tbl>
              <a:tblPr firstRow="1" bandRow="1">
                <a:tableStyleId>{5940675A-B579-460E-94D1-54222C63F5DA}</a:tableStyleId>
              </a:tblPr>
              <a:tblGrid>
                <a:gridCol w="1491716">
                  <a:extLst>
                    <a:ext uri="{9D8B030D-6E8A-4147-A177-3AD203B41FA5}">
                      <a16:colId xmlns="" xmlns:a16="http://schemas.microsoft.com/office/drawing/2014/main" val="1135453618"/>
                    </a:ext>
                  </a:extLst>
                </a:gridCol>
                <a:gridCol w="1491716">
                  <a:extLst>
                    <a:ext uri="{9D8B030D-6E8A-4147-A177-3AD203B41FA5}">
                      <a16:colId xmlns="" xmlns:a16="http://schemas.microsoft.com/office/drawing/2014/main" val="3499741322"/>
                    </a:ext>
                  </a:extLst>
                </a:gridCol>
                <a:gridCol w="1491716">
                  <a:extLst>
                    <a:ext uri="{9D8B030D-6E8A-4147-A177-3AD203B41FA5}">
                      <a16:colId xmlns="" xmlns:a16="http://schemas.microsoft.com/office/drawing/2014/main" val="1270288879"/>
                    </a:ext>
                  </a:extLst>
                </a:gridCol>
              </a:tblGrid>
              <a:tr h="865393">
                <a:tc>
                  <a:txBody>
                    <a:bodyPr/>
                    <a:lstStyle/>
                    <a:p>
                      <a:pPr algn="ctr"/>
                      <a:r>
                        <a:rPr lang="en-GB" sz="2800" b="1" dirty="0">
                          <a:latin typeface="Century Gothic" panose="020B0502020202020204" pitchFamily="34" charset="0"/>
                        </a:rPr>
                        <a:t>123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333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99</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543083140"/>
                  </a:ext>
                </a:extLst>
              </a:tr>
              <a:tr h="865393">
                <a:tc>
                  <a:txBody>
                    <a:bodyPr/>
                    <a:lstStyle/>
                    <a:p>
                      <a:pPr algn="ctr"/>
                      <a:r>
                        <a:rPr lang="en-GB" sz="2800" b="1" dirty="0">
                          <a:latin typeface="Century Gothic" panose="020B0502020202020204" pitchFamily="34" charset="0"/>
                        </a:rPr>
                        <a:t>342</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218</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125</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13832010"/>
                  </a:ext>
                </a:extLst>
              </a:tr>
              <a:tr h="865393">
                <a:tc>
                  <a:txBody>
                    <a:bodyPr/>
                    <a:lstStyle/>
                    <a:p>
                      <a:pPr algn="ctr"/>
                      <a:r>
                        <a:rPr lang="en-GB" sz="2800" b="1" dirty="0">
                          <a:solidFill>
                            <a:srgbClr val="FF0000"/>
                          </a:solidFill>
                          <a:latin typeface="Century Gothic" panose="020B0502020202020204" pitchFamily="34" charset="0"/>
                        </a:rPr>
                        <a:t>512</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513</a:t>
                      </a:r>
                    </a:p>
                  </a:txBody>
                  <a:tcPr marL="141229" marR="141229" marT="70615" marB="7061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393629450"/>
                  </a:ext>
                </a:extLst>
              </a:tr>
            </a:tbl>
          </a:graphicData>
        </a:graphic>
      </p:graphicFrame>
      <p:sp>
        <p:nvSpPr>
          <p:cNvPr id="2" name="Oval 1">
            <a:extLst>
              <a:ext uri="{FF2B5EF4-FFF2-40B4-BE49-F238E27FC236}">
                <a16:creationId xmlns="" xmlns:a16="http://schemas.microsoft.com/office/drawing/2014/main" id="{ED985BD4-48B2-4DC8-9773-EED629BC19B8}"/>
              </a:ext>
            </a:extLst>
          </p:cNvPr>
          <p:cNvSpPr/>
          <p:nvPr/>
        </p:nvSpPr>
        <p:spPr>
          <a:xfrm>
            <a:off x="5562600" y="2876550"/>
            <a:ext cx="1028700" cy="523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 xmlns:a16="http://schemas.microsoft.com/office/drawing/2014/main" id="{CF8EAC65-8E3F-4E4B-BB7C-1D48F12B1CE2}"/>
              </a:ext>
            </a:extLst>
          </p:cNvPr>
          <p:cNvSpPr/>
          <p:nvPr/>
        </p:nvSpPr>
        <p:spPr>
          <a:xfrm>
            <a:off x="2571750" y="3753279"/>
            <a:ext cx="1028700" cy="523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4130834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calculations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6237D497-E1B0-4AF1-9972-5AE6032C8EF3}"/>
              </a:ext>
            </a:extLst>
          </p:cNvPr>
          <p:cNvGraphicFramePr>
            <a:graphicFrameLocks noGrp="1"/>
          </p:cNvGraphicFramePr>
          <p:nvPr>
            <p:extLst>
              <p:ext uri="{D42A27DB-BD31-4B8C-83A1-F6EECF244321}">
                <p14:modId xmlns="" xmlns:p14="http://schemas.microsoft.com/office/powerpoint/2010/main" val="3987251175"/>
              </p:ext>
            </p:extLst>
          </p:nvPr>
        </p:nvGraphicFramePr>
        <p:xfrm>
          <a:off x="1641686" y="1905505"/>
          <a:ext cx="5860628" cy="2485521"/>
        </p:xfrm>
        <a:graphic>
          <a:graphicData uri="http://schemas.openxmlformats.org/drawingml/2006/table">
            <a:tbl>
              <a:tblPr firstRow="1" bandRow="1">
                <a:tableStyleId>{5940675A-B579-460E-94D1-54222C63F5DA}</a:tableStyleId>
              </a:tblPr>
              <a:tblGrid>
                <a:gridCol w="1150157">
                  <a:extLst>
                    <a:ext uri="{9D8B030D-6E8A-4147-A177-3AD203B41FA5}">
                      <a16:colId xmlns="" xmlns:a16="http://schemas.microsoft.com/office/drawing/2014/main" val="2185275392"/>
                    </a:ext>
                  </a:extLst>
                </a:gridCol>
                <a:gridCol w="1150157">
                  <a:extLst>
                    <a:ext uri="{9D8B030D-6E8A-4147-A177-3AD203B41FA5}">
                      <a16:colId xmlns="" xmlns:a16="http://schemas.microsoft.com/office/drawing/2014/main" val="3507882133"/>
                    </a:ext>
                  </a:extLst>
                </a:gridCol>
                <a:gridCol w="1150157">
                  <a:extLst>
                    <a:ext uri="{9D8B030D-6E8A-4147-A177-3AD203B41FA5}">
                      <a16:colId xmlns="" xmlns:a16="http://schemas.microsoft.com/office/drawing/2014/main" val="816878756"/>
                    </a:ext>
                  </a:extLst>
                </a:gridCol>
                <a:gridCol w="1150157">
                  <a:extLst>
                    <a:ext uri="{9D8B030D-6E8A-4147-A177-3AD203B41FA5}">
                      <a16:colId xmlns="" xmlns:a16="http://schemas.microsoft.com/office/drawing/2014/main" val="1736990575"/>
                    </a:ext>
                  </a:extLst>
                </a:gridCol>
                <a:gridCol w="1260000">
                  <a:extLst>
                    <a:ext uri="{9D8B030D-6E8A-4147-A177-3AD203B41FA5}">
                      <a16:colId xmlns="" xmlns:a16="http://schemas.microsoft.com/office/drawing/2014/main" val="3025971769"/>
                    </a:ext>
                  </a:extLst>
                </a:gridCol>
              </a:tblGrid>
              <a:tr h="920110">
                <a:tc>
                  <a:txBody>
                    <a:bodyPr/>
                    <a:lstStyle/>
                    <a:p>
                      <a:pPr algn="ctr"/>
                      <a:r>
                        <a:rPr lang="en-GB" sz="2800" b="1" dirty="0">
                          <a:latin typeface="Century Gothic" panose="020B0502020202020204" pitchFamily="34" charset="0"/>
                        </a:rPr>
                        <a:t>5³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6³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182119" marR="182119" marT="91058" marB="9105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marL="182119" marR="182119" marT="91058" marB="9105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87078609"/>
                  </a:ext>
                </a:extLst>
              </a:tr>
              <a:tr h="645301">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03186051"/>
                  </a:ext>
                </a:extLst>
              </a:tr>
              <a:tr h="920110">
                <a:tc>
                  <a:txBody>
                    <a:bodyPr/>
                    <a:lstStyle/>
                    <a:p>
                      <a:pPr algn="ctr"/>
                      <a:r>
                        <a:rPr lang="en-GB" sz="2800" b="1" dirty="0">
                          <a:latin typeface="Century Gothic" panose="020B0502020202020204" pitchFamily="34" charset="0"/>
                        </a:rPr>
                        <a:t>12³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 </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182119" marR="182119" marT="91058" marB="9105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marL="182119" marR="182119" marT="91058" marB="9105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42219573"/>
                  </a:ext>
                </a:extLst>
              </a:tr>
            </a:tbl>
          </a:graphicData>
        </a:graphic>
      </p:graphicFrame>
    </p:spTree>
    <p:extLst>
      <p:ext uri="{BB962C8B-B14F-4D97-AF65-F5344CB8AC3E}">
        <p14:creationId xmlns="" xmlns:p14="http://schemas.microsoft.com/office/powerpoint/2010/main" val="169319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calculations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6237D497-E1B0-4AF1-9972-5AE6032C8EF3}"/>
              </a:ext>
            </a:extLst>
          </p:cNvPr>
          <p:cNvGraphicFramePr>
            <a:graphicFrameLocks noGrp="1"/>
          </p:cNvGraphicFramePr>
          <p:nvPr>
            <p:extLst/>
          </p:nvPr>
        </p:nvGraphicFramePr>
        <p:xfrm>
          <a:off x="1641686" y="1905505"/>
          <a:ext cx="5860628" cy="2485521"/>
        </p:xfrm>
        <a:graphic>
          <a:graphicData uri="http://schemas.openxmlformats.org/drawingml/2006/table">
            <a:tbl>
              <a:tblPr firstRow="1" bandRow="1">
                <a:tableStyleId>{5940675A-B579-460E-94D1-54222C63F5DA}</a:tableStyleId>
              </a:tblPr>
              <a:tblGrid>
                <a:gridCol w="1150157">
                  <a:extLst>
                    <a:ext uri="{9D8B030D-6E8A-4147-A177-3AD203B41FA5}">
                      <a16:colId xmlns="" xmlns:a16="http://schemas.microsoft.com/office/drawing/2014/main" val="2185275392"/>
                    </a:ext>
                  </a:extLst>
                </a:gridCol>
                <a:gridCol w="1150157">
                  <a:extLst>
                    <a:ext uri="{9D8B030D-6E8A-4147-A177-3AD203B41FA5}">
                      <a16:colId xmlns="" xmlns:a16="http://schemas.microsoft.com/office/drawing/2014/main" val="3507882133"/>
                    </a:ext>
                  </a:extLst>
                </a:gridCol>
                <a:gridCol w="1150157">
                  <a:extLst>
                    <a:ext uri="{9D8B030D-6E8A-4147-A177-3AD203B41FA5}">
                      <a16:colId xmlns="" xmlns:a16="http://schemas.microsoft.com/office/drawing/2014/main" val="816878756"/>
                    </a:ext>
                  </a:extLst>
                </a:gridCol>
                <a:gridCol w="1150157">
                  <a:extLst>
                    <a:ext uri="{9D8B030D-6E8A-4147-A177-3AD203B41FA5}">
                      <a16:colId xmlns="" xmlns:a16="http://schemas.microsoft.com/office/drawing/2014/main" val="1736990575"/>
                    </a:ext>
                  </a:extLst>
                </a:gridCol>
                <a:gridCol w="1260000">
                  <a:extLst>
                    <a:ext uri="{9D8B030D-6E8A-4147-A177-3AD203B41FA5}">
                      <a16:colId xmlns="" xmlns:a16="http://schemas.microsoft.com/office/drawing/2014/main" val="3025971769"/>
                    </a:ext>
                  </a:extLst>
                </a:gridCol>
              </a:tblGrid>
              <a:tr h="920110">
                <a:tc>
                  <a:txBody>
                    <a:bodyPr/>
                    <a:lstStyle/>
                    <a:p>
                      <a:pPr algn="ctr"/>
                      <a:r>
                        <a:rPr lang="en-GB" sz="2800" b="1" dirty="0">
                          <a:latin typeface="Century Gothic" panose="020B0502020202020204" pitchFamily="34" charset="0"/>
                        </a:rPr>
                        <a:t>5³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6³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182119" marR="182119" marT="91058" marB="9105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341</a:t>
                      </a:r>
                    </a:p>
                  </a:txBody>
                  <a:tcPr marL="182119" marR="182119" marT="91058" marB="9105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87078609"/>
                  </a:ext>
                </a:extLst>
              </a:tr>
              <a:tr h="645301">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182119" marR="182119" marT="91058" marB="91058"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03186051"/>
                  </a:ext>
                </a:extLst>
              </a:tr>
              <a:tr h="920110">
                <a:tc>
                  <a:txBody>
                    <a:bodyPr/>
                    <a:lstStyle/>
                    <a:p>
                      <a:pPr algn="ctr"/>
                      <a:r>
                        <a:rPr lang="en-GB" sz="2800" b="1" dirty="0">
                          <a:latin typeface="Century Gothic" panose="020B0502020202020204" pitchFamily="34" charset="0"/>
                        </a:rPr>
                        <a:t>12³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 </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3³</a:t>
                      </a:r>
                    </a:p>
                  </a:txBody>
                  <a:tcPr marL="182119" marR="182119" marT="91058" marB="9105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182119" marR="182119" marT="91058" marB="9105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1,701</a:t>
                      </a:r>
                    </a:p>
                  </a:txBody>
                  <a:tcPr marL="182119" marR="182119" marT="91058" marB="9105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42219573"/>
                  </a:ext>
                </a:extLst>
              </a:tr>
            </a:tbl>
          </a:graphicData>
        </a:graphic>
      </p:graphicFrame>
    </p:spTree>
    <p:extLst>
      <p:ext uri="{BB962C8B-B14F-4D97-AF65-F5344CB8AC3E}">
        <p14:creationId xmlns="" xmlns:p14="http://schemas.microsoft.com/office/powerpoint/2010/main" val="2476482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Circle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6³ + 146</a:t>
            </a:r>
          </a:p>
          <a:p>
            <a:pPr lvl="0" algn="ctr" defTabSz="514350">
              <a:defRPr/>
            </a:pPr>
            <a:endParaRPr lang="en-GB" sz="28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8³ – 150</a:t>
            </a:r>
          </a:p>
          <a:p>
            <a:pPr lvl="0" algn="ctr" defTabSz="514350">
              <a:defRPr/>
            </a:pPr>
            <a:endParaRPr lang="en-GB" sz="28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12³ + 235</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your reasoning.</a:t>
            </a: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 xmlns:p14="http://schemas.microsoft.com/office/powerpoint/2010/main" val="636014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Circle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6³ + 146</a:t>
            </a:r>
          </a:p>
          <a:p>
            <a:pPr lvl="0" algn="ctr" defTabSz="514350">
              <a:defRPr/>
            </a:pPr>
            <a:endParaRPr lang="en-GB" sz="28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8³ – 150</a:t>
            </a:r>
          </a:p>
          <a:p>
            <a:pPr lvl="0" algn="ctr" defTabSz="514350">
              <a:defRPr/>
            </a:pPr>
            <a:endParaRPr lang="en-GB" sz="28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12³ + 235</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your reasoning.</a:t>
            </a: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12³ + 235 is the odd one out because…</a:t>
            </a: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 xmlns:p14="http://schemas.microsoft.com/office/powerpoint/2010/main" val="1411404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4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prime numbers.</a:t>
            </a: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62566424-6CA0-4AC5-BEFF-8839944A88B6}"/>
              </a:ext>
            </a:extLst>
          </p:cNvPr>
          <p:cNvGraphicFramePr>
            <a:graphicFrameLocks noGrp="1"/>
          </p:cNvGraphicFramePr>
          <p:nvPr>
            <p:extLst>
              <p:ext uri="{D42A27DB-BD31-4B8C-83A1-F6EECF244321}">
                <p14:modId xmlns:p14="http://schemas.microsoft.com/office/powerpoint/2010/main" xmlns="" val="3644385531"/>
              </p:ext>
            </p:extLst>
          </p:nvPr>
        </p:nvGraphicFramePr>
        <p:xfrm>
          <a:off x="591198" y="2046654"/>
          <a:ext cx="7443444" cy="1063349"/>
        </p:xfrm>
        <a:graphic>
          <a:graphicData uri="http://schemas.openxmlformats.org/drawingml/2006/table">
            <a:tbl>
              <a:tblPr firstRow="1" bandRow="1">
                <a:tableStyleId>{5C22544A-7EE6-4342-B048-85BDC9FD1C3A}</a:tableStyleId>
              </a:tblPr>
              <a:tblGrid>
                <a:gridCol w="1063349">
                  <a:extLst>
                    <a:ext uri="{9D8B030D-6E8A-4147-A177-3AD203B41FA5}">
                      <a16:colId xmlns:a16="http://schemas.microsoft.com/office/drawing/2014/main" xmlns="" val="3706583999"/>
                    </a:ext>
                  </a:extLst>
                </a:gridCol>
                <a:gridCol w="212670">
                  <a:extLst>
                    <a:ext uri="{9D8B030D-6E8A-4147-A177-3AD203B41FA5}">
                      <a16:colId xmlns:a16="http://schemas.microsoft.com/office/drawing/2014/main" xmlns="" val="1735443740"/>
                    </a:ext>
                  </a:extLst>
                </a:gridCol>
                <a:gridCol w="1063349">
                  <a:extLst>
                    <a:ext uri="{9D8B030D-6E8A-4147-A177-3AD203B41FA5}">
                      <a16:colId xmlns:a16="http://schemas.microsoft.com/office/drawing/2014/main" xmlns="" val="834856470"/>
                    </a:ext>
                  </a:extLst>
                </a:gridCol>
                <a:gridCol w="212670">
                  <a:extLst>
                    <a:ext uri="{9D8B030D-6E8A-4147-A177-3AD203B41FA5}">
                      <a16:colId xmlns:a16="http://schemas.microsoft.com/office/drawing/2014/main" xmlns="" val="984631173"/>
                    </a:ext>
                  </a:extLst>
                </a:gridCol>
                <a:gridCol w="1063349">
                  <a:extLst>
                    <a:ext uri="{9D8B030D-6E8A-4147-A177-3AD203B41FA5}">
                      <a16:colId xmlns:a16="http://schemas.microsoft.com/office/drawing/2014/main" xmlns="" val="3226065593"/>
                    </a:ext>
                  </a:extLst>
                </a:gridCol>
                <a:gridCol w="212670">
                  <a:extLst>
                    <a:ext uri="{9D8B030D-6E8A-4147-A177-3AD203B41FA5}">
                      <a16:colId xmlns:a16="http://schemas.microsoft.com/office/drawing/2014/main" xmlns="" val="306289975"/>
                    </a:ext>
                  </a:extLst>
                </a:gridCol>
                <a:gridCol w="1063349">
                  <a:extLst>
                    <a:ext uri="{9D8B030D-6E8A-4147-A177-3AD203B41FA5}">
                      <a16:colId xmlns:a16="http://schemas.microsoft.com/office/drawing/2014/main" xmlns="" val="692655918"/>
                    </a:ext>
                  </a:extLst>
                </a:gridCol>
                <a:gridCol w="212670">
                  <a:extLst>
                    <a:ext uri="{9D8B030D-6E8A-4147-A177-3AD203B41FA5}">
                      <a16:colId xmlns:a16="http://schemas.microsoft.com/office/drawing/2014/main" xmlns="" val="2266612396"/>
                    </a:ext>
                  </a:extLst>
                </a:gridCol>
                <a:gridCol w="1063349">
                  <a:extLst>
                    <a:ext uri="{9D8B030D-6E8A-4147-A177-3AD203B41FA5}">
                      <a16:colId xmlns:a16="http://schemas.microsoft.com/office/drawing/2014/main" xmlns="" val="1811606813"/>
                    </a:ext>
                  </a:extLst>
                </a:gridCol>
                <a:gridCol w="212670">
                  <a:extLst>
                    <a:ext uri="{9D8B030D-6E8A-4147-A177-3AD203B41FA5}">
                      <a16:colId xmlns:a16="http://schemas.microsoft.com/office/drawing/2014/main" xmlns="" val="549216185"/>
                    </a:ext>
                  </a:extLst>
                </a:gridCol>
                <a:gridCol w="1063349">
                  <a:extLst>
                    <a:ext uri="{9D8B030D-6E8A-4147-A177-3AD203B41FA5}">
                      <a16:colId xmlns:a16="http://schemas.microsoft.com/office/drawing/2014/main" xmlns="" val="970261320"/>
                    </a:ext>
                  </a:extLst>
                </a:gridCol>
              </a:tblGrid>
              <a:tr h="1063349">
                <a:tc>
                  <a:txBody>
                    <a:bodyPr/>
                    <a:lstStyle/>
                    <a:p>
                      <a:pPr algn="r"/>
                      <a:r>
                        <a:rPr lang="en-GB" sz="4100"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32025469"/>
                  </a:ext>
                </a:extLst>
              </a:tr>
            </a:tbl>
          </a:graphicData>
        </a:graphic>
      </p:graphicFrame>
    </p:spTree>
    <p:extLst>
      <p:ext uri="{BB962C8B-B14F-4D97-AF65-F5344CB8AC3E}">
        <p14:creationId xmlns:p14="http://schemas.microsoft.com/office/powerpoint/2010/main" xmlns="" val="36917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Circle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6³ + 146 </a:t>
            </a:r>
          </a:p>
          <a:p>
            <a:pPr lvl="0" algn="ctr" defTabSz="514350">
              <a:defRPr/>
            </a:pPr>
            <a:endParaRPr lang="en-GB" sz="28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8³ – 150</a:t>
            </a:r>
          </a:p>
          <a:p>
            <a:pPr lvl="0" algn="ctr" defTabSz="514350">
              <a:defRPr/>
            </a:pPr>
            <a:endParaRPr lang="en-GB" sz="2800" b="1" dirty="0">
              <a:solidFill>
                <a:schemeClr val="tx1"/>
              </a:solidFill>
              <a:latin typeface="Century Gothic" panose="020B0502020202020204" pitchFamily="34" charset="0"/>
            </a:endParaRPr>
          </a:p>
          <a:p>
            <a:pPr lvl="0" algn="ctr" defTabSz="514350">
              <a:defRPr/>
            </a:pPr>
            <a:r>
              <a:rPr lang="en-GB" sz="2800" b="1" dirty="0">
                <a:solidFill>
                  <a:schemeClr val="tx1"/>
                </a:solidFill>
                <a:latin typeface="Century Gothic" panose="020B0502020202020204" pitchFamily="34" charset="0"/>
              </a:rPr>
              <a:t>12³ + 235</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your reasoning.</a:t>
            </a: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12³ + 235 is the odd one out because the answer is 1,963. The answer to the other calculations is 362. </a:t>
            </a: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 name="Rectangle 2">
            <a:extLst>
              <a:ext uri="{FF2B5EF4-FFF2-40B4-BE49-F238E27FC236}">
                <a16:creationId xmlns="" xmlns:a16="http://schemas.microsoft.com/office/drawing/2014/main" id="{F3271B32-79DF-4C43-B93B-A5C7279DD1C0}"/>
              </a:ext>
            </a:extLst>
          </p:cNvPr>
          <p:cNvSpPr/>
          <p:nvPr/>
        </p:nvSpPr>
        <p:spPr>
          <a:xfrm>
            <a:off x="5943600" y="1743075"/>
            <a:ext cx="1152525" cy="485775"/>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362</a:t>
            </a:r>
          </a:p>
        </p:txBody>
      </p:sp>
      <p:sp>
        <p:nvSpPr>
          <p:cNvPr id="9" name="Rectangle 8">
            <a:extLst>
              <a:ext uri="{FF2B5EF4-FFF2-40B4-BE49-F238E27FC236}">
                <a16:creationId xmlns="" xmlns:a16="http://schemas.microsoft.com/office/drawing/2014/main" id="{44814FAD-B102-4AB3-838E-AF28A09EF5EA}"/>
              </a:ext>
            </a:extLst>
          </p:cNvPr>
          <p:cNvSpPr/>
          <p:nvPr/>
        </p:nvSpPr>
        <p:spPr>
          <a:xfrm>
            <a:off x="5943599" y="2599862"/>
            <a:ext cx="1152525" cy="485775"/>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362</a:t>
            </a:r>
          </a:p>
        </p:txBody>
      </p:sp>
      <p:sp>
        <p:nvSpPr>
          <p:cNvPr id="10" name="Rectangle 9">
            <a:extLst>
              <a:ext uri="{FF2B5EF4-FFF2-40B4-BE49-F238E27FC236}">
                <a16:creationId xmlns="" xmlns:a16="http://schemas.microsoft.com/office/drawing/2014/main" id="{04E3A307-9E42-476D-ACCD-DF868375E48A}"/>
              </a:ext>
            </a:extLst>
          </p:cNvPr>
          <p:cNvSpPr/>
          <p:nvPr/>
        </p:nvSpPr>
        <p:spPr>
          <a:xfrm>
            <a:off x="5943600" y="3456650"/>
            <a:ext cx="1152525" cy="485775"/>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1,963</a:t>
            </a:r>
          </a:p>
        </p:txBody>
      </p:sp>
      <p:sp>
        <p:nvSpPr>
          <p:cNvPr id="4" name="TextBox 3">
            <a:extLst>
              <a:ext uri="{FF2B5EF4-FFF2-40B4-BE49-F238E27FC236}">
                <a16:creationId xmlns="" xmlns:a16="http://schemas.microsoft.com/office/drawing/2014/main" id="{9D9909F8-3DCC-4FDC-B174-832199262C90}"/>
              </a:ext>
            </a:extLst>
          </p:cNvPr>
          <p:cNvSpPr txBox="1"/>
          <p:nvPr/>
        </p:nvSpPr>
        <p:spPr>
          <a:xfrm>
            <a:off x="5412812" y="1724025"/>
            <a:ext cx="371475" cy="523220"/>
          </a:xfrm>
          <a:prstGeom prst="rect">
            <a:avLst/>
          </a:prstGeom>
          <a:noFill/>
        </p:spPr>
        <p:txBody>
          <a:bodyPr wrap="square" rtlCol="0">
            <a:spAutoFit/>
          </a:bodyPr>
          <a:lstStyle/>
          <a:p>
            <a:pPr algn="ctr"/>
            <a:r>
              <a:rPr lang="en-GB" sz="2800" b="1" dirty="0">
                <a:latin typeface="Century Gothic" panose="020B0502020202020204" pitchFamily="34" charset="0"/>
              </a:rPr>
              <a:t>=</a:t>
            </a:r>
          </a:p>
        </p:txBody>
      </p:sp>
      <p:sp>
        <p:nvSpPr>
          <p:cNvPr id="11" name="TextBox 10">
            <a:extLst>
              <a:ext uri="{FF2B5EF4-FFF2-40B4-BE49-F238E27FC236}">
                <a16:creationId xmlns="" xmlns:a16="http://schemas.microsoft.com/office/drawing/2014/main" id="{0783EA9D-D297-4C98-889E-3AC5791A618F}"/>
              </a:ext>
            </a:extLst>
          </p:cNvPr>
          <p:cNvSpPr txBox="1"/>
          <p:nvPr/>
        </p:nvSpPr>
        <p:spPr>
          <a:xfrm>
            <a:off x="5418650" y="2571615"/>
            <a:ext cx="371475" cy="523220"/>
          </a:xfrm>
          <a:prstGeom prst="rect">
            <a:avLst/>
          </a:prstGeom>
          <a:noFill/>
        </p:spPr>
        <p:txBody>
          <a:bodyPr wrap="square" rtlCol="0">
            <a:spAutoFit/>
          </a:bodyPr>
          <a:lstStyle/>
          <a:p>
            <a:pPr algn="ctr"/>
            <a:r>
              <a:rPr lang="en-GB" sz="2800" b="1" dirty="0">
                <a:latin typeface="Century Gothic" panose="020B0502020202020204" pitchFamily="34" charset="0"/>
              </a:rPr>
              <a:t>=</a:t>
            </a:r>
          </a:p>
        </p:txBody>
      </p:sp>
      <p:sp>
        <p:nvSpPr>
          <p:cNvPr id="12" name="TextBox 11">
            <a:extLst>
              <a:ext uri="{FF2B5EF4-FFF2-40B4-BE49-F238E27FC236}">
                <a16:creationId xmlns="" xmlns:a16="http://schemas.microsoft.com/office/drawing/2014/main" id="{0EE3A272-7F01-451C-939B-518EE7EF3EFF}"/>
              </a:ext>
            </a:extLst>
          </p:cNvPr>
          <p:cNvSpPr txBox="1"/>
          <p:nvPr/>
        </p:nvSpPr>
        <p:spPr>
          <a:xfrm>
            <a:off x="5418650" y="3419205"/>
            <a:ext cx="371475" cy="523220"/>
          </a:xfrm>
          <a:prstGeom prst="rect">
            <a:avLst/>
          </a:prstGeom>
          <a:noFill/>
        </p:spPr>
        <p:txBody>
          <a:bodyPr wrap="square" rtlCol="0">
            <a:spAutoFit/>
          </a:bodyPr>
          <a:lstStyle/>
          <a:p>
            <a:pPr algn="ctr"/>
            <a:r>
              <a:rPr lang="en-GB" sz="2800" b="1" dirty="0">
                <a:latin typeface="Century Gothic" panose="020B0502020202020204" pitchFamily="34" charset="0"/>
              </a:rPr>
              <a:t>=</a:t>
            </a:r>
          </a:p>
        </p:txBody>
      </p:sp>
    </p:spTree>
    <p:extLst>
      <p:ext uri="{BB962C8B-B14F-4D97-AF65-F5344CB8AC3E}">
        <p14:creationId xmlns="" xmlns:p14="http://schemas.microsoft.com/office/powerpoint/2010/main" val="758997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B0F67382-E920-4F9E-83CE-5A4BD27F2A20}"/>
              </a:ext>
            </a:extLst>
          </p:cNvPr>
          <p:cNvPicPr>
            <a:picLocks noChangeAspect="1"/>
          </p:cNvPicPr>
          <p:nvPr/>
        </p:nvPicPr>
        <p:blipFill>
          <a:blip r:embed="rId3"/>
          <a:stretch>
            <a:fillRect/>
          </a:stretch>
        </p:blipFill>
        <p:spPr>
          <a:xfrm>
            <a:off x="115438" y="134780"/>
            <a:ext cx="8913124" cy="6322100"/>
          </a:xfrm>
          <a:prstGeom prst="rect">
            <a:avLst/>
          </a:prstGeom>
        </p:spPr>
      </p:pic>
      <p:sp>
        <p:nvSpPr>
          <p:cNvPr id="12" name="Rectangle 11">
            <a:extLst>
              <a:ext uri="{FF2B5EF4-FFF2-40B4-BE49-F238E27FC236}">
                <a16:creationId xmlns="" xmlns:a16="http://schemas.microsoft.com/office/drawing/2014/main" id="{674C251E-E1A2-4B30-8CFC-7A64D54784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Jamal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Prove it.</a:t>
            </a: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 xmlns:a16="http://schemas.microsoft.com/office/drawing/2014/main" id="{F85EA5F5-4F48-4184-BA2B-5322EA82F3DA}"/>
              </a:ext>
            </a:extLst>
          </p:cNvPr>
          <p:cNvSpPr/>
          <p:nvPr/>
        </p:nvSpPr>
        <p:spPr>
          <a:xfrm>
            <a:off x="3959565" y="1761675"/>
            <a:ext cx="2869203" cy="1780972"/>
          </a:xfrm>
          <a:prstGeom prst="wedgeRoundRectCallout">
            <a:avLst>
              <a:gd name="adj1" fmla="val -64052"/>
              <a:gd name="adj2" fmla="val 226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The number 343 is a cube number.</a:t>
            </a:r>
          </a:p>
        </p:txBody>
      </p:sp>
    </p:spTree>
    <p:extLst>
      <p:ext uri="{BB962C8B-B14F-4D97-AF65-F5344CB8AC3E}">
        <p14:creationId xmlns="" xmlns:p14="http://schemas.microsoft.com/office/powerpoint/2010/main" val="153651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B0F67382-E920-4F9E-83CE-5A4BD27F2A20}"/>
              </a:ext>
            </a:extLst>
          </p:cNvPr>
          <p:cNvPicPr>
            <a:picLocks noChangeAspect="1"/>
          </p:cNvPicPr>
          <p:nvPr/>
        </p:nvPicPr>
        <p:blipFill>
          <a:blip r:embed="rId3"/>
          <a:stretch>
            <a:fillRect/>
          </a:stretch>
        </p:blipFill>
        <p:spPr>
          <a:xfrm>
            <a:off x="115438" y="134780"/>
            <a:ext cx="8913124" cy="6322100"/>
          </a:xfrm>
          <a:prstGeom prst="rect">
            <a:avLst/>
          </a:prstGeom>
        </p:spPr>
      </p:pic>
      <p:sp>
        <p:nvSpPr>
          <p:cNvPr id="12" name="Rectangle 11">
            <a:extLst>
              <a:ext uri="{FF2B5EF4-FFF2-40B4-BE49-F238E27FC236}">
                <a16:creationId xmlns="" xmlns:a16="http://schemas.microsoft.com/office/drawing/2014/main" id="{674C251E-E1A2-4B30-8CFC-7A64D54784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Jamal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Prove it.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Jamal is correct because…</a:t>
            </a: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 xmlns:a16="http://schemas.microsoft.com/office/drawing/2014/main" id="{F85EA5F5-4F48-4184-BA2B-5322EA82F3DA}"/>
              </a:ext>
            </a:extLst>
          </p:cNvPr>
          <p:cNvSpPr/>
          <p:nvPr/>
        </p:nvSpPr>
        <p:spPr>
          <a:xfrm>
            <a:off x="3959565" y="1761675"/>
            <a:ext cx="2869203" cy="1780972"/>
          </a:xfrm>
          <a:prstGeom prst="wedgeRoundRectCallout">
            <a:avLst>
              <a:gd name="adj1" fmla="val -64052"/>
              <a:gd name="adj2" fmla="val 226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The number 343 is a cube number.</a:t>
            </a:r>
          </a:p>
        </p:txBody>
      </p:sp>
    </p:spTree>
    <p:extLst>
      <p:ext uri="{BB962C8B-B14F-4D97-AF65-F5344CB8AC3E}">
        <p14:creationId xmlns="" xmlns:p14="http://schemas.microsoft.com/office/powerpoint/2010/main" val="3172593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 xmlns:a16="http://schemas.microsoft.com/office/drawing/2014/main" id="{B0F67382-E920-4F9E-83CE-5A4BD27F2A20}"/>
              </a:ext>
            </a:extLst>
          </p:cNvPr>
          <p:cNvPicPr>
            <a:picLocks noChangeAspect="1"/>
          </p:cNvPicPr>
          <p:nvPr/>
        </p:nvPicPr>
        <p:blipFill>
          <a:blip r:embed="rId3"/>
          <a:stretch>
            <a:fillRect/>
          </a:stretch>
        </p:blipFill>
        <p:spPr>
          <a:xfrm>
            <a:off x="115438" y="134780"/>
            <a:ext cx="8913124" cy="6322100"/>
          </a:xfrm>
          <a:prstGeom prst="rect">
            <a:avLst/>
          </a:prstGeom>
        </p:spPr>
      </p:pic>
      <p:sp>
        <p:nvSpPr>
          <p:cNvPr id="12" name="Rectangle 11">
            <a:extLst>
              <a:ext uri="{FF2B5EF4-FFF2-40B4-BE49-F238E27FC236}">
                <a16:creationId xmlns="" xmlns:a16="http://schemas.microsoft.com/office/drawing/2014/main" id="{674C251E-E1A2-4B30-8CFC-7A64D54784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Jamal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Prove it.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Jamal is correct because when the number 7 is multiplied by itself and then by itself again, the product is 343.</a:t>
            </a: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 xmlns:a16="http://schemas.microsoft.com/office/drawing/2014/main" id="{F85EA5F5-4F48-4184-BA2B-5322EA82F3DA}"/>
              </a:ext>
            </a:extLst>
          </p:cNvPr>
          <p:cNvSpPr/>
          <p:nvPr/>
        </p:nvSpPr>
        <p:spPr>
          <a:xfrm>
            <a:off x="3959565" y="1761675"/>
            <a:ext cx="2869203" cy="1780972"/>
          </a:xfrm>
          <a:prstGeom prst="wedgeRoundRectCallout">
            <a:avLst>
              <a:gd name="adj1" fmla="val -64052"/>
              <a:gd name="adj2" fmla="val 226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The number 343 is a cube number.</a:t>
            </a:r>
          </a:p>
        </p:txBody>
      </p:sp>
    </p:spTree>
    <p:extLst>
      <p:ext uri="{BB962C8B-B14F-4D97-AF65-F5344CB8AC3E}">
        <p14:creationId xmlns="" xmlns:p14="http://schemas.microsoft.com/office/powerpoint/2010/main" val="3222999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word problem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2" name="Rectangle: Rounded Corners 1">
            <a:extLst>
              <a:ext uri="{FF2B5EF4-FFF2-40B4-BE49-F238E27FC236}">
                <a16:creationId xmlns="" xmlns:a16="http://schemas.microsoft.com/office/drawing/2014/main" id="{8A436C3C-D8F9-435C-A3BC-827876008D07}"/>
              </a:ext>
            </a:extLst>
          </p:cNvPr>
          <p:cNvSpPr/>
          <p:nvPr/>
        </p:nvSpPr>
        <p:spPr>
          <a:xfrm>
            <a:off x="1733550" y="1533525"/>
            <a:ext cx="5600700" cy="306704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am thinking of a number.</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I cube my number, then take away 331, I get another cube number.</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What number am I thinking of?</a:t>
            </a:r>
          </a:p>
        </p:txBody>
      </p:sp>
    </p:spTree>
    <p:extLst>
      <p:ext uri="{BB962C8B-B14F-4D97-AF65-F5344CB8AC3E}">
        <p14:creationId xmlns="" xmlns:p14="http://schemas.microsoft.com/office/powerpoint/2010/main" val="2750771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word problem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I am thinking of the number 11.</a:t>
            </a:r>
          </a:p>
          <a:p>
            <a:pPr algn="ctr"/>
            <a:r>
              <a:rPr lang="en-GB" sz="2000" b="1" dirty="0">
                <a:solidFill>
                  <a:srgbClr val="FF0000"/>
                </a:solidFill>
                <a:latin typeface="Century Gothic" panose="020B0502020202020204" pitchFamily="34" charset="0"/>
              </a:rPr>
              <a:t>11³ = 1,331</a:t>
            </a:r>
          </a:p>
          <a:p>
            <a:pPr algn="ctr"/>
            <a:r>
              <a:rPr lang="en-GB" sz="2000" b="1" dirty="0">
                <a:solidFill>
                  <a:srgbClr val="FF0000"/>
                </a:solidFill>
                <a:latin typeface="Century Gothic" panose="020B0502020202020204" pitchFamily="34" charset="0"/>
              </a:rPr>
              <a:t>1,331 </a:t>
            </a:r>
            <a:r>
              <a:rPr lang="en-GB" altLang="en-US" sz="2000" b="1" dirty="0">
                <a:solidFill>
                  <a:srgbClr val="FF0000"/>
                </a:solidFill>
                <a:latin typeface="Century Gothic" panose="020B0502020202020204" pitchFamily="34" charset="0"/>
              </a:rPr>
              <a:t>– 331 = 1,000</a:t>
            </a: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2" name="Rectangle: Rounded Corners 1">
            <a:extLst>
              <a:ext uri="{FF2B5EF4-FFF2-40B4-BE49-F238E27FC236}">
                <a16:creationId xmlns="" xmlns:a16="http://schemas.microsoft.com/office/drawing/2014/main" id="{8A436C3C-D8F9-435C-A3BC-827876008D07}"/>
              </a:ext>
            </a:extLst>
          </p:cNvPr>
          <p:cNvSpPr/>
          <p:nvPr/>
        </p:nvSpPr>
        <p:spPr>
          <a:xfrm>
            <a:off x="1733550" y="1533525"/>
            <a:ext cx="5600700" cy="306704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am thinking of a number.</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I cube my number, then take away 331, I get another cube number.</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What number am I thinking of?</a:t>
            </a:r>
          </a:p>
        </p:txBody>
      </p:sp>
    </p:spTree>
    <p:extLst>
      <p:ext uri="{BB962C8B-B14F-4D97-AF65-F5344CB8AC3E}">
        <p14:creationId xmlns="" xmlns:p14="http://schemas.microsoft.com/office/powerpoint/2010/main" val="19897629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dirty="0" smtClean="0">
                <a:solidFill>
                  <a:schemeClr val="tx1"/>
                </a:solidFill>
                <a:latin typeface="Century Gothic" panose="020B0502020202020204" pitchFamily="34" charset="0"/>
              </a:rPr>
              <a:t>Thursday 25</a:t>
            </a:r>
            <a:r>
              <a:rPr lang="en-GB" sz="2400" b="1" baseline="30000" dirty="0" smtClean="0">
                <a:solidFill>
                  <a:schemeClr val="tx1"/>
                </a:solidFill>
                <a:latin typeface="Century Gothic" panose="020B0502020202020204" pitchFamily="34" charset="0"/>
              </a:rPr>
              <a:t>th</a:t>
            </a:r>
            <a:r>
              <a:rPr lang="en-GB" sz="2400" b="1" dirty="0" smtClean="0">
                <a:solidFill>
                  <a:schemeClr val="tx1"/>
                </a:solidFill>
                <a:latin typeface="Century Gothic" panose="020B0502020202020204" pitchFamily="34" charset="0"/>
              </a:rPr>
              <a:t> June 2020</a:t>
            </a:r>
            <a:endParaRPr lang="en-GB" sz="2400" b="1" dirty="0">
              <a:solidFill>
                <a:schemeClr val="tx1"/>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r>
              <a:rPr lang="en-GB" sz="3600" b="1" dirty="0" smtClean="0">
                <a:solidFill>
                  <a:schemeClr val="tx1"/>
                </a:solidFill>
                <a:latin typeface="Century Gothic" panose="020B0502020202020204" pitchFamily="34" charset="0"/>
              </a:rPr>
              <a:t>L.O: to identify simple algebraic rules</a:t>
            </a:r>
          </a:p>
          <a:p>
            <a:endParaRPr lang="en-GB" sz="2400" dirty="0" smtClean="0">
              <a:solidFill>
                <a:schemeClr val="tx1"/>
              </a:solidFill>
              <a:latin typeface="Century Gothic" panose="020B0502020202020204" pitchFamily="34" charset="0"/>
            </a:endParaRPr>
          </a:p>
          <a:p>
            <a:r>
              <a:rPr lang="en-GB" sz="2400" dirty="0" smtClean="0">
                <a:solidFill>
                  <a:schemeClr val="tx1"/>
                </a:solidFill>
                <a:latin typeface="Century Gothic" panose="020B0502020202020204" pitchFamily="34" charset="0"/>
              </a:rPr>
              <a:t>Watch the short presentation on introduction to algebra: </a:t>
            </a:r>
            <a:endParaRPr lang="en-GB" dirty="0" smtClean="0">
              <a:hlinkClick r:id="rId3"/>
            </a:endParaRPr>
          </a:p>
          <a:p>
            <a:r>
              <a:rPr lang="en-GB" sz="2400" dirty="0" smtClean="0">
                <a:hlinkClick r:id="rId3"/>
              </a:rPr>
              <a:t>https://www.youtube.com/watch?v=I1JTiWmPHFM</a:t>
            </a:r>
            <a:endParaRPr lang="en-GB" sz="2400" b="1" dirty="0">
              <a:solidFill>
                <a:schemeClr val="tx1"/>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 xmlns:p14="http://schemas.microsoft.com/office/powerpoint/2010/main" val="332354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starting number with the number that is 11 more. </a:t>
            </a: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0280D12B-6259-4203-862E-FF6342B49CB8}"/>
              </a:ext>
            </a:extLst>
          </p:cNvPr>
          <p:cNvGraphicFramePr>
            <a:graphicFrameLocks noGrp="1"/>
          </p:cNvGraphicFramePr>
          <p:nvPr>
            <p:extLst>
              <p:ext uri="{D42A27DB-BD31-4B8C-83A1-F6EECF244321}">
                <p14:modId xmlns="" xmlns:p14="http://schemas.microsoft.com/office/powerpoint/2010/main" val="888713865"/>
              </p:ext>
            </p:extLst>
          </p:nvPr>
        </p:nvGraphicFramePr>
        <p:xfrm>
          <a:off x="15171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 xmlns:a16="http://schemas.microsoft.com/office/drawing/2014/main" val="4058937069"/>
                    </a:ext>
                  </a:extLst>
                </a:gridCol>
              </a:tblGrid>
              <a:tr h="497417">
                <a:tc>
                  <a:txBody>
                    <a:bodyPr/>
                    <a:lstStyle/>
                    <a:p>
                      <a:pPr algn="ctr"/>
                      <a:r>
                        <a:rPr lang="en-GB" sz="2000" b="1" dirty="0">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55145420"/>
                  </a:ext>
                </a:extLst>
              </a:tr>
              <a:tr h="497417">
                <a:tc>
                  <a:txBody>
                    <a:bodyPr/>
                    <a:lstStyle/>
                    <a:p>
                      <a:pPr algn="ctr"/>
                      <a:r>
                        <a:rPr lang="en-GB" sz="2000" b="1" dirty="0">
                          <a:latin typeface="Century Gothic" panose="020B0502020202020204" pitchFamily="34" charset="0"/>
                        </a:rPr>
                        <a:t>73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833495"/>
                  </a:ext>
                </a:extLst>
              </a:tr>
              <a:tr h="497417">
                <a:tc>
                  <a:txBody>
                    <a:bodyPr/>
                    <a:lstStyle/>
                    <a:p>
                      <a:pPr algn="ctr"/>
                      <a:r>
                        <a:rPr lang="en-GB" sz="2000" b="1" dirty="0">
                          <a:latin typeface="Century Gothic" panose="020B0502020202020204" pitchFamily="34" charset="0"/>
                        </a:rPr>
                        <a:t>622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9957458"/>
                  </a:ext>
                </a:extLst>
              </a:tr>
              <a:tr h="497417">
                <a:tc>
                  <a:txBody>
                    <a:bodyPr/>
                    <a:lstStyle/>
                    <a:p>
                      <a:pPr algn="ctr"/>
                      <a:r>
                        <a:rPr lang="en-GB" sz="2000" b="1" dirty="0">
                          <a:latin typeface="Century Gothic" panose="020B0502020202020204" pitchFamily="34" charset="0"/>
                        </a:rPr>
                        <a:t>118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24043180"/>
                  </a:ext>
                </a:extLst>
              </a:tr>
              <a:tr h="497417">
                <a:tc>
                  <a:txBody>
                    <a:bodyPr/>
                    <a:lstStyle/>
                    <a:p>
                      <a:pPr algn="ctr"/>
                      <a:r>
                        <a:rPr lang="en-GB" sz="2000" b="1" dirty="0">
                          <a:latin typeface="Century Gothic" panose="020B0502020202020204" pitchFamily="34" charset="0"/>
                        </a:rPr>
                        <a:t>89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191949"/>
                  </a:ext>
                </a:extLst>
              </a:tr>
              <a:tr h="497417">
                <a:tc>
                  <a:txBody>
                    <a:bodyPr/>
                    <a:lstStyle/>
                    <a:p>
                      <a:pPr algn="ctr"/>
                      <a:r>
                        <a:rPr lang="en-GB" sz="2000" b="1" dirty="0">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0795830"/>
                  </a:ext>
                </a:extLst>
              </a:tr>
            </a:tbl>
          </a:graphicData>
        </a:graphic>
      </p:graphicFrame>
      <p:graphicFrame>
        <p:nvGraphicFramePr>
          <p:cNvPr id="9" name="Table 8">
            <a:extLst>
              <a:ext uri="{FF2B5EF4-FFF2-40B4-BE49-F238E27FC236}">
                <a16:creationId xmlns="" xmlns:a16="http://schemas.microsoft.com/office/drawing/2014/main" id="{3D2AF2A2-B023-4468-B39D-88A782A78910}"/>
              </a:ext>
            </a:extLst>
          </p:cNvPr>
          <p:cNvGraphicFramePr>
            <a:graphicFrameLocks noGrp="1"/>
          </p:cNvGraphicFramePr>
          <p:nvPr>
            <p:extLst>
              <p:ext uri="{D42A27DB-BD31-4B8C-83A1-F6EECF244321}">
                <p14:modId xmlns="" xmlns:p14="http://schemas.microsoft.com/office/powerpoint/2010/main" val="494981420"/>
              </p:ext>
            </p:extLst>
          </p:nvPr>
        </p:nvGraphicFramePr>
        <p:xfrm>
          <a:off x="57970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 xmlns:a16="http://schemas.microsoft.com/office/drawing/2014/main" val="4058937069"/>
                    </a:ext>
                  </a:extLst>
                </a:gridCol>
              </a:tblGrid>
              <a:tr h="497417">
                <a:tc>
                  <a:txBody>
                    <a:bodyPr/>
                    <a:lstStyle/>
                    <a:p>
                      <a:pPr algn="ctr"/>
                      <a:r>
                        <a:rPr lang="en-GB" sz="2000" b="1" dirty="0">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55145420"/>
                  </a:ext>
                </a:extLst>
              </a:tr>
              <a:tr h="497417">
                <a:tc>
                  <a:txBody>
                    <a:bodyPr/>
                    <a:lstStyle/>
                    <a:p>
                      <a:pPr algn="ctr"/>
                      <a:r>
                        <a:rPr lang="en-GB" sz="2000" b="1" dirty="0">
                          <a:latin typeface="Century Gothic" panose="020B0502020202020204" pitchFamily="34" charset="0"/>
                        </a:rPr>
                        <a:t>129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833495"/>
                  </a:ext>
                </a:extLst>
              </a:tr>
              <a:tr h="497417">
                <a:tc>
                  <a:txBody>
                    <a:bodyPr/>
                    <a:lstStyle/>
                    <a:p>
                      <a:pPr algn="ctr"/>
                      <a:r>
                        <a:rPr lang="en-GB" sz="2000" b="1" dirty="0">
                          <a:latin typeface="Century Gothic" panose="020B0502020202020204" pitchFamily="34" charset="0"/>
                        </a:rPr>
                        <a:t>633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9957458"/>
                  </a:ext>
                </a:extLst>
              </a:tr>
              <a:tr h="497417">
                <a:tc>
                  <a:txBody>
                    <a:bodyPr/>
                    <a:lstStyle/>
                    <a:p>
                      <a:pPr algn="ctr"/>
                      <a:r>
                        <a:rPr lang="en-GB" sz="2000" b="1" dirty="0">
                          <a:latin typeface="Century Gothic" panose="020B0502020202020204" pitchFamily="34" charset="0"/>
                        </a:rPr>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24043180"/>
                  </a:ext>
                </a:extLst>
              </a:tr>
              <a:tr h="497417">
                <a:tc>
                  <a:txBody>
                    <a:bodyPr/>
                    <a:lstStyle/>
                    <a:p>
                      <a:pPr algn="ctr"/>
                      <a:r>
                        <a:rPr lang="en-GB" sz="20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191949"/>
                  </a:ext>
                </a:extLst>
              </a:tr>
              <a:tr h="497417">
                <a:tc>
                  <a:txBody>
                    <a:bodyPr/>
                    <a:lstStyle/>
                    <a:p>
                      <a:pPr algn="ctr"/>
                      <a:r>
                        <a:rPr lang="en-GB" sz="20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0795830"/>
                  </a:ext>
                </a:extLst>
              </a:tr>
            </a:tbl>
          </a:graphicData>
        </a:graphic>
      </p:graphicFrame>
    </p:spTree>
    <p:extLst>
      <p:ext uri="{BB962C8B-B14F-4D97-AF65-F5344CB8AC3E}">
        <p14:creationId xmlns="" xmlns:p14="http://schemas.microsoft.com/office/powerpoint/2010/main" val="16697217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starting number with the number that is 11 more. </a:t>
            </a: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0280D12B-6259-4203-862E-FF6342B49CB8}"/>
              </a:ext>
            </a:extLst>
          </p:cNvPr>
          <p:cNvGraphicFramePr>
            <a:graphicFrameLocks noGrp="1"/>
          </p:cNvGraphicFramePr>
          <p:nvPr>
            <p:extLst>
              <p:ext uri="{D42A27DB-BD31-4B8C-83A1-F6EECF244321}">
                <p14:modId xmlns="" xmlns:p14="http://schemas.microsoft.com/office/powerpoint/2010/main" val="3602749884"/>
              </p:ext>
            </p:extLst>
          </p:nvPr>
        </p:nvGraphicFramePr>
        <p:xfrm>
          <a:off x="15171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 xmlns:a16="http://schemas.microsoft.com/office/drawing/2014/main" val="4058937069"/>
                    </a:ext>
                  </a:extLst>
                </a:gridCol>
              </a:tblGrid>
              <a:tr h="497417">
                <a:tc>
                  <a:txBody>
                    <a:bodyPr/>
                    <a:lstStyle/>
                    <a:p>
                      <a:pPr algn="ctr"/>
                      <a:r>
                        <a:rPr lang="en-GB" sz="2000" b="1" dirty="0">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55145420"/>
                  </a:ext>
                </a:extLst>
              </a:tr>
              <a:tr h="497417">
                <a:tc>
                  <a:txBody>
                    <a:bodyPr/>
                    <a:lstStyle/>
                    <a:p>
                      <a:pPr algn="ctr"/>
                      <a:r>
                        <a:rPr lang="en-GB" sz="2000" b="1" dirty="0">
                          <a:latin typeface="Century Gothic" panose="020B0502020202020204" pitchFamily="34" charset="0"/>
                        </a:rPr>
                        <a:t>73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833495"/>
                  </a:ext>
                </a:extLst>
              </a:tr>
              <a:tr h="497417">
                <a:tc>
                  <a:txBody>
                    <a:bodyPr/>
                    <a:lstStyle/>
                    <a:p>
                      <a:pPr algn="ctr"/>
                      <a:r>
                        <a:rPr lang="en-GB" sz="2000" b="1" dirty="0">
                          <a:latin typeface="Century Gothic" panose="020B0502020202020204" pitchFamily="34" charset="0"/>
                        </a:rPr>
                        <a:t>622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9957458"/>
                  </a:ext>
                </a:extLst>
              </a:tr>
              <a:tr h="497417">
                <a:tc>
                  <a:txBody>
                    <a:bodyPr/>
                    <a:lstStyle/>
                    <a:p>
                      <a:pPr algn="ctr"/>
                      <a:r>
                        <a:rPr lang="en-GB" sz="2000" b="1" dirty="0">
                          <a:latin typeface="Century Gothic" panose="020B0502020202020204" pitchFamily="34" charset="0"/>
                        </a:rPr>
                        <a:t>118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24043180"/>
                  </a:ext>
                </a:extLst>
              </a:tr>
              <a:tr h="497417">
                <a:tc>
                  <a:txBody>
                    <a:bodyPr/>
                    <a:lstStyle/>
                    <a:p>
                      <a:pPr algn="ctr"/>
                      <a:r>
                        <a:rPr lang="en-GB" sz="2000" b="1" dirty="0">
                          <a:latin typeface="Century Gothic" panose="020B0502020202020204" pitchFamily="34" charset="0"/>
                        </a:rPr>
                        <a:t>89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191949"/>
                  </a:ext>
                </a:extLst>
              </a:tr>
              <a:tr h="497417">
                <a:tc>
                  <a:txBody>
                    <a:bodyPr/>
                    <a:lstStyle/>
                    <a:p>
                      <a:pPr algn="ctr"/>
                      <a:r>
                        <a:rPr lang="en-GB" sz="2000" b="1" dirty="0">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0795830"/>
                  </a:ext>
                </a:extLst>
              </a:tr>
            </a:tbl>
          </a:graphicData>
        </a:graphic>
      </p:graphicFrame>
      <p:graphicFrame>
        <p:nvGraphicFramePr>
          <p:cNvPr id="9" name="Table 8">
            <a:extLst>
              <a:ext uri="{FF2B5EF4-FFF2-40B4-BE49-F238E27FC236}">
                <a16:creationId xmlns="" xmlns:a16="http://schemas.microsoft.com/office/drawing/2014/main" id="{3D2AF2A2-B023-4468-B39D-88A782A78910}"/>
              </a:ext>
            </a:extLst>
          </p:cNvPr>
          <p:cNvGraphicFramePr>
            <a:graphicFrameLocks noGrp="1"/>
          </p:cNvGraphicFramePr>
          <p:nvPr>
            <p:extLst>
              <p:ext uri="{D42A27DB-BD31-4B8C-83A1-F6EECF244321}">
                <p14:modId xmlns="" xmlns:p14="http://schemas.microsoft.com/office/powerpoint/2010/main" val="4061405487"/>
              </p:ext>
            </p:extLst>
          </p:nvPr>
        </p:nvGraphicFramePr>
        <p:xfrm>
          <a:off x="57970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 xmlns:a16="http://schemas.microsoft.com/office/drawing/2014/main" val="4058937069"/>
                    </a:ext>
                  </a:extLst>
                </a:gridCol>
              </a:tblGrid>
              <a:tr h="497417">
                <a:tc>
                  <a:txBody>
                    <a:bodyPr/>
                    <a:lstStyle/>
                    <a:p>
                      <a:pPr algn="ctr"/>
                      <a:r>
                        <a:rPr lang="en-GB" sz="2000" b="1" dirty="0">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55145420"/>
                  </a:ext>
                </a:extLst>
              </a:tr>
              <a:tr h="497417">
                <a:tc>
                  <a:txBody>
                    <a:bodyPr/>
                    <a:lstStyle/>
                    <a:p>
                      <a:pPr algn="ctr"/>
                      <a:r>
                        <a:rPr lang="en-GB" sz="2000" b="1" dirty="0">
                          <a:latin typeface="Century Gothic" panose="020B0502020202020204" pitchFamily="34" charset="0"/>
                        </a:rPr>
                        <a:t>129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833495"/>
                  </a:ext>
                </a:extLst>
              </a:tr>
              <a:tr h="497417">
                <a:tc>
                  <a:txBody>
                    <a:bodyPr/>
                    <a:lstStyle/>
                    <a:p>
                      <a:pPr algn="ctr"/>
                      <a:r>
                        <a:rPr lang="en-GB" sz="2000" b="1" dirty="0">
                          <a:latin typeface="Century Gothic" panose="020B0502020202020204" pitchFamily="34" charset="0"/>
                        </a:rPr>
                        <a:t>633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9957458"/>
                  </a:ext>
                </a:extLst>
              </a:tr>
              <a:tr h="497417">
                <a:tc>
                  <a:txBody>
                    <a:bodyPr/>
                    <a:lstStyle/>
                    <a:p>
                      <a:pPr algn="ctr"/>
                      <a:r>
                        <a:rPr lang="en-GB" sz="2000" b="1" dirty="0">
                          <a:latin typeface="Century Gothic" panose="020B0502020202020204" pitchFamily="34" charset="0"/>
                        </a:rPr>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24043180"/>
                  </a:ext>
                </a:extLst>
              </a:tr>
              <a:tr h="497417">
                <a:tc>
                  <a:txBody>
                    <a:bodyPr/>
                    <a:lstStyle/>
                    <a:p>
                      <a:pPr algn="ctr"/>
                      <a:r>
                        <a:rPr lang="en-GB" sz="20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191949"/>
                  </a:ext>
                </a:extLst>
              </a:tr>
              <a:tr h="497417">
                <a:tc>
                  <a:txBody>
                    <a:bodyPr/>
                    <a:lstStyle/>
                    <a:p>
                      <a:pPr algn="ctr"/>
                      <a:r>
                        <a:rPr lang="en-GB" sz="20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0795830"/>
                  </a:ext>
                </a:extLst>
              </a:tr>
            </a:tbl>
          </a:graphicData>
        </a:graphic>
      </p:graphicFrame>
      <p:cxnSp>
        <p:nvCxnSpPr>
          <p:cNvPr id="10" name="Straight Connector 9">
            <a:extLst>
              <a:ext uri="{FF2B5EF4-FFF2-40B4-BE49-F238E27FC236}">
                <a16:creationId xmlns="" xmlns:a16="http://schemas.microsoft.com/office/drawing/2014/main" id="{7A44B3AD-DB59-4A80-8FED-0E5483A463B0}"/>
              </a:ext>
            </a:extLst>
          </p:cNvPr>
          <p:cNvCxnSpPr>
            <a:cxnSpLocks/>
          </p:cNvCxnSpPr>
          <p:nvPr/>
        </p:nvCxnSpPr>
        <p:spPr>
          <a:xfrm>
            <a:off x="3434826" y="1883472"/>
            <a:ext cx="2362200" cy="2019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60986D0B-2955-4032-9FB9-27D784441EDB}"/>
              </a:ext>
            </a:extLst>
          </p:cNvPr>
          <p:cNvCxnSpPr>
            <a:cxnSpLocks/>
          </p:cNvCxnSpPr>
          <p:nvPr/>
        </p:nvCxnSpPr>
        <p:spPr>
          <a:xfrm flipV="1">
            <a:off x="3434826" y="1883472"/>
            <a:ext cx="2362200" cy="50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A14377A4-65C2-4F7C-A6A5-9B3F0E26B43A}"/>
              </a:ext>
            </a:extLst>
          </p:cNvPr>
          <p:cNvCxnSpPr>
            <a:cxnSpLocks/>
          </p:cNvCxnSpPr>
          <p:nvPr/>
        </p:nvCxnSpPr>
        <p:spPr>
          <a:xfrm>
            <a:off x="3460227" y="2899472"/>
            <a:ext cx="233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C2511B4-F76C-4997-9E3B-1A6CA2A8C4EE}"/>
              </a:ext>
            </a:extLst>
          </p:cNvPr>
          <p:cNvCxnSpPr>
            <a:cxnSpLocks/>
          </p:cNvCxnSpPr>
          <p:nvPr/>
        </p:nvCxnSpPr>
        <p:spPr>
          <a:xfrm>
            <a:off x="3434826" y="4436172"/>
            <a:ext cx="233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54591A28-23C3-47BD-8248-321ED9923A28}"/>
              </a:ext>
            </a:extLst>
          </p:cNvPr>
          <p:cNvCxnSpPr>
            <a:cxnSpLocks/>
          </p:cNvCxnSpPr>
          <p:nvPr/>
        </p:nvCxnSpPr>
        <p:spPr>
          <a:xfrm flipV="1">
            <a:off x="3434825" y="2391472"/>
            <a:ext cx="2336800" cy="1079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5D03987-EF41-4E6B-A7AE-C86EAC8DEF96}"/>
              </a:ext>
            </a:extLst>
          </p:cNvPr>
          <p:cNvCxnSpPr>
            <a:cxnSpLocks/>
          </p:cNvCxnSpPr>
          <p:nvPr/>
        </p:nvCxnSpPr>
        <p:spPr>
          <a:xfrm flipV="1">
            <a:off x="3434825" y="3369372"/>
            <a:ext cx="23368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35604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function to its equivalent algebraic rule.</a:t>
            </a: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B6C162A4-950B-40C4-A702-EE13387F4C7E}"/>
              </a:ext>
            </a:extLst>
          </p:cNvPr>
          <p:cNvGrpSpPr/>
          <p:nvPr/>
        </p:nvGrpSpPr>
        <p:grpSpPr>
          <a:xfrm>
            <a:off x="1149693" y="1336367"/>
            <a:ext cx="6844614" cy="4016475"/>
            <a:chOff x="2461077" y="672971"/>
            <a:chExt cx="1971008" cy="1252688"/>
          </a:xfrm>
        </p:grpSpPr>
        <p:sp>
          <p:nvSpPr>
            <p:cNvPr id="6" name="Rounded Rectangle 27">
              <a:extLst>
                <a:ext uri="{FF2B5EF4-FFF2-40B4-BE49-F238E27FC236}">
                  <a16:creationId xmlns="" xmlns:a16="http://schemas.microsoft.com/office/drawing/2014/main" id="{0F6DA3B0-7B8D-4D16-A826-4A61C2BC0DAE}"/>
                </a:ext>
              </a:extLst>
            </p:cNvPr>
            <p:cNvSpPr/>
            <p:nvPr/>
          </p:nvSpPr>
          <p:spPr>
            <a:xfrm>
              <a:off x="2461077" y="672971"/>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Triple g</a:t>
              </a:r>
            </a:p>
          </p:txBody>
        </p:sp>
        <p:sp>
          <p:nvSpPr>
            <p:cNvPr id="9" name="Rounded Rectangle 28">
              <a:extLst>
                <a:ext uri="{FF2B5EF4-FFF2-40B4-BE49-F238E27FC236}">
                  <a16:creationId xmlns="" xmlns:a16="http://schemas.microsoft.com/office/drawing/2014/main" id="{9A3A375A-6505-4106-B29C-8B47036AA8B9}"/>
                </a:ext>
              </a:extLst>
            </p:cNvPr>
            <p:cNvSpPr/>
            <p:nvPr/>
          </p:nvSpPr>
          <p:spPr>
            <a:xfrm>
              <a:off x="2461077" y="1008647"/>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Multiply g by 5</a:t>
              </a:r>
            </a:p>
          </p:txBody>
        </p:sp>
        <p:sp>
          <p:nvSpPr>
            <p:cNvPr id="10" name="Rounded Rectangle 29">
              <a:extLst>
                <a:ext uri="{FF2B5EF4-FFF2-40B4-BE49-F238E27FC236}">
                  <a16:creationId xmlns="" xmlns:a16="http://schemas.microsoft.com/office/drawing/2014/main" id="{B193C9EB-9A27-427D-828E-A6727FD0F5A4}"/>
                </a:ext>
              </a:extLst>
            </p:cNvPr>
            <p:cNvSpPr/>
            <p:nvPr/>
          </p:nvSpPr>
          <p:spPr>
            <a:xfrm>
              <a:off x="2461077" y="1344323"/>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Negative g</a:t>
              </a:r>
            </a:p>
          </p:txBody>
        </p:sp>
        <p:sp>
          <p:nvSpPr>
            <p:cNvPr id="11" name="Rounded Rectangle 30">
              <a:extLst>
                <a:ext uri="{FF2B5EF4-FFF2-40B4-BE49-F238E27FC236}">
                  <a16:creationId xmlns="" xmlns:a16="http://schemas.microsoft.com/office/drawing/2014/main" id="{22722EEE-ACE5-4308-B97D-E872C66497AC}"/>
                </a:ext>
              </a:extLst>
            </p:cNvPr>
            <p:cNvSpPr/>
            <p:nvPr/>
          </p:nvSpPr>
          <p:spPr>
            <a:xfrm>
              <a:off x="2461077" y="1679998"/>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2.1 less than g</a:t>
              </a:r>
            </a:p>
          </p:txBody>
        </p:sp>
        <p:sp>
          <p:nvSpPr>
            <p:cNvPr id="12" name="Rounded Rectangle 31">
              <a:extLst>
                <a:ext uri="{FF2B5EF4-FFF2-40B4-BE49-F238E27FC236}">
                  <a16:creationId xmlns="" xmlns:a16="http://schemas.microsoft.com/office/drawing/2014/main" id="{83F35092-5D0D-40AD-839E-403F1A05F854}"/>
                </a:ext>
              </a:extLst>
            </p:cNvPr>
            <p:cNvSpPr/>
            <p:nvPr/>
          </p:nvSpPr>
          <p:spPr>
            <a:xfrm>
              <a:off x="3919417" y="672971"/>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5g</a:t>
              </a:r>
            </a:p>
          </p:txBody>
        </p:sp>
        <p:sp>
          <p:nvSpPr>
            <p:cNvPr id="13" name="Rounded Rectangle 32">
              <a:extLst>
                <a:ext uri="{FF2B5EF4-FFF2-40B4-BE49-F238E27FC236}">
                  <a16:creationId xmlns="" xmlns:a16="http://schemas.microsoft.com/office/drawing/2014/main" id="{8B3ADABA-D6DD-4D10-96D9-E20F908E24E0}"/>
                </a:ext>
              </a:extLst>
            </p:cNvPr>
            <p:cNvSpPr/>
            <p:nvPr/>
          </p:nvSpPr>
          <p:spPr>
            <a:xfrm>
              <a:off x="3919417" y="1008647"/>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3g</a:t>
              </a:r>
            </a:p>
          </p:txBody>
        </p:sp>
        <p:sp>
          <p:nvSpPr>
            <p:cNvPr id="14" name="Rounded Rectangle 33">
              <a:extLst>
                <a:ext uri="{FF2B5EF4-FFF2-40B4-BE49-F238E27FC236}">
                  <a16:creationId xmlns="" xmlns:a16="http://schemas.microsoft.com/office/drawing/2014/main" id="{309AC4D3-2947-443E-9F83-FBCD5A94B0A2}"/>
                </a:ext>
              </a:extLst>
            </p:cNvPr>
            <p:cNvSpPr/>
            <p:nvPr/>
          </p:nvSpPr>
          <p:spPr>
            <a:xfrm>
              <a:off x="3919417" y="1344323"/>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-g</a:t>
              </a:r>
            </a:p>
          </p:txBody>
        </p:sp>
        <p:sp>
          <p:nvSpPr>
            <p:cNvPr id="15" name="Rounded Rectangle 34">
              <a:extLst>
                <a:ext uri="{FF2B5EF4-FFF2-40B4-BE49-F238E27FC236}">
                  <a16:creationId xmlns="" xmlns:a16="http://schemas.microsoft.com/office/drawing/2014/main" id="{60E835EA-7376-435A-A3E4-941F098BE352}"/>
                </a:ext>
              </a:extLst>
            </p:cNvPr>
            <p:cNvSpPr/>
            <p:nvPr/>
          </p:nvSpPr>
          <p:spPr>
            <a:xfrm>
              <a:off x="3919417" y="1679998"/>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g – 2.1 </a:t>
              </a:r>
            </a:p>
          </p:txBody>
        </p:sp>
      </p:grpSp>
    </p:spTree>
    <p:extLst>
      <p:ext uri="{BB962C8B-B14F-4D97-AF65-F5344CB8AC3E}">
        <p14:creationId xmlns="" xmlns:p14="http://schemas.microsoft.com/office/powerpoint/2010/main" val="36917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4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prime numbers.</a:t>
            </a: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0883C865-EA5B-493F-8E53-5F474406D589}"/>
              </a:ext>
            </a:extLst>
          </p:cNvPr>
          <p:cNvGraphicFramePr>
            <a:graphicFrameLocks noGrp="1"/>
          </p:cNvGraphicFramePr>
          <p:nvPr>
            <p:extLst>
              <p:ext uri="{D42A27DB-BD31-4B8C-83A1-F6EECF244321}">
                <p14:modId xmlns:p14="http://schemas.microsoft.com/office/powerpoint/2010/main" xmlns="" val="1806870916"/>
              </p:ext>
            </p:extLst>
          </p:nvPr>
        </p:nvGraphicFramePr>
        <p:xfrm>
          <a:off x="591198" y="2046654"/>
          <a:ext cx="7443444" cy="1063349"/>
        </p:xfrm>
        <a:graphic>
          <a:graphicData uri="http://schemas.openxmlformats.org/drawingml/2006/table">
            <a:tbl>
              <a:tblPr firstRow="1" bandRow="1">
                <a:tableStyleId>{5C22544A-7EE6-4342-B048-85BDC9FD1C3A}</a:tableStyleId>
              </a:tblPr>
              <a:tblGrid>
                <a:gridCol w="1063349">
                  <a:extLst>
                    <a:ext uri="{9D8B030D-6E8A-4147-A177-3AD203B41FA5}">
                      <a16:colId xmlns:a16="http://schemas.microsoft.com/office/drawing/2014/main" xmlns="" val="3706583999"/>
                    </a:ext>
                  </a:extLst>
                </a:gridCol>
                <a:gridCol w="212670">
                  <a:extLst>
                    <a:ext uri="{9D8B030D-6E8A-4147-A177-3AD203B41FA5}">
                      <a16:colId xmlns:a16="http://schemas.microsoft.com/office/drawing/2014/main" xmlns="" val="1735443740"/>
                    </a:ext>
                  </a:extLst>
                </a:gridCol>
                <a:gridCol w="1063349">
                  <a:extLst>
                    <a:ext uri="{9D8B030D-6E8A-4147-A177-3AD203B41FA5}">
                      <a16:colId xmlns:a16="http://schemas.microsoft.com/office/drawing/2014/main" xmlns="" val="834856470"/>
                    </a:ext>
                  </a:extLst>
                </a:gridCol>
                <a:gridCol w="212670">
                  <a:extLst>
                    <a:ext uri="{9D8B030D-6E8A-4147-A177-3AD203B41FA5}">
                      <a16:colId xmlns:a16="http://schemas.microsoft.com/office/drawing/2014/main" xmlns="" val="984631173"/>
                    </a:ext>
                  </a:extLst>
                </a:gridCol>
                <a:gridCol w="1063349">
                  <a:extLst>
                    <a:ext uri="{9D8B030D-6E8A-4147-A177-3AD203B41FA5}">
                      <a16:colId xmlns:a16="http://schemas.microsoft.com/office/drawing/2014/main" xmlns="" val="3226065593"/>
                    </a:ext>
                  </a:extLst>
                </a:gridCol>
                <a:gridCol w="212670">
                  <a:extLst>
                    <a:ext uri="{9D8B030D-6E8A-4147-A177-3AD203B41FA5}">
                      <a16:colId xmlns:a16="http://schemas.microsoft.com/office/drawing/2014/main" xmlns="" val="306289975"/>
                    </a:ext>
                  </a:extLst>
                </a:gridCol>
                <a:gridCol w="1063349">
                  <a:extLst>
                    <a:ext uri="{9D8B030D-6E8A-4147-A177-3AD203B41FA5}">
                      <a16:colId xmlns:a16="http://schemas.microsoft.com/office/drawing/2014/main" xmlns="" val="692655918"/>
                    </a:ext>
                  </a:extLst>
                </a:gridCol>
                <a:gridCol w="212670">
                  <a:extLst>
                    <a:ext uri="{9D8B030D-6E8A-4147-A177-3AD203B41FA5}">
                      <a16:colId xmlns:a16="http://schemas.microsoft.com/office/drawing/2014/main" xmlns="" val="2266612396"/>
                    </a:ext>
                  </a:extLst>
                </a:gridCol>
                <a:gridCol w="1063349">
                  <a:extLst>
                    <a:ext uri="{9D8B030D-6E8A-4147-A177-3AD203B41FA5}">
                      <a16:colId xmlns:a16="http://schemas.microsoft.com/office/drawing/2014/main" xmlns="" val="1811606813"/>
                    </a:ext>
                  </a:extLst>
                </a:gridCol>
                <a:gridCol w="212670">
                  <a:extLst>
                    <a:ext uri="{9D8B030D-6E8A-4147-A177-3AD203B41FA5}">
                      <a16:colId xmlns:a16="http://schemas.microsoft.com/office/drawing/2014/main" xmlns="" val="549216185"/>
                    </a:ext>
                  </a:extLst>
                </a:gridCol>
                <a:gridCol w="1063349">
                  <a:extLst>
                    <a:ext uri="{9D8B030D-6E8A-4147-A177-3AD203B41FA5}">
                      <a16:colId xmlns:a16="http://schemas.microsoft.com/office/drawing/2014/main" xmlns="" val="970261320"/>
                    </a:ext>
                  </a:extLst>
                </a:gridCol>
              </a:tblGrid>
              <a:tr h="1063349">
                <a:tc>
                  <a:txBody>
                    <a:bodyPr/>
                    <a:lstStyle/>
                    <a:p>
                      <a:pPr algn="r"/>
                      <a:r>
                        <a:rPr lang="en-GB" sz="4100" dirty="0">
                          <a:solidFill>
                            <a:srgbClr val="FF0000"/>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rgbClr val="FF0000"/>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rgbClr val="FF0000"/>
                          </a:solidFill>
                          <a:latin typeface="Century Gothic" panose="020B0502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chemeClr val="tx1"/>
                          </a:solidFill>
                          <a:latin typeface="Century Gothic" panose="020B0502020202020204" pitchFamily="34" charset="0"/>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1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4100" dirty="0">
                          <a:solidFill>
                            <a:srgbClr val="FF0000"/>
                          </a:solidFill>
                          <a:latin typeface="Century Gothic" panose="020B050202020202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32025469"/>
                  </a:ext>
                </a:extLst>
              </a:tr>
            </a:tbl>
          </a:graphicData>
        </a:graphic>
      </p:graphicFrame>
      <p:sp>
        <p:nvSpPr>
          <p:cNvPr id="3" name="Oval 2">
            <a:extLst>
              <a:ext uri="{FF2B5EF4-FFF2-40B4-BE49-F238E27FC236}">
                <a16:creationId xmlns:a16="http://schemas.microsoft.com/office/drawing/2014/main" xmlns="" id="{795EBA82-F0C2-415D-8016-F3615D417ADE}"/>
              </a:ext>
            </a:extLst>
          </p:cNvPr>
          <p:cNvSpPr/>
          <p:nvPr/>
        </p:nvSpPr>
        <p:spPr>
          <a:xfrm>
            <a:off x="1032840" y="2111783"/>
            <a:ext cx="936000" cy="93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189B80AC-0AE9-4C48-95EF-DDA244F882C5}"/>
              </a:ext>
            </a:extLst>
          </p:cNvPr>
          <p:cNvSpPr/>
          <p:nvPr/>
        </p:nvSpPr>
        <p:spPr>
          <a:xfrm>
            <a:off x="3433904" y="2111783"/>
            <a:ext cx="936000" cy="93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xmlns="" id="{69710D7E-66C3-470D-8721-70022B4810D8}"/>
              </a:ext>
            </a:extLst>
          </p:cNvPr>
          <p:cNvSpPr/>
          <p:nvPr/>
        </p:nvSpPr>
        <p:spPr>
          <a:xfrm>
            <a:off x="4729612" y="2111783"/>
            <a:ext cx="936000" cy="93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BDBD4264-C131-4777-ACAA-308FA682BABB}"/>
              </a:ext>
            </a:extLst>
          </p:cNvPr>
          <p:cNvSpPr/>
          <p:nvPr/>
        </p:nvSpPr>
        <p:spPr>
          <a:xfrm>
            <a:off x="7251534" y="2111783"/>
            <a:ext cx="936000" cy="93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806020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function to its equivalent algebraic rule.</a:t>
            </a: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B6C162A4-950B-40C4-A702-EE13387F4C7E}"/>
              </a:ext>
            </a:extLst>
          </p:cNvPr>
          <p:cNvGrpSpPr/>
          <p:nvPr/>
        </p:nvGrpSpPr>
        <p:grpSpPr>
          <a:xfrm>
            <a:off x="1149693" y="1336367"/>
            <a:ext cx="6844614" cy="4016475"/>
            <a:chOff x="2461077" y="672971"/>
            <a:chExt cx="1971008" cy="1252688"/>
          </a:xfrm>
        </p:grpSpPr>
        <p:sp>
          <p:nvSpPr>
            <p:cNvPr id="6" name="Rounded Rectangle 27">
              <a:extLst>
                <a:ext uri="{FF2B5EF4-FFF2-40B4-BE49-F238E27FC236}">
                  <a16:creationId xmlns="" xmlns:a16="http://schemas.microsoft.com/office/drawing/2014/main" id="{0F6DA3B0-7B8D-4D16-A826-4A61C2BC0DAE}"/>
                </a:ext>
              </a:extLst>
            </p:cNvPr>
            <p:cNvSpPr/>
            <p:nvPr/>
          </p:nvSpPr>
          <p:spPr>
            <a:xfrm>
              <a:off x="2461077" y="672971"/>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Triple g</a:t>
              </a:r>
            </a:p>
          </p:txBody>
        </p:sp>
        <p:sp>
          <p:nvSpPr>
            <p:cNvPr id="9" name="Rounded Rectangle 28">
              <a:extLst>
                <a:ext uri="{FF2B5EF4-FFF2-40B4-BE49-F238E27FC236}">
                  <a16:creationId xmlns="" xmlns:a16="http://schemas.microsoft.com/office/drawing/2014/main" id="{9A3A375A-6505-4106-B29C-8B47036AA8B9}"/>
                </a:ext>
              </a:extLst>
            </p:cNvPr>
            <p:cNvSpPr/>
            <p:nvPr/>
          </p:nvSpPr>
          <p:spPr>
            <a:xfrm>
              <a:off x="2461077" y="1008647"/>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Multiply g by 5</a:t>
              </a:r>
            </a:p>
          </p:txBody>
        </p:sp>
        <p:sp>
          <p:nvSpPr>
            <p:cNvPr id="10" name="Rounded Rectangle 29">
              <a:extLst>
                <a:ext uri="{FF2B5EF4-FFF2-40B4-BE49-F238E27FC236}">
                  <a16:creationId xmlns="" xmlns:a16="http://schemas.microsoft.com/office/drawing/2014/main" id="{B193C9EB-9A27-427D-828E-A6727FD0F5A4}"/>
                </a:ext>
              </a:extLst>
            </p:cNvPr>
            <p:cNvSpPr/>
            <p:nvPr/>
          </p:nvSpPr>
          <p:spPr>
            <a:xfrm>
              <a:off x="2461077" y="1344323"/>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Negative g</a:t>
              </a:r>
            </a:p>
          </p:txBody>
        </p:sp>
        <p:sp>
          <p:nvSpPr>
            <p:cNvPr id="11" name="Rounded Rectangle 30">
              <a:extLst>
                <a:ext uri="{FF2B5EF4-FFF2-40B4-BE49-F238E27FC236}">
                  <a16:creationId xmlns="" xmlns:a16="http://schemas.microsoft.com/office/drawing/2014/main" id="{22722EEE-ACE5-4308-B97D-E872C66497AC}"/>
                </a:ext>
              </a:extLst>
            </p:cNvPr>
            <p:cNvSpPr/>
            <p:nvPr/>
          </p:nvSpPr>
          <p:spPr>
            <a:xfrm>
              <a:off x="2461077" y="1679998"/>
              <a:ext cx="999045"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2.1 less than g</a:t>
              </a:r>
            </a:p>
          </p:txBody>
        </p:sp>
        <p:sp>
          <p:nvSpPr>
            <p:cNvPr id="12" name="Rounded Rectangle 31">
              <a:extLst>
                <a:ext uri="{FF2B5EF4-FFF2-40B4-BE49-F238E27FC236}">
                  <a16:creationId xmlns="" xmlns:a16="http://schemas.microsoft.com/office/drawing/2014/main" id="{83F35092-5D0D-40AD-839E-403F1A05F854}"/>
                </a:ext>
              </a:extLst>
            </p:cNvPr>
            <p:cNvSpPr/>
            <p:nvPr/>
          </p:nvSpPr>
          <p:spPr>
            <a:xfrm>
              <a:off x="3919417" y="672971"/>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5g</a:t>
              </a:r>
            </a:p>
          </p:txBody>
        </p:sp>
        <p:sp>
          <p:nvSpPr>
            <p:cNvPr id="13" name="Rounded Rectangle 32">
              <a:extLst>
                <a:ext uri="{FF2B5EF4-FFF2-40B4-BE49-F238E27FC236}">
                  <a16:creationId xmlns="" xmlns:a16="http://schemas.microsoft.com/office/drawing/2014/main" id="{8B3ADABA-D6DD-4D10-96D9-E20F908E24E0}"/>
                </a:ext>
              </a:extLst>
            </p:cNvPr>
            <p:cNvSpPr/>
            <p:nvPr/>
          </p:nvSpPr>
          <p:spPr>
            <a:xfrm>
              <a:off x="3919417" y="1008647"/>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3g</a:t>
              </a:r>
            </a:p>
          </p:txBody>
        </p:sp>
        <p:sp>
          <p:nvSpPr>
            <p:cNvPr id="14" name="Rounded Rectangle 33">
              <a:extLst>
                <a:ext uri="{FF2B5EF4-FFF2-40B4-BE49-F238E27FC236}">
                  <a16:creationId xmlns="" xmlns:a16="http://schemas.microsoft.com/office/drawing/2014/main" id="{309AC4D3-2947-443E-9F83-FBCD5A94B0A2}"/>
                </a:ext>
              </a:extLst>
            </p:cNvPr>
            <p:cNvSpPr/>
            <p:nvPr/>
          </p:nvSpPr>
          <p:spPr>
            <a:xfrm>
              <a:off x="3919417" y="1344323"/>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-g</a:t>
              </a:r>
            </a:p>
          </p:txBody>
        </p:sp>
        <p:sp>
          <p:nvSpPr>
            <p:cNvPr id="15" name="Rounded Rectangle 34">
              <a:extLst>
                <a:ext uri="{FF2B5EF4-FFF2-40B4-BE49-F238E27FC236}">
                  <a16:creationId xmlns="" xmlns:a16="http://schemas.microsoft.com/office/drawing/2014/main" id="{60E835EA-7376-435A-A3E4-941F098BE352}"/>
                </a:ext>
              </a:extLst>
            </p:cNvPr>
            <p:cNvSpPr/>
            <p:nvPr/>
          </p:nvSpPr>
          <p:spPr>
            <a:xfrm>
              <a:off x="3919417" y="1679998"/>
              <a:ext cx="512668" cy="245661"/>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g – 2.1 </a:t>
              </a:r>
            </a:p>
          </p:txBody>
        </p:sp>
      </p:grpSp>
      <p:cxnSp>
        <p:nvCxnSpPr>
          <p:cNvPr id="16" name="Straight Connector 15">
            <a:extLst>
              <a:ext uri="{FF2B5EF4-FFF2-40B4-BE49-F238E27FC236}">
                <a16:creationId xmlns="" xmlns:a16="http://schemas.microsoft.com/office/drawing/2014/main" id="{06E07B4C-65D9-4DC4-B2FA-2241D87CBDEF}"/>
              </a:ext>
            </a:extLst>
          </p:cNvPr>
          <p:cNvCxnSpPr>
            <a:cxnSpLocks/>
          </p:cNvCxnSpPr>
          <p:nvPr/>
        </p:nvCxnSpPr>
        <p:spPr>
          <a:xfrm>
            <a:off x="4619023" y="1711354"/>
            <a:ext cx="1594969" cy="1069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1A4E3380-6EC0-490B-AB4D-A1874AA1B036}"/>
              </a:ext>
            </a:extLst>
          </p:cNvPr>
          <p:cNvCxnSpPr>
            <a:cxnSpLocks/>
          </p:cNvCxnSpPr>
          <p:nvPr/>
        </p:nvCxnSpPr>
        <p:spPr>
          <a:xfrm flipV="1">
            <a:off x="4619023" y="1711354"/>
            <a:ext cx="1594969" cy="1069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E01149E-62C4-4C55-A1FB-6612695F07EB}"/>
              </a:ext>
            </a:extLst>
          </p:cNvPr>
          <p:cNvCxnSpPr>
            <a:cxnSpLocks/>
          </p:cNvCxnSpPr>
          <p:nvPr/>
        </p:nvCxnSpPr>
        <p:spPr>
          <a:xfrm flipV="1">
            <a:off x="4619023" y="3857576"/>
            <a:ext cx="1594969" cy="98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94986D3-000F-462A-8010-8B6B57380D38}"/>
              </a:ext>
            </a:extLst>
          </p:cNvPr>
          <p:cNvCxnSpPr>
            <a:cxnSpLocks/>
          </p:cNvCxnSpPr>
          <p:nvPr/>
        </p:nvCxnSpPr>
        <p:spPr>
          <a:xfrm>
            <a:off x="4619023" y="4933846"/>
            <a:ext cx="15949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37344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function being used here.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8FC2E43A-D75F-46EF-A5AC-8BE5C422A8F0}"/>
              </a:ext>
            </a:extLst>
          </p:cNvPr>
          <p:cNvGrpSpPr/>
          <p:nvPr/>
        </p:nvGrpSpPr>
        <p:grpSpPr>
          <a:xfrm>
            <a:off x="761225" y="1589688"/>
            <a:ext cx="7621549" cy="2759143"/>
            <a:chOff x="2452792" y="2425253"/>
            <a:chExt cx="1979293" cy="833051"/>
          </a:xfrm>
        </p:grpSpPr>
        <p:sp>
          <p:nvSpPr>
            <p:cNvPr id="6" name="Rounded Rectangle 35">
              <a:extLst>
                <a:ext uri="{FF2B5EF4-FFF2-40B4-BE49-F238E27FC236}">
                  <a16:creationId xmlns="" xmlns:a16="http://schemas.microsoft.com/office/drawing/2014/main" id="{90339594-78E9-4A9A-AC86-6C4CE5AB6A74}"/>
                </a:ext>
              </a:extLst>
            </p:cNvPr>
            <p:cNvSpPr/>
            <p:nvPr/>
          </p:nvSpPr>
          <p:spPr>
            <a:xfrm>
              <a:off x="2452792" y="2425253"/>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7</a:t>
              </a:r>
            </a:p>
          </p:txBody>
        </p:sp>
        <p:sp>
          <p:nvSpPr>
            <p:cNvPr id="9" name="Rounded Rectangle 36">
              <a:extLst>
                <a:ext uri="{FF2B5EF4-FFF2-40B4-BE49-F238E27FC236}">
                  <a16:creationId xmlns="" xmlns:a16="http://schemas.microsoft.com/office/drawing/2014/main" id="{3E5E4545-A50F-49CF-8DAB-6ED20D585953}"/>
                </a:ext>
              </a:extLst>
            </p:cNvPr>
            <p:cNvSpPr/>
            <p:nvPr/>
          </p:nvSpPr>
          <p:spPr>
            <a:xfrm>
              <a:off x="2452792" y="2730114"/>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10" name="Rounded Rectangle 37">
              <a:extLst>
                <a:ext uri="{FF2B5EF4-FFF2-40B4-BE49-F238E27FC236}">
                  <a16:creationId xmlns="" xmlns:a16="http://schemas.microsoft.com/office/drawing/2014/main" id="{7C2A9257-E420-429B-AD76-EB7A0F180771}"/>
                </a:ext>
              </a:extLst>
            </p:cNvPr>
            <p:cNvSpPr/>
            <p:nvPr/>
          </p:nvSpPr>
          <p:spPr>
            <a:xfrm>
              <a:off x="2452792" y="3034976"/>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a:t>
              </a:r>
            </a:p>
          </p:txBody>
        </p:sp>
        <p:sp>
          <p:nvSpPr>
            <p:cNvPr id="11" name="Rounded Rectangle 38">
              <a:extLst>
                <a:ext uri="{FF2B5EF4-FFF2-40B4-BE49-F238E27FC236}">
                  <a16:creationId xmlns="" xmlns:a16="http://schemas.microsoft.com/office/drawing/2014/main" id="{6B6C20CD-DEAC-4930-8831-1EB3E28EC62B}"/>
                </a:ext>
              </a:extLst>
            </p:cNvPr>
            <p:cNvSpPr/>
            <p:nvPr/>
          </p:nvSpPr>
          <p:spPr>
            <a:xfrm>
              <a:off x="3106836" y="2730114"/>
              <a:ext cx="706571"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t>
              </a:r>
            </a:p>
          </p:txBody>
        </p:sp>
        <p:sp>
          <p:nvSpPr>
            <p:cNvPr id="12" name="Rounded Rectangle 39">
              <a:extLst>
                <a:ext uri="{FF2B5EF4-FFF2-40B4-BE49-F238E27FC236}">
                  <a16:creationId xmlns="" xmlns:a16="http://schemas.microsoft.com/office/drawing/2014/main" id="{AA5B4D3F-29D4-4742-8C10-A8C8384D1130}"/>
                </a:ext>
              </a:extLst>
            </p:cNvPr>
            <p:cNvSpPr/>
            <p:nvPr/>
          </p:nvSpPr>
          <p:spPr>
            <a:xfrm>
              <a:off x="4008393" y="2425253"/>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49</a:t>
              </a:r>
            </a:p>
          </p:txBody>
        </p:sp>
        <p:sp>
          <p:nvSpPr>
            <p:cNvPr id="13" name="Rounded Rectangle 40">
              <a:extLst>
                <a:ext uri="{FF2B5EF4-FFF2-40B4-BE49-F238E27FC236}">
                  <a16:creationId xmlns="" xmlns:a16="http://schemas.microsoft.com/office/drawing/2014/main" id="{7E19B175-753F-451F-8BD2-BE463C8D892A}"/>
                </a:ext>
              </a:extLst>
            </p:cNvPr>
            <p:cNvSpPr/>
            <p:nvPr/>
          </p:nvSpPr>
          <p:spPr>
            <a:xfrm>
              <a:off x="4008393" y="2726906"/>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14" name="Rounded Rectangle 41">
              <a:extLst>
                <a:ext uri="{FF2B5EF4-FFF2-40B4-BE49-F238E27FC236}">
                  <a16:creationId xmlns="" xmlns:a16="http://schemas.microsoft.com/office/drawing/2014/main" id="{73DC8FDE-67C0-48BF-948F-67A629FF1828}"/>
                </a:ext>
              </a:extLst>
            </p:cNvPr>
            <p:cNvSpPr/>
            <p:nvPr/>
          </p:nvSpPr>
          <p:spPr>
            <a:xfrm>
              <a:off x="4008393" y="3034976"/>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6.25</a:t>
              </a:r>
            </a:p>
          </p:txBody>
        </p:sp>
      </p:grpSp>
      <p:graphicFrame>
        <p:nvGraphicFramePr>
          <p:cNvPr id="15" name="Table 14">
            <a:extLst>
              <a:ext uri="{FF2B5EF4-FFF2-40B4-BE49-F238E27FC236}">
                <a16:creationId xmlns="" xmlns:a16="http://schemas.microsoft.com/office/drawing/2014/main" id="{1D6F0818-070F-4F27-88B9-82A1D2B9AAD2}"/>
              </a:ext>
            </a:extLst>
          </p:cNvPr>
          <p:cNvGraphicFramePr>
            <a:graphicFrameLocks noGrp="1"/>
          </p:cNvGraphicFramePr>
          <p:nvPr>
            <p:extLst>
              <p:ext uri="{D42A27DB-BD31-4B8C-83A1-F6EECF244321}">
                <p14:modId xmlns="" xmlns:p14="http://schemas.microsoft.com/office/powerpoint/2010/main" val="194753211"/>
              </p:ext>
            </p:extLst>
          </p:nvPr>
        </p:nvGraphicFramePr>
        <p:xfrm>
          <a:off x="2989705" y="5053866"/>
          <a:ext cx="3164590" cy="612262"/>
        </p:xfrm>
        <a:graphic>
          <a:graphicData uri="http://schemas.openxmlformats.org/drawingml/2006/table">
            <a:tbl>
              <a:tblPr firstRow="1" bandRow="1">
                <a:tableStyleId>{5940675A-B579-460E-94D1-54222C63F5DA}</a:tableStyleId>
              </a:tblPr>
              <a:tblGrid>
                <a:gridCol w="860484">
                  <a:extLst>
                    <a:ext uri="{9D8B030D-6E8A-4147-A177-3AD203B41FA5}">
                      <a16:colId xmlns="" xmlns:a16="http://schemas.microsoft.com/office/drawing/2014/main" val="1737171156"/>
                    </a:ext>
                  </a:extLst>
                </a:gridCol>
                <a:gridCol w="291569">
                  <a:extLst>
                    <a:ext uri="{9D8B030D-6E8A-4147-A177-3AD203B41FA5}">
                      <a16:colId xmlns="" xmlns:a16="http://schemas.microsoft.com/office/drawing/2014/main" val="4118118741"/>
                    </a:ext>
                  </a:extLst>
                </a:gridCol>
                <a:gridCol w="860484">
                  <a:extLst>
                    <a:ext uri="{9D8B030D-6E8A-4147-A177-3AD203B41FA5}">
                      <a16:colId xmlns="" xmlns:a16="http://schemas.microsoft.com/office/drawing/2014/main" val="3255427170"/>
                    </a:ext>
                  </a:extLst>
                </a:gridCol>
                <a:gridCol w="291569">
                  <a:extLst>
                    <a:ext uri="{9D8B030D-6E8A-4147-A177-3AD203B41FA5}">
                      <a16:colId xmlns="" xmlns:a16="http://schemas.microsoft.com/office/drawing/2014/main" val="1974940021"/>
                    </a:ext>
                  </a:extLst>
                </a:gridCol>
                <a:gridCol w="860484">
                  <a:extLst>
                    <a:ext uri="{9D8B030D-6E8A-4147-A177-3AD203B41FA5}">
                      <a16:colId xmlns="" xmlns:a16="http://schemas.microsoft.com/office/drawing/2014/main" val="3344076697"/>
                    </a:ext>
                  </a:extLst>
                </a:gridCol>
              </a:tblGrid>
              <a:tr h="612262">
                <a:tc>
                  <a:txBody>
                    <a:bodyPr/>
                    <a:lstStyle/>
                    <a:p>
                      <a:pPr algn="ctr"/>
                      <a:r>
                        <a:rPr lang="en-US" sz="2000" b="1" dirty="0">
                          <a:latin typeface="Century Gothic" panose="020B0502020202020204" pitchFamily="34" charset="0"/>
                        </a:rPr>
                        <a:t>2y</a:t>
                      </a: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1" dirty="0">
                        <a:latin typeface="Century Gothic" panose="020B0502020202020204" pitchFamily="34" charset="0"/>
                      </a:endParaRP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y²</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1" dirty="0">
                        <a:latin typeface="Century Gothic" panose="020B0502020202020204" pitchFamily="34" charset="0"/>
                      </a:endParaRP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3y</a:t>
                      </a: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25678824"/>
                  </a:ext>
                </a:extLst>
              </a:tr>
            </a:tbl>
          </a:graphicData>
        </a:graphic>
      </p:graphicFrame>
    </p:spTree>
    <p:extLst>
      <p:ext uri="{BB962C8B-B14F-4D97-AF65-F5344CB8AC3E}">
        <p14:creationId xmlns="" xmlns:p14="http://schemas.microsoft.com/office/powerpoint/2010/main" val="23084440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function being used here.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8FC2E43A-D75F-46EF-A5AC-8BE5C422A8F0}"/>
              </a:ext>
            </a:extLst>
          </p:cNvPr>
          <p:cNvGrpSpPr/>
          <p:nvPr/>
        </p:nvGrpSpPr>
        <p:grpSpPr>
          <a:xfrm>
            <a:off x="761225" y="1589688"/>
            <a:ext cx="7621549" cy="2759143"/>
            <a:chOff x="2452792" y="2425253"/>
            <a:chExt cx="1979293" cy="833051"/>
          </a:xfrm>
        </p:grpSpPr>
        <p:sp>
          <p:nvSpPr>
            <p:cNvPr id="6" name="Rounded Rectangle 35">
              <a:extLst>
                <a:ext uri="{FF2B5EF4-FFF2-40B4-BE49-F238E27FC236}">
                  <a16:creationId xmlns="" xmlns:a16="http://schemas.microsoft.com/office/drawing/2014/main" id="{90339594-78E9-4A9A-AC86-6C4CE5AB6A74}"/>
                </a:ext>
              </a:extLst>
            </p:cNvPr>
            <p:cNvSpPr/>
            <p:nvPr/>
          </p:nvSpPr>
          <p:spPr>
            <a:xfrm>
              <a:off x="2452792" y="2425253"/>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7</a:t>
              </a:r>
            </a:p>
          </p:txBody>
        </p:sp>
        <p:sp>
          <p:nvSpPr>
            <p:cNvPr id="9" name="Rounded Rectangle 36">
              <a:extLst>
                <a:ext uri="{FF2B5EF4-FFF2-40B4-BE49-F238E27FC236}">
                  <a16:creationId xmlns="" xmlns:a16="http://schemas.microsoft.com/office/drawing/2014/main" id="{3E5E4545-A50F-49CF-8DAB-6ED20D585953}"/>
                </a:ext>
              </a:extLst>
            </p:cNvPr>
            <p:cNvSpPr/>
            <p:nvPr/>
          </p:nvSpPr>
          <p:spPr>
            <a:xfrm>
              <a:off x="2452792" y="2730114"/>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10" name="Rounded Rectangle 37">
              <a:extLst>
                <a:ext uri="{FF2B5EF4-FFF2-40B4-BE49-F238E27FC236}">
                  <a16:creationId xmlns="" xmlns:a16="http://schemas.microsoft.com/office/drawing/2014/main" id="{7C2A9257-E420-429B-AD76-EB7A0F180771}"/>
                </a:ext>
              </a:extLst>
            </p:cNvPr>
            <p:cNvSpPr/>
            <p:nvPr/>
          </p:nvSpPr>
          <p:spPr>
            <a:xfrm>
              <a:off x="2452792" y="3034976"/>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a:t>
              </a:r>
            </a:p>
          </p:txBody>
        </p:sp>
        <p:sp>
          <p:nvSpPr>
            <p:cNvPr id="11" name="Rounded Rectangle 38">
              <a:extLst>
                <a:ext uri="{FF2B5EF4-FFF2-40B4-BE49-F238E27FC236}">
                  <a16:creationId xmlns="" xmlns:a16="http://schemas.microsoft.com/office/drawing/2014/main" id="{6B6C20CD-DEAC-4930-8831-1EB3E28EC62B}"/>
                </a:ext>
              </a:extLst>
            </p:cNvPr>
            <p:cNvSpPr/>
            <p:nvPr/>
          </p:nvSpPr>
          <p:spPr>
            <a:xfrm>
              <a:off x="3106836" y="2730114"/>
              <a:ext cx="706571"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t>
              </a:r>
            </a:p>
          </p:txBody>
        </p:sp>
        <p:sp>
          <p:nvSpPr>
            <p:cNvPr id="12" name="Rounded Rectangle 39">
              <a:extLst>
                <a:ext uri="{FF2B5EF4-FFF2-40B4-BE49-F238E27FC236}">
                  <a16:creationId xmlns="" xmlns:a16="http://schemas.microsoft.com/office/drawing/2014/main" id="{AA5B4D3F-29D4-4742-8C10-A8C8384D1130}"/>
                </a:ext>
              </a:extLst>
            </p:cNvPr>
            <p:cNvSpPr/>
            <p:nvPr/>
          </p:nvSpPr>
          <p:spPr>
            <a:xfrm>
              <a:off x="4008393" y="2425253"/>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49</a:t>
              </a:r>
            </a:p>
          </p:txBody>
        </p:sp>
        <p:sp>
          <p:nvSpPr>
            <p:cNvPr id="13" name="Rounded Rectangle 40">
              <a:extLst>
                <a:ext uri="{FF2B5EF4-FFF2-40B4-BE49-F238E27FC236}">
                  <a16:creationId xmlns="" xmlns:a16="http://schemas.microsoft.com/office/drawing/2014/main" id="{7E19B175-753F-451F-8BD2-BE463C8D892A}"/>
                </a:ext>
              </a:extLst>
            </p:cNvPr>
            <p:cNvSpPr/>
            <p:nvPr/>
          </p:nvSpPr>
          <p:spPr>
            <a:xfrm>
              <a:off x="4008393" y="2726906"/>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14" name="Rounded Rectangle 41">
              <a:extLst>
                <a:ext uri="{FF2B5EF4-FFF2-40B4-BE49-F238E27FC236}">
                  <a16:creationId xmlns="" xmlns:a16="http://schemas.microsoft.com/office/drawing/2014/main" id="{73DC8FDE-67C0-48BF-948F-67A629FF1828}"/>
                </a:ext>
              </a:extLst>
            </p:cNvPr>
            <p:cNvSpPr/>
            <p:nvPr/>
          </p:nvSpPr>
          <p:spPr>
            <a:xfrm>
              <a:off x="4008393" y="3034976"/>
              <a:ext cx="423692" cy="22332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6.25</a:t>
              </a:r>
            </a:p>
          </p:txBody>
        </p:sp>
      </p:grpSp>
      <p:graphicFrame>
        <p:nvGraphicFramePr>
          <p:cNvPr id="15" name="Table 14">
            <a:extLst>
              <a:ext uri="{FF2B5EF4-FFF2-40B4-BE49-F238E27FC236}">
                <a16:creationId xmlns="" xmlns:a16="http://schemas.microsoft.com/office/drawing/2014/main" id="{1D6F0818-070F-4F27-88B9-82A1D2B9AAD2}"/>
              </a:ext>
            </a:extLst>
          </p:cNvPr>
          <p:cNvGraphicFramePr>
            <a:graphicFrameLocks noGrp="1"/>
          </p:cNvGraphicFramePr>
          <p:nvPr>
            <p:extLst>
              <p:ext uri="{D42A27DB-BD31-4B8C-83A1-F6EECF244321}">
                <p14:modId xmlns="" xmlns:p14="http://schemas.microsoft.com/office/powerpoint/2010/main" val="4176586831"/>
              </p:ext>
            </p:extLst>
          </p:nvPr>
        </p:nvGraphicFramePr>
        <p:xfrm>
          <a:off x="2989705" y="5053866"/>
          <a:ext cx="3164590" cy="612262"/>
        </p:xfrm>
        <a:graphic>
          <a:graphicData uri="http://schemas.openxmlformats.org/drawingml/2006/table">
            <a:tbl>
              <a:tblPr firstRow="1" bandRow="1">
                <a:tableStyleId>{5940675A-B579-460E-94D1-54222C63F5DA}</a:tableStyleId>
              </a:tblPr>
              <a:tblGrid>
                <a:gridCol w="860484">
                  <a:extLst>
                    <a:ext uri="{9D8B030D-6E8A-4147-A177-3AD203B41FA5}">
                      <a16:colId xmlns="" xmlns:a16="http://schemas.microsoft.com/office/drawing/2014/main" val="1737171156"/>
                    </a:ext>
                  </a:extLst>
                </a:gridCol>
                <a:gridCol w="291569">
                  <a:extLst>
                    <a:ext uri="{9D8B030D-6E8A-4147-A177-3AD203B41FA5}">
                      <a16:colId xmlns="" xmlns:a16="http://schemas.microsoft.com/office/drawing/2014/main" val="4118118741"/>
                    </a:ext>
                  </a:extLst>
                </a:gridCol>
                <a:gridCol w="860484">
                  <a:extLst>
                    <a:ext uri="{9D8B030D-6E8A-4147-A177-3AD203B41FA5}">
                      <a16:colId xmlns="" xmlns:a16="http://schemas.microsoft.com/office/drawing/2014/main" val="3255427170"/>
                    </a:ext>
                  </a:extLst>
                </a:gridCol>
                <a:gridCol w="291569">
                  <a:extLst>
                    <a:ext uri="{9D8B030D-6E8A-4147-A177-3AD203B41FA5}">
                      <a16:colId xmlns="" xmlns:a16="http://schemas.microsoft.com/office/drawing/2014/main" val="1974940021"/>
                    </a:ext>
                  </a:extLst>
                </a:gridCol>
                <a:gridCol w="860484">
                  <a:extLst>
                    <a:ext uri="{9D8B030D-6E8A-4147-A177-3AD203B41FA5}">
                      <a16:colId xmlns="" xmlns:a16="http://schemas.microsoft.com/office/drawing/2014/main" val="3344076697"/>
                    </a:ext>
                  </a:extLst>
                </a:gridCol>
              </a:tblGrid>
              <a:tr h="612262">
                <a:tc>
                  <a:txBody>
                    <a:bodyPr/>
                    <a:lstStyle/>
                    <a:p>
                      <a:pPr algn="ctr"/>
                      <a:r>
                        <a:rPr lang="en-US" sz="2000" b="1" dirty="0">
                          <a:latin typeface="Century Gothic" panose="020B0502020202020204" pitchFamily="34" charset="0"/>
                        </a:rPr>
                        <a:t>2y</a:t>
                      </a: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1" dirty="0">
                        <a:latin typeface="Century Gothic" panose="020B0502020202020204" pitchFamily="34" charset="0"/>
                      </a:endParaRP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solidFill>
                            <a:srgbClr val="FF0000"/>
                          </a:solidFill>
                          <a:latin typeface="Century Gothic" panose="020B0502020202020204" pitchFamily="34" charset="0"/>
                        </a:rPr>
                        <a:t>y²</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1" dirty="0">
                        <a:latin typeface="Century Gothic" panose="020B0502020202020204" pitchFamily="34" charset="0"/>
                      </a:endParaRP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3y</a:t>
                      </a:r>
                    </a:p>
                  </a:txBody>
                  <a:tcPr marL="63305" marR="63305" marT="31652" marB="31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25678824"/>
                  </a:ext>
                </a:extLst>
              </a:tr>
            </a:tbl>
          </a:graphicData>
        </a:graphic>
      </p:graphicFrame>
      <p:sp>
        <p:nvSpPr>
          <p:cNvPr id="3" name="Oval 2">
            <a:extLst>
              <a:ext uri="{FF2B5EF4-FFF2-40B4-BE49-F238E27FC236}">
                <a16:creationId xmlns="" xmlns:a16="http://schemas.microsoft.com/office/drawing/2014/main" id="{769C4A0C-740B-4119-9946-2F1B1CE46FD4}"/>
              </a:ext>
            </a:extLst>
          </p:cNvPr>
          <p:cNvSpPr/>
          <p:nvPr/>
        </p:nvSpPr>
        <p:spPr>
          <a:xfrm>
            <a:off x="3957751" y="4991329"/>
            <a:ext cx="1235355" cy="7396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4704446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Work out the missing inputs and outputs for this function machine.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59309E5F-B148-47D8-92EA-184565AAE9FB}"/>
              </a:ext>
            </a:extLst>
          </p:cNvPr>
          <p:cNvGrpSpPr/>
          <p:nvPr/>
        </p:nvGrpSpPr>
        <p:grpSpPr>
          <a:xfrm>
            <a:off x="1639916" y="2037078"/>
            <a:ext cx="5864167" cy="2643979"/>
            <a:chOff x="2289932" y="2280359"/>
            <a:chExt cx="1753885" cy="848055"/>
          </a:xfrm>
        </p:grpSpPr>
        <p:sp>
          <p:nvSpPr>
            <p:cNvPr id="6" name="Rounded Rectangle 45">
              <a:extLst>
                <a:ext uri="{FF2B5EF4-FFF2-40B4-BE49-F238E27FC236}">
                  <a16:creationId xmlns="" xmlns:a16="http://schemas.microsoft.com/office/drawing/2014/main" id="{FE75DB23-ACE2-489F-9D7B-225DB6FC3B59}"/>
                </a:ext>
              </a:extLst>
            </p:cNvPr>
            <p:cNvSpPr/>
            <p:nvPr/>
          </p:nvSpPr>
          <p:spPr>
            <a:xfrm>
              <a:off x="2972715" y="2280359"/>
              <a:ext cx="423692" cy="848055"/>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- 2</a:t>
              </a:r>
            </a:p>
          </p:txBody>
        </p:sp>
        <p:sp>
          <p:nvSpPr>
            <p:cNvPr id="9" name="Rounded Rectangle 49">
              <a:extLst>
                <a:ext uri="{FF2B5EF4-FFF2-40B4-BE49-F238E27FC236}">
                  <a16:creationId xmlns="" xmlns:a16="http://schemas.microsoft.com/office/drawing/2014/main" id="{4F12E2BA-EB97-4C0D-B236-CD257B71D7E2}"/>
                </a:ext>
              </a:extLst>
            </p:cNvPr>
            <p:cNvSpPr/>
            <p:nvPr/>
          </p:nvSpPr>
          <p:spPr>
            <a:xfrm>
              <a:off x="3620125" y="2282556"/>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t>
              </a:r>
            </a:p>
          </p:txBody>
        </p:sp>
        <p:sp>
          <p:nvSpPr>
            <p:cNvPr id="10" name="Rounded Rectangle 50">
              <a:extLst>
                <a:ext uri="{FF2B5EF4-FFF2-40B4-BE49-F238E27FC236}">
                  <a16:creationId xmlns="" xmlns:a16="http://schemas.microsoft.com/office/drawing/2014/main" id="{C671C68C-ADA8-48F4-AC84-77E27F3FC71B}"/>
                </a:ext>
              </a:extLst>
            </p:cNvPr>
            <p:cNvSpPr/>
            <p:nvPr/>
          </p:nvSpPr>
          <p:spPr>
            <a:xfrm>
              <a:off x="3620125" y="2584210"/>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45.2</a:t>
              </a:r>
            </a:p>
          </p:txBody>
        </p:sp>
        <p:sp>
          <p:nvSpPr>
            <p:cNvPr id="11" name="Rounded Rectangle 51">
              <a:extLst>
                <a:ext uri="{FF2B5EF4-FFF2-40B4-BE49-F238E27FC236}">
                  <a16:creationId xmlns="" xmlns:a16="http://schemas.microsoft.com/office/drawing/2014/main" id="{94A9D435-BE94-4DAD-B66D-A7061AA6E96D}"/>
                </a:ext>
              </a:extLst>
            </p:cNvPr>
            <p:cNvSpPr/>
            <p:nvPr/>
          </p:nvSpPr>
          <p:spPr>
            <a:xfrm>
              <a:off x="3620125" y="2892279"/>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t>
              </a:r>
            </a:p>
          </p:txBody>
        </p:sp>
        <p:sp>
          <p:nvSpPr>
            <p:cNvPr id="12" name="Rounded Rectangle 58">
              <a:extLst>
                <a:ext uri="{FF2B5EF4-FFF2-40B4-BE49-F238E27FC236}">
                  <a16:creationId xmlns="" xmlns:a16="http://schemas.microsoft.com/office/drawing/2014/main" id="{A08CCCE6-CD98-4A89-BC99-763DB9109610}"/>
                </a:ext>
              </a:extLst>
            </p:cNvPr>
            <p:cNvSpPr/>
            <p:nvPr/>
          </p:nvSpPr>
          <p:spPr>
            <a:xfrm>
              <a:off x="2289932" y="2282556"/>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sp>
          <p:nvSpPr>
            <p:cNvPr id="13" name="Rounded Rectangle 59">
              <a:extLst>
                <a:ext uri="{FF2B5EF4-FFF2-40B4-BE49-F238E27FC236}">
                  <a16:creationId xmlns="" xmlns:a16="http://schemas.microsoft.com/office/drawing/2014/main" id="{5C23D44A-0AD8-4D34-B681-6B592EE8ED18}"/>
                </a:ext>
              </a:extLst>
            </p:cNvPr>
            <p:cNvSpPr/>
            <p:nvPr/>
          </p:nvSpPr>
          <p:spPr>
            <a:xfrm>
              <a:off x="2289932" y="2584210"/>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a:t>
              </a:r>
            </a:p>
          </p:txBody>
        </p:sp>
        <p:sp>
          <p:nvSpPr>
            <p:cNvPr id="14" name="Rounded Rectangle 60">
              <a:extLst>
                <a:ext uri="{FF2B5EF4-FFF2-40B4-BE49-F238E27FC236}">
                  <a16:creationId xmlns="" xmlns:a16="http://schemas.microsoft.com/office/drawing/2014/main" id="{3D8C3688-F614-42F4-B586-8F6AE5AE1595}"/>
                </a:ext>
              </a:extLst>
            </p:cNvPr>
            <p:cNvSpPr/>
            <p:nvPr/>
          </p:nvSpPr>
          <p:spPr>
            <a:xfrm>
              <a:off x="2289932" y="2892279"/>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g</a:t>
              </a:r>
            </a:p>
          </p:txBody>
        </p:sp>
      </p:grpSp>
    </p:spTree>
    <p:extLst>
      <p:ext uri="{BB962C8B-B14F-4D97-AF65-F5344CB8AC3E}">
        <p14:creationId xmlns="" xmlns:p14="http://schemas.microsoft.com/office/powerpoint/2010/main" val="1183427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Work out the missing inputs and outputs for this function machine.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59309E5F-B148-47D8-92EA-184565AAE9FB}"/>
              </a:ext>
            </a:extLst>
          </p:cNvPr>
          <p:cNvGrpSpPr/>
          <p:nvPr/>
        </p:nvGrpSpPr>
        <p:grpSpPr>
          <a:xfrm>
            <a:off x="1639916" y="2037078"/>
            <a:ext cx="5864167" cy="2643979"/>
            <a:chOff x="2289932" y="2280359"/>
            <a:chExt cx="1753885" cy="848055"/>
          </a:xfrm>
        </p:grpSpPr>
        <p:sp>
          <p:nvSpPr>
            <p:cNvPr id="6" name="Rounded Rectangle 45">
              <a:extLst>
                <a:ext uri="{FF2B5EF4-FFF2-40B4-BE49-F238E27FC236}">
                  <a16:creationId xmlns="" xmlns:a16="http://schemas.microsoft.com/office/drawing/2014/main" id="{FE75DB23-ACE2-489F-9D7B-225DB6FC3B59}"/>
                </a:ext>
              </a:extLst>
            </p:cNvPr>
            <p:cNvSpPr/>
            <p:nvPr/>
          </p:nvSpPr>
          <p:spPr>
            <a:xfrm>
              <a:off x="2972715" y="2280359"/>
              <a:ext cx="423692" cy="848055"/>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- 2</a:t>
              </a:r>
            </a:p>
          </p:txBody>
        </p:sp>
        <p:sp>
          <p:nvSpPr>
            <p:cNvPr id="9" name="Rounded Rectangle 49">
              <a:extLst>
                <a:ext uri="{FF2B5EF4-FFF2-40B4-BE49-F238E27FC236}">
                  <a16:creationId xmlns="" xmlns:a16="http://schemas.microsoft.com/office/drawing/2014/main" id="{4F12E2BA-EB97-4C0D-B236-CD257B71D7E2}"/>
                </a:ext>
              </a:extLst>
            </p:cNvPr>
            <p:cNvSpPr/>
            <p:nvPr/>
          </p:nvSpPr>
          <p:spPr>
            <a:xfrm>
              <a:off x="3620125" y="2282556"/>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9</a:t>
              </a:r>
            </a:p>
          </p:txBody>
        </p:sp>
        <p:sp>
          <p:nvSpPr>
            <p:cNvPr id="10" name="Rounded Rectangle 50">
              <a:extLst>
                <a:ext uri="{FF2B5EF4-FFF2-40B4-BE49-F238E27FC236}">
                  <a16:creationId xmlns="" xmlns:a16="http://schemas.microsoft.com/office/drawing/2014/main" id="{C671C68C-ADA8-48F4-AC84-77E27F3FC71B}"/>
                </a:ext>
              </a:extLst>
            </p:cNvPr>
            <p:cNvSpPr/>
            <p:nvPr/>
          </p:nvSpPr>
          <p:spPr>
            <a:xfrm>
              <a:off x="3620125" y="2584210"/>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45.2</a:t>
              </a:r>
            </a:p>
          </p:txBody>
        </p:sp>
        <p:sp>
          <p:nvSpPr>
            <p:cNvPr id="11" name="Rounded Rectangle 51">
              <a:extLst>
                <a:ext uri="{FF2B5EF4-FFF2-40B4-BE49-F238E27FC236}">
                  <a16:creationId xmlns="" xmlns:a16="http://schemas.microsoft.com/office/drawing/2014/main" id="{94A9D435-BE94-4DAD-B66D-A7061AA6E96D}"/>
                </a:ext>
              </a:extLst>
            </p:cNvPr>
            <p:cNvSpPr/>
            <p:nvPr/>
          </p:nvSpPr>
          <p:spPr>
            <a:xfrm>
              <a:off x="3620125" y="2892279"/>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g – 2</a:t>
              </a:r>
            </a:p>
          </p:txBody>
        </p:sp>
        <p:sp>
          <p:nvSpPr>
            <p:cNvPr id="12" name="Rounded Rectangle 58">
              <a:extLst>
                <a:ext uri="{FF2B5EF4-FFF2-40B4-BE49-F238E27FC236}">
                  <a16:creationId xmlns="" xmlns:a16="http://schemas.microsoft.com/office/drawing/2014/main" id="{A08CCCE6-CD98-4A89-BC99-763DB9109610}"/>
                </a:ext>
              </a:extLst>
            </p:cNvPr>
            <p:cNvSpPr/>
            <p:nvPr/>
          </p:nvSpPr>
          <p:spPr>
            <a:xfrm>
              <a:off x="2289932" y="2282556"/>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sp>
          <p:nvSpPr>
            <p:cNvPr id="13" name="Rounded Rectangle 59">
              <a:extLst>
                <a:ext uri="{FF2B5EF4-FFF2-40B4-BE49-F238E27FC236}">
                  <a16:creationId xmlns="" xmlns:a16="http://schemas.microsoft.com/office/drawing/2014/main" id="{5C23D44A-0AD8-4D34-B681-6B592EE8ED18}"/>
                </a:ext>
              </a:extLst>
            </p:cNvPr>
            <p:cNvSpPr/>
            <p:nvPr/>
          </p:nvSpPr>
          <p:spPr>
            <a:xfrm>
              <a:off x="2289932" y="2584210"/>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47.2</a:t>
              </a:r>
            </a:p>
          </p:txBody>
        </p:sp>
        <p:sp>
          <p:nvSpPr>
            <p:cNvPr id="14" name="Rounded Rectangle 60">
              <a:extLst>
                <a:ext uri="{FF2B5EF4-FFF2-40B4-BE49-F238E27FC236}">
                  <a16:creationId xmlns="" xmlns:a16="http://schemas.microsoft.com/office/drawing/2014/main" id="{3D8C3688-F614-42F4-B586-8F6AE5AE1595}"/>
                </a:ext>
              </a:extLst>
            </p:cNvPr>
            <p:cNvSpPr/>
            <p:nvPr/>
          </p:nvSpPr>
          <p:spPr>
            <a:xfrm>
              <a:off x="2289932" y="2892279"/>
              <a:ext cx="423692" cy="223328"/>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g</a:t>
              </a:r>
            </a:p>
          </p:txBody>
        </p:sp>
      </p:grpSp>
    </p:spTree>
    <p:extLst>
      <p:ext uri="{BB962C8B-B14F-4D97-AF65-F5344CB8AC3E}">
        <p14:creationId xmlns="" xmlns:p14="http://schemas.microsoft.com/office/powerpoint/2010/main" val="41743452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equation to its answer if k = 12.5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23DA3DA8-EAB5-402D-B328-11D46741B357}"/>
              </a:ext>
            </a:extLst>
          </p:cNvPr>
          <p:cNvGrpSpPr/>
          <p:nvPr/>
        </p:nvGrpSpPr>
        <p:grpSpPr>
          <a:xfrm>
            <a:off x="1614083" y="1633381"/>
            <a:ext cx="5915833" cy="3591237"/>
            <a:chOff x="2649328" y="5418539"/>
            <a:chExt cx="1615403" cy="929316"/>
          </a:xfrm>
        </p:grpSpPr>
        <p:sp>
          <p:nvSpPr>
            <p:cNvPr id="6" name="Rounded Rectangle 52">
              <a:extLst>
                <a:ext uri="{FF2B5EF4-FFF2-40B4-BE49-F238E27FC236}">
                  <a16:creationId xmlns="" xmlns:a16="http://schemas.microsoft.com/office/drawing/2014/main" id="{0D8E82D1-ED2A-43BE-B4B0-400F35ED9505}"/>
                </a:ext>
              </a:extLst>
            </p:cNvPr>
            <p:cNvSpPr/>
            <p:nvPr/>
          </p:nvSpPr>
          <p:spPr>
            <a:xfrm>
              <a:off x="2649328" y="541853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3k</a:t>
              </a:r>
            </a:p>
          </p:txBody>
        </p:sp>
        <p:sp>
          <p:nvSpPr>
            <p:cNvPr id="9" name="Rounded Rectangle 53">
              <a:extLst>
                <a:ext uri="{FF2B5EF4-FFF2-40B4-BE49-F238E27FC236}">
                  <a16:creationId xmlns="" xmlns:a16="http://schemas.microsoft.com/office/drawing/2014/main" id="{F2891196-8698-49D3-9D09-9BC4A4025F8D}"/>
                </a:ext>
              </a:extLst>
            </p:cNvPr>
            <p:cNvSpPr/>
            <p:nvPr/>
          </p:nvSpPr>
          <p:spPr>
            <a:xfrm>
              <a:off x="2649328" y="566678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k </a:t>
              </a:r>
              <a:r>
                <a:rPr lang="en-GB" altLang="en-US" sz="2000" b="1" dirty="0">
                  <a:latin typeface="Century Gothic" panose="020B0502020202020204" pitchFamily="34" charset="0"/>
                </a:rPr>
                <a:t>– </a:t>
              </a:r>
              <a:r>
                <a:rPr lang="en-US" sz="2000" b="1" dirty="0">
                  <a:latin typeface="Century Gothic" panose="020B0502020202020204" pitchFamily="34" charset="0"/>
                </a:rPr>
                <a:t>9</a:t>
              </a:r>
            </a:p>
          </p:txBody>
        </p:sp>
        <p:sp>
          <p:nvSpPr>
            <p:cNvPr id="10" name="Rounded Rectangle 54">
              <a:extLst>
                <a:ext uri="{FF2B5EF4-FFF2-40B4-BE49-F238E27FC236}">
                  <a16:creationId xmlns="" xmlns:a16="http://schemas.microsoft.com/office/drawing/2014/main" id="{CEF354CF-4E06-495F-8E3B-56F55559D138}"/>
                </a:ext>
              </a:extLst>
            </p:cNvPr>
            <p:cNvSpPr/>
            <p:nvPr/>
          </p:nvSpPr>
          <p:spPr>
            <a:xfrm>
              <a:off x="2649328" y="5915038"/>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19 </a:t>
              </a:r>
              <a:r>
                <a:rPr lang="en-GB" altLang="en-US" sz="2000" b="1" dirty="0">
                  <a:latin typeface="Century Gothic" panose="020B0502020202020204" pitchFamily="34" charset="0"/>
                </a:rPr>
                <a:t>–</a:t>
              </a:r>
              <a:r>
                <a:rPr lang="en-US" sz="2000" b="1" dirty="0">
                  <a:latin typeface="Century Gothic" panose="020B0502020202020204" pitchFamily="34" charset="0"/>
                </a:rPr>
                <a:t> k</a:t>
              </a:r>
            </a:p>
          </p:txBody>
        </p:sp>
        <p:sp>
          <p:nvSpPr>
            <p:cNvPr id="11" name="Rounded Rectangle 55">
              <a:extLst>
                <a:ext uri="{FF2B5EF4-FFF2-40B4-BE49-F238E27FC236}">
                  <a16:creationId xmlns="" xmlns:a16="http://schemas.microsoft.com/office/drawing/2014/main" id="{754B438B-B2CE-473D-8C85-D55B1673CD83}"/>
                </a:ext>
              </a:extLst>
            </p:cNvPr>
            <p:cNvSpPr/>
            <p:nvPr/>
          </p:nvSpPr>
          <p:spPr>
            <a:xfrm>
              <a:off x="3700797" y="541853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6.25</a:t>
              </a:r>
            </a:p>
          </p:txBody>
        </p:sp>
        <p:sp>
          <p:nvSpPr>
            <p:cNvPr id="12" name="Rounded Rectangle 56">
              <a:extLst>
                <a:ext uri="{FF2B5EF4-FFF2-40B4-BE49-F238E27FC236}">
                  <a16:creationId xmlns="" xmlns:a16="http://schemas.microsoft.com/office/drawing/2014/main" id="{4BB6DA4C-620E-4A24-93FE-665B2BB1E672}"/>
                </a:ext>
              </a:extLst>
            </p:cNvPr>
            <p:cNvSpPr/>
            <p:nvPr/>
          </p:nvSpPr>
          <p:spPr>
            <a:xfrm>
              <a:off x="3700797" y="566678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37.5</a:t>
              </a:r>
            </a:p>
          </p:txBody>
        </p:sp>
        <p:sp>
          <p:nvSpPr>
            <p:cNvPr id="13" name="Rounded Rectangle 57">
              <a:extLst>
                <a:ext uri="{FF2B5EF4-FFF2-40B4-BE49-F238E27FC236}">
                  <a16:creationId xmlns="" xmlns:a16="http://schemas.microsoft.com/office/drawing/2014/main" id="{518E8CE7-E6E1-4129-B441-DC2EE52F0061}"/>
                </a:ext>
              </a:extLst>
            </p:cNvPr>
            <p:cNvSpPr/>
            <p:nvPr/>
          </p:nvSpPr>
          <p:spPr>
            <a:xfrm>
              <a:off x="3700797" y="5915038"/>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6.5</a:t>
              </a:r>
            </a:p>
          </p:txBody>
        </p:sp>
        <p:sp>
          <p:nvSpPr>
            <p:cNvPr id="14" name="Rounded Rectangle 61">
              <a:extLst>
                <a:ext uri="{FF2B5EF4-FFF2-40B4-BE49-F238E27FC236}">
                  <a16:creationId xmlns="" xmlns:a16="http://schemas.microsoft.com/office/drawing/2014/main" id="{E327BDC0-516B-4327-B39A-F3D88501CE88}"/>
                </a:ext>
              </a:extLst>
            </p:cNvPr>
            <p:cNvSpPr/>
            <p:nvPr/>
          </p:nvSpPr>
          <p:spPr>
            <a:xfrm>
              <a:off x="2649328" y="6163286"/>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k ÷ 2</a:t>
              </a:r>
            </a:p>
          </p:txBody>
        </p:sp>
        <p:sp>
          <p:nvSpPr>
            <p:cNvPr id="15" name="Rounded Rectangle 62">
              <a:extLst>
                <a:ext uri="{FF2B5EF4-FFF2-40B4-BE49-F238E27FC236}">
                  <a16:creationId xmlns="" xmlns:a16="http://schemas.microsoft.com/office/drawing/2014/main" id="{EE32561D-2680-45CE-B7D0-486619B0AFAF}"/>
                </a:ext>
              </a:extLst>
            </p:cNvPr>
            <p:cNvSpPr/>
            <p:nvPr/>
          </p:nvSpPr>
          <p:spPr>
            <a:xfrm>
              <a:off x="3700797" y="6163286"/>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3.5</a:t>
              </a:r>
            </a:p>
          </p:txBody>
        </p:sp>
      </p:grpSp>
    </p:spTree>
    <p:extLst>
      <p:ext uri="{BB962C8B-B14F-4D97-AF65-F5344CB8AC3E}">
        <p14:creationId xmlns="" xmlns:p14="http://schemas.microsoft.com/office/powerpoint/2010/main" val="505161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equation to its answer if k = 12.5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23DA3DA8-EAB5-402D-B328-11D46741B357}"/>
              </a:ext>
            </a:extLst>
          </p:cNvPr>
          <p:cNvGrpSpPr/>
          <p:nvPr/>
        </p:nvGrpSpPr>
        <p:grpSpPr>
          <a:xfrm>
            <a:off x="1614083" y="1633381"/>
            <a:ext cx="5915833" cy="3591237"/>
            <a:chOff x="2649328" y="5418539"/>
            <a:chExt cx="1615403" cy="929316"/>
          </a:xfrm>
        </p:grpSpPr>
        <p:sp>
          <p:nvSpPr>
            <p:cNvPr id="6" name="Rounded Rectangle 52">
              <a:extLst>
                <a:ext uri="{FF2B5EF4-FFF2-40B4-BE49-F238E27FC236}">
                  <a16:creationId xmlns="" xmlns:a16="http://schemas.microsoft.com/office/drawing/2014/main" id="{0D8E82D1-ED2A-43BE-B4B0-400F35ED9505}"/>
                </a:ext>
              </a:extLst>
            </p:cNvPr>
            <p:cNvSpPr/>
            <p:nvPr/>
          </p:nvSpPr>
          <p:spPr>
            <a:xfrm>
              <a:off x="2649328" y="541853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3k</a:t>
              </a:r>
            </a:p>
          </p:txBody>
        </p:sp>
        <p:sp>
          <p:nvSpPr>
            <p:cNvPr id="9" name="Rounded Rectangle 53">
              <a:extLst>
                <a:ext uri="{FF2B5EF4-FFF2-40B4-BE49-F238E27FC236}">
                  <a16:creationId xmlns="" xmlns:a16="http://schemas.microsoft.com/office/drawing/2014/main" id="{F2891196-8698-49D3-9D09-9BC4A4025F8D}"/>
                </a:ext>
              </a:extLst>
            </p:cNvPr>
            <p:cNvSpPr/>
            <p:nvPr/>
          </p:nvSpPr>
          <p:spPr>
            <a:xfrm>
              <a:off x="2649328" y="566678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k </a:t>
              </a:r>
              <a:r>
                <a:rPr lang="en-GB" altLang="en-US" sz="2000" b="1" dirty="0">
                  <a:latin typeface="Century Gothic" panose="020B0502020202020204" pitchFamily="34" charset="0"/>
                </a:rPr>
                <a:t>– </a:t>
              </a:r>
              <a:r>
                <a:rPr lang="en-US" sz="2000" b="1" dirty="0">
                  <a:latin typeface="Century Gothic" panose="020B0502020202020204" pitchFamily="34" charset="0"/>
                </a:rPr>
                <a:t>9</a:t>
              </a:r>
            </a:p>
          </p:txBody>
        </p:sp>
        <p:sp>
          <p:nvSpPr>
            <p:cNvPr id="10" name="Rounded Rectangle 54">
              <a:extLst>
                <a:ext uri="{FF2B5EF4-FFF2-40B4-BE49-F238E27FC236}">
                  <a16:creationId xmlns="" xmlns:a16="http://schemas.microsoft.com/office/drawing/2014/main" id="{CEF354CF-4E06-495F-8E3B-56F55559D138}"/>
                </a:ext>
              </a:extLst>
            </p:cNvPr>
            <p:cNvSpPr/>
            <p:nvPr/>
          </p:nvSpPr>
          <p:spPr>
            <a:xfrm>
              <a:off x="2649328" y="5915038"/>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19 </a:t>
              </a:r>
              <a:r>
                <a:rPr lang="en-GB" altLang="en-US" sz="2000" b="1" dirty="0">
                  <a:latin typeface="Century Gothic" panose="020B0502020202020204" pitchFamily="34" charset="0"/>
                </a:rPr>
                <a:t>– </a:t>
              </a:r>
              <a:r>
                <a:rPr lang="en-US" sz="2000" b="1" dirty="0">
                  <a:latin typeface="Century Gothic" panose="020B0502020202020204" pitchFamily="34" charset="0"/>
                </a:rPr>
                <a:t>k</a:t>
              </a:r>
            </a:p>
          </p:txBody>
        </p:sp>
        <p:sp>
          <p:nvSpPr>
            <p:cNvPr id="11" name="Rounded Rectangle 55">
              <a:extLst>
                <a:ext uri="{FF2B5EF4-FFF2-40B4-BE49-F238E27FC236}">
                  <a16:creationId xmlns="" xmlns:a16="http://schemas.microsoft.com/office/drawing/2014/main" id="{754B438B-B2CE-473D-8C85-D55B1673CD83}"/>
                </a:ext>
              </a:extLst>
            </p:cNvPr>
            <p:cNvSpPr/>
            <p:nvPr/>
          </p:nvSpPr>
          <p:spPr>
            <a:xfrm>
              <a:off x="3700797" y="541853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6.25</a:t>
              </a:r>
            </a:p>
          </p:txBody>
        </p:sp>
        <p:sp>
          <p:nvSpPr>
            <p:cNvPr id="12" name="Rounded Rectangle 56">
              <a:extLst>
                <a:ext uri="{FF2B5EF4-FFF2-40B4-BE49-F238E27FC236}">
                  <a16:creationId xmlns="" xmlns:a16="http://schemas.microsoft.com/office/drawing/2014/main" id="{4BB6DA4C-620E-4A24-93FE-665B2BB1E672}"/>
                </a:ext>
              </a:extLst>
            </p:cNvPr>
            <p:cNvSpPr/>
            <p:nvPr/>
          </p:nvSpPr>
          <p:spPr>
            <a:xfrm>
              <a:off x="3700797" y="5666789"/>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37.5</a:t>
              </a:r>
            </a:p>
          </p:txBody>
        </p:sp>
        <p:sp>
          <p:nvSpPr>
            <p:cNvPr id="13" name="Rounded Rectangle 57">
              <a:extLst>
                <a:ext uri="{FF2B5EF4-FFF2-40B4-BE49-F238E27FC236}">
                  <a16:creationId xmlns="" xmlns:a16="http://schemas.microsoft.com/office/drawing/2014/main" id="{518E8CE7-E6E1-4129-B441-DC2EE52F0061}"/>
                </a:ext>
              </a:extLst>
            </p:cNvPr>
            <p:cNvSpPr/>
            <p:nvPr/>
          </p:nvSpPr>
          <p:spPr>
            <a:xfrm>
              <a:off x="3700797" y="5915038"/>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6.5</a:t>
              </a:r>
            </a:p>
          </p:txBody>
        </p:sp>
        <p:sp>
          <p:nvSpPr>
            <p:cNvPr id="14" name="Rounded Rectangle 61">
              <a:extLst>
                <a:ext uri="{FF2B5EF4-FFF2-40B4-BE49-F238E27FC236}">
                  <a16:creationId xmlns="" xmlns:a16="http://schemas.microsoft.com/office/drawing/2014/main" id="{E327BDC0-516B-4327-B39A-F3D88501CE88}"/>
                </a:ext>
              </a:extLst>
            </p:cNvPr>
            <p:cNvSpPr/>
            <p:nvPr/>
          </p:nvSpPr>
          <p:spPr>
            <a:xfrm>
              <a:off x="2649328" y="6163286"/>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k ÷ 2</a:t>
              </a:r>
            </a:p>
          </p:txBody>
        </p:sp>
        <p:sp>
          <p:nvSpPr>
            <p:cNvPr id="15" name="Rounded Rectangle 62">
              <a:extLst>
                <a:ext uri="{FF2B5EF4-FFF2-40B4-BE49-F238E27FC236}">
                  <a16:creationId xmlns="" xmlns:a16="http://schemas.microsoft.com/office/drawing/2014/main" id="{EE32561D-2680-45CE-B7D0-486619B0AFAF}"/>
                </a:ext>
              </a:extLst>
            </p:cNvPr>
            <p:cNvSpPr/>
            <p:nvPr/>
          </p:nvSpPr>
          <p:spPr>
            <a:xfrm>
              <a:off x="3700797" y="6163286"/>
              <a:ext cx="563934" cy="184569"/>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3.5</a:t>
              </a:r>
            </a:p>
          </p:txBody>
        </p:sp>
      </p:grpSp>
      <p:cxnSp>
        <p:nvCxnSpPr>
          <p:cNvPr id="16" name="Straight Connector 15">
            <a:extLst>
              <a:ext uri="{FF2B5EF4-FFF2-40B4-BE49-F238E27FC236}">
                <a16:creationId xmlns="" xmlns:a16="http://schemas.microsoft.com/office/drawing/2014/main" id="{8BDD7287-67DD-4B22-B0A5-26A7F6CF5F80}"/>
              </a:ext>
            </a:extLst>
          </p:cNvPr>
          <p:cNvCxnSpPr>
            <a:cxnSpLocks/>
            <a:stCxn id="14" idx="3"/>
            <a:endCxn id="11" idx="1"/>
          </p:cNvCxnSpPr>
          <p:nvPr/>
        </p:nvCxnSpPr>
        <p:spPr>
          <a:xfrm flipV="1">
            <a:off x="3679289" y="1990004"/>
            <a:ext cx="1785421" cy="2877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259CB04-C996-4133-9593-54D74281C725}"/>
              </a:ext>
            </a:extLst>
          </p:cNvPr>
          <p:cNvCxnSpPr>
            <a:cxnSpLocks/>
            <a:stCxn id="6" idx="3"/>
            <a:endCxn id="12" idx="1"/>
          </p:cNvCxnSpPr>
          <p:nvPr/>
        </p:nvCxnSpPr>
        <p:spPr>
          <a:xfrm>
            <a:off x="3679289" y="1990004"/>
            <a:ext cx="1785421" cy="9593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1E813DDE-F769-4001-A09A-94F79C6D9DAE}"/>
              </a:ext>
            </a:extLst>
          </p:cNvPr>
          <p:cNvCxnSpPr>
            <a:cxnSpLocks/>
            <a:stCxn id="10" idx="3"/>
            <a:endCxn id="13" idx="1"/>
          </p:cNvCxnSpPr>
          <p:nvPr/>
        </p:nvCxnSpPr>
        <p:spPr>
          <a:xfrm>
            <a:off x="3679289" y="3908668"/>
            <a:ext cx="1785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6A70620-7499-495D-8A47-C458F6FF1E84}"/>
              </a:ext>
            </a:extLst>
          </p:cNvPr>
          <p:cNvCxnSpPr>
            <a:cxnSpLocks/>
            <a:stCxn id="9" idx="3"/>
            <a:endCxn id="15" idx="1"/>
          </p:cNvCxnSpPr>
          <p:nvPr/>
        </p:nvCxnSpPr>
        <p:spPr>
          <a:xfrm>
            <a:off x="3679289" y="2949338"/>
            <a:ext cx="1785421" cy="19186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069369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dirty="0" smtClean="0">
                <a:solidFill>
                  <a:schemeClr val="tx1"/>
                </a:solidFill>
                <a:latin typeface="Century Gothic" panose="020B0502020202020204" pitchFamily="34" charset="0"/>
              </a:rPr>
              <a:t>Friday 25</a:t>
            </a:r>
            <a:r>
              <a:rPr lang="en-GB" sz="2400" b="1" baseline="30000" dirty="0" smtClean="0">
                <a:solidFill>
                  <a:schemeClr val="tx1"/>
                </a:solidFill>
                <a:latin typeface="Century Gothic" panose="020B0502020202020204" pitchFamily="34" charset="0"/>
              </a:rPr>
              <a:t>th</a:t>
            </a:r>
            <a:r>
              <a:rPr lang="en-GB" sz="2400" b="1" dirty="0" smtClean="0">
                <a:solidFill>
                  <a:schemeClr val="tx1"/>
                </a:solidFill>
                <a:latin typeface="Century Gothic" panose="020B0502020202020204" pitchFamily="34" charset="0"/>
              </a:rPr>
              <a:t> June 2020</a:t>
            </a:r>
            <a:endParaRPr lang="en-GB" sz="2400" b="1" dirty="0">
              <a:solidFill>
                <a:schemeClr val="tx1"/>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r>
              <a:rPr lang="en-GB" sz="3600" b="1" dirty="0" smtClean="0">
                <a:solidFill>
                  <a:schemeClr val="tx1"/>
                </a:solidFill>
                <a:latin typeface="Century Gothic" panose="020B0502020202020204" pitchFamily="34" charset="0"/>
              </a:rPr>
              <a:t>L.O: to use simple algebraic rules</a:t>
            </a:r>
          </a:p>
          <a:p>
            <a:endParaRPr lang="en-GB" sz="2400" dirty="0" smtClean="0">
              <a:solidFill>
                <a:schemeClr val="tx1"/>
              </a:solidFill>
              <a:latin typeface="Century Gothic" panose="020B0502020202020204" pitchFamily="34" charset="0"/>
            </a:endParaRPr>
          </a:p>
          <a:p>
            <a:r>
              <a:rPr lang="en-GB" sz="2400" dirty="0" smtClean="0">
                <a:solidFill>
                  <a:schemeClr val="tx1"/>
                </a:solidFill>
                <a:latin typeface="Century Gothic" panose="020B0502020202020204" pitchFamily="34" charset="0"/>
              </a:rPr>
              <a:t>Watch the short presentation on how to solve a one-step algebraic equation: </a:t>
            </a:r>
            <a:endParaRPr lang="en-GB" dirty="0" smtClean="0">
              <a:hlinkClick r:id="rId3"/>
            </a:endParaRPr>
          </a:p>
          <a:p>
            <a:pPr lvl="0"/>
            <a:r>
              <a:rPr lang="en-GB" sz="2400" dirty="0" smtClean="0">
                <a:hlinkClick r:id="rId4"/>
              </a:rPr>
              <a:t>https://www.youtube.com/watch?v=L0_K89UJfJY</a:t>
            </a:r>
            <a:endParaRPr lang="en-GB" sz="24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 xmlns:p14="http://schemas.microsoft.com/office/powerpoint/2010/main" val="3323542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Janet has 3 times as many marbles as Luke. </a:t>
            </a:r>
          </a:p>
          <a:p>
            <a:pPr lvl="0" algn="ctr" defTabSz="514350">
              <a:defRPr/>
            </a:pPr>
            <a:r>
              <a:rPr lang="en-GB" sz="2000" b="1" dirty="0">
                <a:solidFill>
                  <a:schemeClr val="tx1"/>
                </a:solidFill>
                <a:latin typeface="Century Gothic" panose="020B0502020202020204" pitchFamily="34" charset="0"/>
              </a:rPr>
              <a:t>If Luke has </a:t>
            </a:r>
            <a:r>
              <a:rPr lang="en-GB" sz="2000" b="1" i="1" dirty="0">
                <a:solidFill>
                  <a:schemeClr val="tx1"/>
                </a:solidFill>
                <a:latin typeface="Century Gothic" panose="020B0502020202020204" pitchFamily="34" charset="0"/>
              </a:rPr>
              <a:t>z</a:t>
            </a:r>
            <a:r>
              <a:rPr lang="en-GB" sz="2000" b="1" dirty="0">
                <a:solidFill>
                  <a:schemeClr val="tx1"/>
                </a:solidFill>
                <a:latin typeface="Century Gothic" panose="020B0502020202020204" pitchFamily="34" charset="0"/>
              </a:rPr>
              <a:t> marbles, which of these are true?</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262CBF26-782B-442F-8171-3762C29BE53F}"/>
              </a:ext>
            </a:extLst>
          </p:cNvPr>
          <p:cNvSpPr txBox="1"/>
          <p:nvPr/>
        </p:nvSpPr>
        <p:spPr>
          <a:xfrm>
            <a:off x="1993865" y="1852349"/>
            <a:ext cx="5298399" cy="783193"/>
          </a:xfrm>
          <a:prstGeom prst="roundRect">
            <a:avLst/>
          </a:prstGeom>
          <a:solidFill>
            <a:schemeClr val="bg1"/>
          </a:solidFill>
          <a:ln w="28575"/>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2000" b="1" dirty="0">
                <a:latin typeface="Century Gothic" panose="020B0502020202020204" pitchFamily="34" charset="0"/>
              </a:rPr>
              <a:t> If Luke has 10 marbles, Janet has 30</a:t>
            </a:r>
          </a:p>
          <a:p>
            <a:pPr marL="158260" indent="-158260" algn="ctr">
              <a:buAutoNum type="alphaUcParenR"/>
            </a:pPr>
            <a:endParaRPr lang="en-GB" sz="2000" b="1" dirty="0">
              <a:latin typeface="Century Gothic" panose="020B0502020202020204" pitchFamily="34" charset="0"/>
            </a:endParaRPr>
          </a:p>
        </p:txBody>
      </p:sp>
      <p:sp>
        <p:nvSpPr>
          <p:cNvPr id="9" name="TextBox 8">
            <a:extLst>
              <a:ext uri="{FF2B5EF4-FFF2-40B4-BE49-F238E27FC236}">
                <a16:creationId xmlns="" xmlns:a16="http://schemas.microsoft.com/office/drawing/2014/main" id="{AF979E40-E642-4F1B-ACAB-046035409AF4}"/>
              </a:ext>
            </a:extLst>
          </p:cNvPr>
          <p:cNvSpPr txBox="1"/>
          <p:nvPr/>
        </p:nvSpPr>
        <p:spPr>
          <a:xfrm>
            <a:off x="1993865" y="3079671"/>
            <a:ext cx="5298399" cy="783193"/>
          </a:xfrm>
          <a:prstGeom prst="roundRect">
            <a:avLst/>
          </a:prstGeom>
          <a:solidFill>
            <a:schemeClr val="bg1"/>
          </a:solidFill>
          <a:ln w="28575"/>
        </p:spPr>
        <p:style>
          <a:lnRef idx="2">
            <a:schemeClr val="accent6"/>
          </a:lnRef>
          <a:fillRef idx="1">
            <a:schemeClr val="lt1"/>
          </a:fillRef>
          <a:effectRef idx="0">
            <a:schemeClr val="accent6"/>
          </a:effectRef>
          <a:fontRef idx="minor">
            <a:schemeClr val="dk1"/>
          </a:fontRef>
        </p:style>
        <p:txBody>
          <a:bodyPr wrap="square" rtlCol="0" anchor="b">
            <a:spAutoFit/>
          </a:bodyPr>
          <a:lstStyle/>
          <a:p>
            <a:pPr algn="ctr"/>
            <a:r>
              <a:rPr lang="en-GB" sz="2000" b="1" dirty="0">
                <a:latin typeface="Century Gothic" panose="020B0502020202020204" pitchFamily="34" charset="0"/>
              </a:rPr>
              <a:t> Janet has z + 3 marbles</a:t>
            </a:r>
          </a:p>
          <a:p>
            <a:pPr algn="ctr"/>
            <a:endParaRPr lang="en-GB" sz="2000" b="1" dirty="0">
              <a:latin typeface="Century Gothic" panose="020B0502020202020204" pitchFamily="34" charset="0"/>
            </a:endParaRPr>
          </a:p>
        </p:txBody>
      </p:sp>
      <p:sp>
        <p:nvSpPr>
          <p:cNvPr id="10" name="TextBox 9">
            <a:extLst>
              <a:ext uri="{FF2B5EF4-FFF2-40B4-BE49-F238E27FC236}">
                <a16:creationId xmlns="" xmlns:a16="http://schemas.microsoft.com/office/drawing/2014/main" id="{295DAB13-B042-4091-B078-9472D3D9DD1E}"/>
              </a:ext>
            </a:extLst>
          </p:cNvPr>
          <p:cNvSpPr txBox="1"/>
          <p:nvPr/>
        </p:nvSpPr>
        <p:spPr>
          <a:xfrm>
            <a:off x="1993865" y="4306994"/>
            <a:ext cx="5298399" cy="783193"/>
          </a:xfrm>
          <a:prstGeom prst="roundRect">
            <a:avLst/>
          </a:prstGeom>
          <a:solidFill>
            <a:schemeClr val="bg1"/>
          </a:solidFill>
          <a:ln w="28575"/>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2000" b="1" dirty="0">
                <a:latin typeface="Century Gothic" panose="020B0502020202020204" pitchFamily="34" charset="0"/>
              </a:rPr>
              <a:t> Janet has z ÷ 3 marbles</a:t>
            </a:r>
          </a:p>
          <a:p>
            <a:pPr algn="ctr"/>
            <a:endParaRPr lang="en-GB" sz="2000" b="1" dirty="0">
              <a:latin typeface="Century Gothic" panose="020B0502020202020204" pitchFamily="34" charset="0"/>
            </a:endParaRPr>
          </a:p>
        </p:txBody>
      </p:sp>
    </p:spTree>
    <p:extLst>
      <p:ext uri="{BB962C8B-B14F-4D97-AF65-F5344CB8AC3E}">
        <p14:creationId xmlns="" xmlns:p14="http://schemas.microsoft.com/office/powerpoint/2010/main" val="10719001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Janet has 3 times as many marbles as Luke. </a:t>
            </a:r>
          </a:p>
          <a:p>
            <a:pPr lvl="0" algn="ctr" defTabSz="514350">
              <a:defRPr/>
            </a:pPr>
            <a:r>
              <a:rPr lang="en-GB" sz="2000" b="1" dirty="0">
                <a:solidFill>
                  <a:schemeClr val="tx1"/>
                </a:solidFill>
                <a:latin typeface="Century Gothic" panose="020B0502020202020204" pitchFamily="34" charset="0"/>
              </a:rPr>
              <a:t>If Luke has </a:t>
            </a:r>
            <a:r>
              <a:rPr lang="en-GB" sz="2000" b="1" i="1" dirty="0">
                <a:solidFill>
                  <a:schemeClr val="tx1"/>
                </a:solidFill>
                <a:latin typeface="Century Gothic" panose="020B0502020202020204" pitchFamily="34" charset="0"/>
              </a:rPr>
              <a:t>z</a:t>
            </a:r>
            <a:r>
              <a:rPr lang="en-GB" sz="2000" b="1" dirty="0">
                <a:solidFill>
                  <a:schemeClr val="tx1"/>
                </a:solidFill>
                <a:latin typeface="Century Gothic" panose="020B0502020202020204" pitchFamily="34" charset="0"/>
              </a:rPr>
              <a:t> marbles, which of these are true?</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262CBF26-782B-442F-8171-3762C29BE53F}"/>
              </a:ext>
            </a:extLst>
          </p:cNvPr>
          <p:cNvSpPr txBox="1"/>
          <p:nvPr/>
        </p:nvSpPr>
        <p:spPr>
          <a:xfrm>
            <a:off x="1993865" y="1852349"/>
            <a:ext cx="5298399" cy="783193"/>
          </a:xfrm>
          <a:prstGeom prst="roundRect">
            <a:avLst/>
          </a:prstGeom>
          <a:solidFill>
            <a:schemeClr val="bg1"/>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2000" b="1" dirty="0">
                <a:latin typeface="Century Gothic" panose="020B0502020202020204" pitchFamily="34" charset="0"/>
              </a:rPr>
              <a:t> </a:t>
            </a:r>
            <a:r>
              <a:rPr lang="en-GB" sz="2000" b="1" dirty="0">
                <a:solidFill>
                  <a:srgbClr val="FF0000"/>
                </a:solidFill>
                <a:latin typeface="Century Gothic" panose="020B0502020202020204" pitchFamily="34" charset="0"/>
              </a:rPr>
              <a:t>If Luke has 10 marbles, Janet has 30</a:t>
            </a:r>
          </a:p>
          <a:p>
            <a:pPr marL="158260" indent="-158260" algn="ctr">
              <a:buAutoNum type="alphaUcParenR"/>
            </a:pPr>
            <a:endParaRPr lang="en-GB" sz="2000" b="1" dirty="0">
              <a:latin typeface="Century Gothic" panose="020B0502020202020204" pitchFamily="34" charset="0"/>
            </a:endParaRPr>
          </a:p>
        </p:txBody>
      </p:sp>
      <p:sp>
        <p:nvSpPr>
          <p:cNvPr id="9" name="TextBox 8">
            <a:extLst>
              <a:ext uri="{FF2B5EF4-FFF2-40B4-BE49-F238E27FC236}">
                <a16:creationId xmlns="" xmlns:a16="http://schemas.microsoft.com/office/drawing/2014/main" id="{AF979E40-E642-4F1B-ACAB-046035409AF4}"/>
              </a:ext>
            </a:extLst>
          </p:cNvPr>
          <p:cNvSpPr txBox="1"/>
          <p:nvPr/>
        </p:nvSpPr>
        <p:spPr>
          <a:xfrm>
            <a:off x="1993865" y="3079671"/>
            <a:ext cx="5298399" cy="783193"/>
          </a:xfrm>
          <a:prstGeom prst="roundRect">
            <a:avLst/>
          </a:prstGeom>
          <a:solidFill>
            <a:schemeClr val="bg1"/>
          </a:solidFill>
          <a:ln w="28575"/>
        </p:spPr>
        <p:style>
          <a:lnRef idx="2">
            <a:schemeClr val="accent6"/>
          </a:lnRef>
          <a:fillRef idx="1">
            <a:schemeClr val="lt1"/>
          </a:fillRef>
          <a:effectRef idx="0">
            <a:schemeClr val="accent6"/>
          </a:effectRef>
          <a:fontRef idx="minor">
            <a:schemeClr val="dk1"/>
          </a:fontRef>
        </p:style>
        <p:txBody>
          <a:bodyPr wrap="square" rtlCol="0" anchor="b">
            <a:spAutoFit/>
          </a:bodyPr>
          <a:lstStyle/>
          <a:p>
            <a:pPr algn="ctr"/>
            <a:r>
              <a:rPr lang="en-GB" sz="2000" b="1" dirty="0">
                <a:latin typeface="Century Gothic" panose="020B0502020202020204" pitchFamily="34" charset="0"/>
              </a:rPr>
              <a:t> Janet has z + 3 marbles</a:t>
            </a:r>
          </a:p>
          <a:p>
            <a:pPr algn="ctr"/>
            <a:endParaRPr lang="en-GB" sz="2000" b="1" dirty="0">
              <a:latin typeface="Century Gothic" panose="020B0502020202020204" pitchFamily="34" charset="0"/>
            </a:endParaRPr>
          </a:p>
        </p:txBody>
      </p:sp>
      <p:sp>
        <p:nvSpPr>
          <p:cNvPr id="10" name="TextBox 9">
            <a:extLst>
              <a:ext uri="{FF2B5EF4-FFF2-40B4-BE49-F238E27FC236}">
                <a16:creationId xmlns="" xmlns:a16="http://schemas.microsoft.com/office/drawing/2014/main" id="{295DAB13-B042-4091-B078-9472D3D9DD1E}"/>
              </a:ext>
            </a:extLst>
          </p:cNvPr>
          <p:cNvSpPr txBox="1"/>
          <p:nvPr/>
        </p:nvSpPr>
        <p:spPr>
          <a:xfrm>
            <a:off x="1993865" y="4306994"/>
            <a:ext cx="5298399" cy="783193"/>
          </a:xfrm>
          <a:prstGeom prst="roundRect">
            <a:avLst/>
          </a:prstGeom>
          <a:solidFill>
            <a:schemeClr val="bg1"/>
          </a:solidFill>
          <a:ln w="28575"/>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2000" b="1" dirty="0">
                <a:latin typeface="Century Gothic" panose="020B0502020202020204" pitchFamily="34" charset="0"/>
              </a:rPr>
              <a:t> Janet has z ÷ 3 marbles</a:t>
            </a:r>
          </a:p>
          <a:p>
            <a:pPr algn="ctr"/>
            <a:endParaRPr lang="en-GB" sz="2000" b="1" dirty="0">
              <a:latin typeface="Century Gothic" panose="020B0502020202020204" pitchFamily="34" charset="0"/>
            </a:endParaRPr>
          </a:p>
        </p:txBody>
      </p:sp>
    </p:spTree>
    <p:extLst>
      <p:ext uri="{BB962C8B-B14F-4D97-AF65-F5344CB8AC3E}">
        <p14:creationId xmlns="" xmlns:p14="http://schemas.microsoft.com/office/powerpoint/2010/main" val="261942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4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 following numbers are composite numbers?</a:t>
            </a:r>
            <a:endParaRPr lang="en-GB" sz="2000" b="1" u="sng"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xmlns="" id="{9281A26A-A7ED-4889-B3D0-C293E0826481}"/>
              </a:ext>
            </a:extLst>
          </p:cNvPr>
          <p:cNvSpPr/>
          <p:nvPr/>
        </p:nvSpPr>
        <p:spPr>
          <a:xfrm>
            <a:off x="1509768" y="2359916"/>
            <a:ext cx="1429416" cy="76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67</a:t>
            </a:r>
          </a:p>
        </p:txBody>
      </p:sp>
      <p:sp>
        <p:nvSpPr>
          <p:cNvPr id="10" name="Rectangle: Rounded Corners 9">
            <a:extLst>
              <a:ext uri="{FF2B5EF4-FFF2-40B4-BE49-F238E27FC236}">
                <a16:creationId xmlns:a16="http://schemas.microsoft.com/office/drawing/2014/main" xmlns="" id="{CE2AFE48-B6A1-4E50-9A76-330F1423265C}"/>
              </a:ext>
            </a:extLst>
          </p:cNvPr>
          <p:cNvSpPr/>
          <p:nvPr/>
        </p:nvSpPr>
        <p:spPr>
          <a:xfrm>
            <a:off x="3747728" y="3593556"/>
            <a:ext cx="1429416" cy="76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21</a:t>
            </a:r>
          </a:p>
        </p:txBody>
      </p:sp>
      <p:sp>
        <p:nvSpPr>
          <p:cNvPr id="11" name="Rectangle: Rounded Corners 10">
            <a:extLst>
              <a:ext uri="{FF2B5EF4-FFF2-40B4-BE49-F238E27FC236}">
                <a16:creationId xmlns:a16="http://schemas.microsoft.com/office/drawing/2014/main" xmlns="" id="{3D2D52CD-F9BC-4647-85D9-EE5EEEC576BD}"/>
              </a:ext>
            </a:extLst>
          </p:cNvPr>
          <p:cNvSpPr/>
          <p:nvPr/>
        </p:nvSpPr>
        <p:spPr>
          <a:xfrm>
            <a:off x="4029704" y="1976537"/>
            <a:ext cx="1429416" cy="76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8</a:t>
            </a:r>
          </a:p>
        </p:txBody>
      </p:sp>
      <p:sp>
        <p:nvSpPr>
          <p:cNvPr id="12" name="Rectangle: Rounded Corners 11">
            <a:extLst>
              <a:ext uri="{FF2B5EF4-FFF2-40B4-BE49-F238E27FC236}">
                <a16:creationId xmlns:a16="http://schemas.microsoft.com/office/drawing/2014/main" xmlns="" id="{944139F4-467E-4CF7-800C-BDB555AD32B8}"/>
              </a:ext>
            </a:extLst>
          </p:cNvPr>
          <p:cNvSpPr/>
          <p:nvPr/>
        </p:nvSpPr>
        <p:spPr>
          <a:xfrm>
            <a:off x="6456639" y="2359916"/>
            <a:ext cx="1429416" cy="76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17</a:t>
            </a:r>
          </a:p>
        </p:txBody>
      </p:sp>
      <p:sp>
        <p:nvSpPr>
          <p:cNvPr id="13" name="Rectangle: Rounded Corners 12">
            <a:extLst>
              <a:ext uri="{FF2B5EF4-FFF2-40B4-BE49-F238E27FC236}">
                <a16:creationId xmlns:a16="http://schemas.microsoft.com/office/drawing/2014/main" xmlns="" id="{8D329E46-E068-4EE9-BADD-D348894AD3BC}"/>
              </a:ext>
            </a:extLst>
          </p:cNvPr>
          <p:cNvSpPr/>
          <p:nvPr/>
        </p:nvSpPr>
        <p:spPr>
          <a:xfrm>
            <a:off x="1257946" y="4111624"/>
            <a:ext cx="1429416" cy="76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23</a:t>
            </a:r>
          </a:p>
        </p:txBody>
      </p:sp>
      <p:sp>
        <p:nvSpPr>
          <p:cNvPr id="14" name="Rectangle: Rounded Corners 13">
            <a:extLst>
              <a:ext uri="{FF2B5EF4-FFF2-40B4-BE49-F238E27FC236}">
                <a16:creationId xmlns:a16="http://schemas.microsoft.com/office/drawing/2014/main" xmlns="" id="{369B7D53-1112-462A-84F3-13E028A89A97}"/>
              </a:ext>
            </a:extLst>
          </p:cNvPr>
          <p:cNvSpPr/>
          <p:nvPr/>
        </p:nvSpPr>
        <p:spPr>
          <a:xfrm>
            <a:off x="6456639" y="4111624"/>
            <a:ext cx="1429416" cy="76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5</a:t>
            </a:r>
          </a:p>
        </p:txBody>
      </p:sp>
    </p:spTree>
    <p:extLst>
      <p:ext uri="{BB962C8B-B14F-4D97-AF65-F5344CB8AC3E}">
        <p14:creationId xmlns:p14="http://schemas.microsoft.com/office/powerpoint/2010/main" xmlns="" val="818690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 xmlns:a16="http://schemas.microsoft.com/office/drawing/2014/main" id="{4FCBEE98-FD65-4485-A35E-1BDADEAD8072}"/>
              </a:ext>
            </a:extLst>
          </p:cNvPr>
          <p:cNvPicPr>
            <a:picLocks noChangeAspect="1"/>
          </p:cNvPicPr>
          <p:nvPr/>
        </p:nvPicPr>
        <p:blipFill>
          <a:blip r:embed="rId3"/>
          <a:stretch>
            <a:fillRect/>
          </a:stretch>
        </p:blipFill>
        <p:spPr>
          <a:xfrm>
            <a:off x="115438" y="144125"/>
            <a:ext cx="8913124" cy="6322100"/>
          </a:xfrm>
          <a:prstGeom prst="rect">
            <a:avLst/>
          </a:prstGeom>
        </p:spPr>
      </p:pic>
      <p:sp>
        <p:nvSpPr>
          <p:cNvPr id="25" name="Rectangle 24">
            <a:extLst>
              <a:ext uri="{FF2B5EF4-FFF2-40B4-BE49-F238E27FC236}">
                <a16:creationId xmlns="" xmlns:a16="http://schemas.microsoft.com/office/drawing/2014/main" id="{1460F6FF-1437-4694-BCFD-99930B95B0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an algebraic expression to show how many protractors there are if compasses equals </a:t>
            </a:r>
            <a:r>
              <a:rPr lang="en-GB" sz="2000" b="1" i="1" dirty="0">
                <a:solidFill>
                  <a:schemeClr val="tx1"/>
                </a:solidFill>
                <a:latin typeface="Century Gothic" panose="020B0502020202020204" pitchFamily="34" charset="0"/>
              </a:rPr>
              <a:t>c</a:t>
            </a:r>
            <a:r>
              <a:rPr lang="en-GB" sz="2000" b="1" dirty="0">
                <a:solidFill>
                  <a:schemeClr val="tx1"/>
                </a:solidFill>
                <a:latin typeface="Century Gothic" panose="020B0502020202020204" pitchFamily="34" charset="0"/>
              </a:rPr>
              <a:t>. </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 xmlns:p14="http://schemas.microsoft.com/office/powerpoint/2010/main" val="2047324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 xmlns:a16="http://schemas.microsoft.com/office/drawing/2014/main" id="{4FCBEE98-FD65-4485-A35E-1BDADEAD8072}"/>
              </a:ext>
            </a:extLst>
          </p:cNvPr>
          <p:cNvPicPr>
            <a:picLocks noChangeAspect="1"/>
          </p:cNvPicPr>
          <p:nvPr/>
        </p:nvPicPr>
        <p:blipFill>
          <a:blip r:embed="rId3"/>
          <a:stretch>
            <a:fillRect/>
          </a:stretch>
        </p:blipFill>
        <p:spPr>
          <a:xfrm>
            <a:off x="115438" y="144125"/>
            <a:ext cx="8913124" cy="6322100"/>
          </a:xfrm>
          <a:prstGeom prst="rect">
            <a:avLst/>
          </a:prstGeom>
        </p:spPr>
      </p:pic>
      <p:sp>
        <p:nvSpPr>
          <p:cNvPr id="25" name="Rectangle 24">
            <a:extLst>
              <a:ext uri="{FF2B5EF4-FFF2-40B4-BE49-F238E27FC236}">
                <a16:creationId xmlns="" xmlns:a16="http://schemas.microsoft.com/office/drawing/2014/main" id="{1460F6FF-1437-4694-BCFD-99930B95B0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an algebraic expression to show how many protractors there are if compasses equals </a:t>
            </a:r>
            <a:r>
              <a:rPr lang="en-GB" sz="2000" b="1" i="1" dirty="0">
                <a:solidFill>
                  <a:schemeClr val="tx1"/>
                </a:solidFill>
                <a:latin typeface="Century Gothic" panose="020B0502020202020204" pitchFamily="34" charset="0"/>
              </a:rPr>
              <a:t>c</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rPr>
              <a:t>Various possible answers; for example: </a:t>
            </a:r>
            <a:r>
              <a:rPr lang="en-GB" sz="2000" b="1" i="1" dirty="0">
                <a:solidFill>
                  <a:srgbClr val="FF0000"/>
                </a:solidFill>
                <a:latin typeface="Century Gothic" panose="020B0502020202020204" pitchFamily="34" charset="0"/>
              </a:rPr>
              <a:t>c</a:t>
            </a:r>
            <a:r>
              <a:rPr lang="en-GB" sz="2000" b="1" dirty="0">
                <a:solidFill>
                  <a:srgbClr val="FF0000"/>
                </a:solidFill>
                <a:latin typeface="Century Gothic" panose="020B0502020202020204" pitchFamily="34" charset="0"/>
              </a:rPr>
              <a:t> + 6, 2.5</a:t>
            </a:r>
            <a:r>
              <a:rPr lang="en-GB" sz="2000" b="1" i="1" dirty="0">
                <a:solidFill>
                  <a:srgbClr val="FF0000"/>
                </a:solidFill>
                <a:latin typeface="Century Gothic" panose="020B0502020202020204" pitchFamily="34" charset="0"/>
              </a:rPr>
              <a:t>c</a:t>
            </a:r>
            <a:r>
              <a:rPr lang="en-GB" sz="2000" b="1" dirty="0">
                <a:solidFill>
                  <a:srgbClr val="FF0000"/>
                </a:solidFill>
                <a:latin typeface="Century Gothic" panose="020B0502020202020204" pitchFamily="34" charset="0"/>
              </a:rPr>
              <a:t>, </a:t>
            </a:r>
            <a:r>
              <a:rPr lang="en-GB" sz="2000" b="1" i="1" dirty="0">
                <a:solidFill>
                  <a:srgbClr val="FF0000"/>
                </a:solidFill>
                <a:latin typeface="Century Gothic" panose="020B0502020202020204" pitchFamily="34" charset="0"/>
              </a:rPr>
              <a:t>c</a:t>
            </a:r>
            <a:r>
              <a:rPr lang="en-GB" sz="2000" b="1" dirty="0">
                <a:solidFill>
                  <a:srgbClr val="FF0000"/>
                </a:solidFill>
                <a:latin typeface="Century Gothic" panose="020B0502020202020204" pitchFamily="34" charset="0"/>
              </a:rPr>
              <a:t> x    .</a:t>
            </a: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 xmlns:a16="http://schemas.microsoft.com/office/drawing/2014/main" id="{B4A600D1-9BE8-442E-B44E-D8624C13735E}"/>
              </a:ext>
            </a:extLst>
          </p:cNvPr>
          <p:cNvGraphicFramePr>
            <a:graphicFrameLocks noGrp="1"/>
          </p:cNvGraphicFramePr>
          <p:nvPr>
            <p:extLst>
              <p:ext uri="{D42A27DB-BD31-4B8C-83A1-F6EECF244321}">
                <p14:modId xmlns="" xmlns:p14="http://schemas.microsoft.com/office/powerpoint/2010/main" val="1107630242"/>
              </p:ext>
            </p:extLst>
          </p:nvPr>
        </p:nvGraphicFramePr>
        <p:xfrm>
          <a:off x="7029974" y="5295260"/>
          <a:ext cx="149538" cy="609600"/>
        </p:xfrm>
        <a:graphic>
          <a:graphicData uri="http://schemas.openxmlformats.org/drawingml/2006/table">
            <a:tbl>
              <a:tblPr firstRow="1" bandRow="1">
                <a:tableStyleId>{5940675A-B579-460E-94D1-54222C63F5DA}</a:tableStyleId>
              </a:tblPr>
              <a:tblGrid>
                <a:gridCol w="149538">
                  <a:extLst>
                    <a:ext uri="{9D8B030D-6E8A-4147-A177-3AD203B41FA5}">
                      <a16:colId xmlns="" xmlns:a16="http://schemas.microsoft.com/office/drawing/2014/main" val="2254074782"/>
                    </a:ext>
                  </a:extLst>
                </a:gridCol>
              </a:tblGrid>
              <a:tr h="126609">
                <a:tc>
                  <a:txBody>
                    <a:bodyPr/>
                    <a:lstStyle/>
                    <a:p>
                      <a:pPr algn="ctr"/>
                      <a:r>
                        <a:rPr lang="en-GB" sz="2000" b="1" dirty="0">
                          <a:solidFill>
                            <a:srgbClr val="FF0000"/>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716542617"/>
                  </a:ext>
                </a:extLst>
              </a:tr>
              <a:tr h="126609">
                <a:tc>
                  <a:txBody>
                    <a:bodyPr/>
                    <a:lstStyle/>
                    <a:p>
                      <a:pPr algn="ctr"/>
                      <a:r>
                        <a:rPr lang="en-GB" sz="2000" b="1" dirty="0">
                          <a:solidFill>
                            <a:srgbClr val="FF0000"/>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055394696"/>
                  </a:ext>
                </a:extLst>
              </a:tr>
            </a:tbl>
          </a:graphicData>
        </a:graphic>
      </p:graphicFrame>
    </p:spTree>
    <p:extLst>
      <p:ext uri="{BB962C8B-B14F-4D97-AF65-F5344CB8AC3E}">
        <p14:creationId xmlns="" xmlns:p14="http://schemas.microsoft.com/office/powerpoint/2010/main" val="2298250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Four of the cards are inputs or outputs of the function machine.</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EEDAC44E-6F78-434A-BB49-7025551FCD8D}"/>
              </a:ext>
            </a:extLst>
          </p:cNvPr>
          <p:cNvGrpSpPr/>
          <p:nvPr/>
        </p:nvGrpSpPr>
        <p:grpSpPr>
          <a:xfrm>
            <a:off x="1951988" y="3650125"/>
            <a:ext cx="5240023" cy="875920"/>
            <a:chOff x="3192630" y="3782172"/>
            <a:chExt cx="2444508" cy="408623"/>
          </a:xfrm>
        </p:grpSpPr>
        <p:sp>
          <p:nvSpPr>
            <p:cNvPr id="16" name="TextBox 15">
              <a:extLst>
                <a:ext uri="{FF2B5EF4-FFF2-40B4-BE49-F238E27FC236}">
                  <a16:creationId xmlns="" xmlns:a16="http://schemas.microsoft.com/office/drawing/2014/main" id="{25DE24F5-5A34-4F27-BF28-D6863C194C17}"/>
                </a:ext>
              </a:extLst>
            </p:cNvPr>
            <p:cNvSpPr txBox="1"/>
            <p:nvPr/>
          </p:nvSpPr>
          <p:spPr>
            <a:xfrm>
              <a:off x="3192630" y="3782172"/>
              <a:ext cx="468000" cy="40862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a:t>
              </a:r>
            </a:p>
          </p:txBody>
        </p:sp>
        <p:sp>
          <p:nvSpPr>
            <p:cNvPr id="17" name="TextBox 16">
              <a:extLst>
                <a:ext uri="{FF2B5EF4-FFF2-40B4-BE49-F238E27FC236}">
                  <a16:creationId xmlns="" xmlns:a16="http://schemas.microsoft.com/office/drawing/2014/main" id="{F6518FC2-913C-411B-98C1-39918C2C825E}"/>
                </a:ext>
              </a:extLst>
            </p:cNvPr>
            <p:cNvSpPr txBox="1"/>
            <p:nvPr/>
          </p:nvSpPr>
          <p:spPr>
            <a:xfrm>
              <a:off x="4007466" y="3782172"/>
              <a:ext cx="814836" cy="408623"/>
            </a:xfrm>
            <a:prstGeom prst="roundRect">
              <a:avLst>
                <a:gd name="adj" fmla="val 5000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 3</a:t>
              </a:r>
            </a:p>
          </p:txBody>
        </p:sp>
        <p:cxnSp>
          <p:nvCxnSpPr>
            <p:cNvPr id="20" name="Straight Arrow Connector 19">
              <a:extLst>
                <a:ext uri="{FF2B5EF4-FFF2-40B4-BE49-F238E27FC236}">
                  <a16:creationId xmlns="" xmlns:a16="http://schemas.microsoft.com/office/drawing/2014/main" id="{0E72D928-19AE-41CC-A5C8-0B67BDEA57F8}"/>
                </a:ext>
              </a:extLst>
            </p:cNvPr>
            <p:cNvCxnSpPr>
              <a:cxnSpLocks/>
            </p:cNvCxnSpPr>
            <p:nvPr/>
          </p:nvCxnSpPr>
          <p:spPr>
            <a:xfrm>
              <a:off x="3668074" y="3986483"/>
              <a:ext cx="338464"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 xmlns:a16="http://schemas.microsoft.com/office/drawing/2014/main" id="{2C01FA80-24FC-4F12-A360-B91E47A888F0}"/>
                </a:ext>
              </a:extLst>
            </p:cNvPr>
            <p:cNvCxnSpPr>
              <a:cxnSpLocks/>
            </p:cNvCxnSpPr>
            <p:nvPr/>
          </p:nvCxnSpPr>
          <p:spPr>
            <a:xfrm>
              <a:off x="4822302" y="3986483"/>
              <a:ext cx="346836"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 xmlns:a16="http://schemas.microsoft.com/office/drawing/2014/main" id="{C065CAA3-10CC-4953-8907-25ABE3A33C67}"/>
                </a:ext>
              </a:extLst>
            </p:cNvPr>
            <p:cNvSpPr txBox="1"/>
            <p:nvPr/>
          </p:nvSpPr>
          <p:spPr>
            <a:xfrm>
              <a:off x="5169138" y="3782172"/>
              <a:ext cx="468000" cy="40862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a:t>
              </a:r>
            </a:p>
          </p:txBody>
        </p:sp>
      </p:grpSp>
      <p:grpSp>
        <p:nvGrpSpPr>
          <p:cNvPr id="3" name="Group 3">
            <a:extLst>
              <a:ext uri="{FF2B5EF4-FFF2-40B4-BE49-F238E27FC236}">
                <a16:creationId xmlns="" xmlns:a16="http://schemas.microsoft.com/office/drawing/2014/main" id="{5A10A6F1-4A32-40DC-8F5B-F4D103AD8F8D}"/>
              </a:ext>
            </a:extLst>
          </p:cNvPr>
          <p:cNvGrpSpPr/>
          <p:nvPr/>
        </p:nvGrpSpPr>
        <p:grpSpPr>
          <a:xfrm>
            <a:off x="1415562" y="2092738"/>
            <a:ext cx="6312875" cy="879728"/>
            <a:chOff x="2828029" y="2355975"/>
            <a:chExt cx="2945003" cy="410400"/>
          </a:xfrm>
        </p:grpSpPr>
        <p:sp>
          <p:nvSpPr>
            <p:cNvPr id="23" name="TextBox 22">
              <a:extLst>
                <a:ext uri="{FF2B5EF4-FFF2-40B4-BE49-F238E27FC236}">
                  <a16:creationId xmlns="" xmlns:a16="http://schemas.microsoft.com/office/drawing/2014/main" id="{295A6430-A246-45B8-A0B3-07F27D3B2B7D}"/>
                </a:ext>
              </a:extLst>
            </p:cNvPr>
            <p:cNvSpPr txBox="1"/>
            <p:nvPr/>
          </p:nvSpPr>
          <p:spPr>
            <a:xfrm>
              <a:off x="4066531" y="2357752"/>
              <a:ext cx="468000" cy="40862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12</a:t>
              </a:r>
            </a:p>
          </p:txBody>
        </p:sp>
        <p:sp>
          <p:nvSpPr>
            <p:cNvPr id="24" name="TextBox 23">
              <a:extLst>
                <a:ext uri="{FF2B5EF4-FFF2-40B4-BE49-F238E27FC236}">
                  <a16:creationId xmlns="" xmlns:a16="http://schemas.microsoft.com/office/drawing/2014/main" id="{917F2FFE-24F4-40A6-92CF-B971042B2E2C}"/>
                </a:ext>
              </a:extLst>
            </p:cNvPr>
            <p:cNvSpPr txBox="1"/>
            <p:nvPr/>
          </p:nvSpPr>
          <p:spPr>
            <a:xfrm>
              <a:off x="2828029" y="2357752"/>
              <a:ext cx="468000" cy="40862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6.2</a:t>
              </a:r>
            </a:p>
          </p:txBody>
        </p:sp>
        <p:sp>
          <p:nvSpPr>
            <p:cNvPr id="25" name="TextBox 24">
              <a:extLst>
                <a:ext uri="{FF2B5EF4-FFF2-40B4-BE49-F238E27FC236}">
                  <a16:creationId xmlns="" xmlns:a16="http://schemas.microsoft.com/office/drawing/2014/main" id="{D326EE8F-FE1C-43CA-A996-038BF7ABDE83}"/>
                </a:ext>
              </a:extLst>
            </p:cNvPr>
            <p:cNvSpPr txBox="1"/>
            <p:nvPr/>
          </p:nvSpPr>
          <p:spPr>
            <a:xfrm>
              <a:off x="5305032" y="2355975"/>
              <a:ext cx="468000" cy="410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9</a:t>
              </a:r>
            </a:p>
          </p:txBody>
        </p:sp>
        <p:sp>
          <p:nvSpPr>
            <p:cNvPr id="26" name="TextBox 25">
              <a:extLst>
                <a:ext uri="{FF2B5EF4-FFF2-40B4-BE49-F238E27FC236}">
                  <a16:creationId xmlns="" xmlns:a16="http://schemas.microsoft.com/office/drawing/2014/main" id="{4796E84A-691A-43ED-9A02-B8C17D308F93}"/>
                </a:ext>
              </a:extLst>
            </p:cNvPr>
            <p:cNvSpPr txBox="1"/>
            <p:nvPr/>
          </p:nvSpPr>
          <p:spPr>
            <a:xfrm>
              <a:off x="4685782" y="2355975"/>
              <a:ext cx="468000" cy="410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18.6</a:t>
              </a:r>
            </a:p>
          </p:txBody>
        </p:sp>
        <p:sp>
          <p:nvSpPr>
            <p:cNvPr id="27" name="TextBox 26">
              <a:extLst>
                <a:ext uri="{FF2B5EF4-FFF2-40B4-BE49-F238E27FC236}">
                  <a16:creationId xmlns="" xmlns:a16="http://schemas.microsoft.com/office/drawing/2014/main" id="{D122DBA2-C450-4B52-B8A2-17927BF30CC1}"/>
                </a:ext>
              </a:extLst>
            </p:cNvPr>
            <p:cNvSpPr txBox="1"/>
            <p:nvPr/>
          </p:nvSpPr>
          <p:spPr>
            <a:xfrm>
              <a:off x="3447280" y="2357752"/>
              <a:ext cx="468000" cy="40862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27</a:t>
              </a:r>
            </a:p>
          </p:txBody>
        </p:sp>
      </p:grpSp>
    </p:spTree>
    <p:extLst>
      <p:ext uri="{BB962C8B-B14F-4D97-AF65-F5344CB8AC3E}">
        <p14:creationId xmlns="" xmlns:p14="http://schemas.microsoft.com/office/powerpoint/2010/main" val="6360145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Four of the cards are inputs or outputs of the function machine.</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12 is the odd one out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EEDAC44E-6F78-434A-BB49-7025551FCD8D}"/>
              </a:ext>
            </a:extLst>
          </p:cNvPr>
          <p:cNvGrpSpPr/>
          <p:nvPr/>
        </p:nvGrpSpPr>
        <p:grpSpPr>
          <a:xfrm>
            <a:off x="1951988" y="3650125"/>
            <a:ext cx="5240023" cy="875920"/>
            <a:chOff x="3192630" y="3782172"/>
            <a:chExt cx="2444508" cy="408623"/>
          </a:xfrm>
        </p:grpSpPr>
        <p:sp>
          <p:nvSpPr>
            <p:cNvPr id="16" name="TextBox 15">
              <a:extLst>
                <a:ext uri="{FF2B5EF4-FFF2-40B4-BE49-F238E27FC236}">
                  <a16:creationId xmlns="" xmlns:a16="http://schemas.microsoft.com/office/drawing/2014/main" id="{25DE24F5-5A34-4F27-BF28-D6863C194C17}"/>
                </a:ext>
              </a:extLst>
            </p:cNvPr>
            <p:cNvSpPr txBox="1"/>
            <p:nvPr/>
          </p:nvSpPr>
          <p:spPr>
            <a:xfrm>
              <a:off x="3192630" y="3782172"/>
              <a:ext cx="468000" cy="40862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a:t>
              </a:r>
            </a:p>
          </p:txBody>
        </p:sp>
        <p:sp>
          <p:nvSpPr>
            <p:cNvPr id="17" name="TextBox 16">
              <a:extLst>
                <a:ext uri="{FF2B5EF4-FFF2-40B4-BE49-F238E27FC236}">
                  <a16:creationId xmlns="" xmlns:a16="http://schemas.microsoft.com/office/drawing/2014/main" id="{F6518FC2-913C-411B-98C1-39918C2C825E}"/>
                </a:ext>
              </a:extLst>
            </p:cNvPr>
            <p:cNvSpPr txBox="1"/>
            <p:nvPr/>
          </p:nvSpPr>
          <p:spPr>
            <a:xfrm>
              <a:off x="4007466" y="3782172"/>
              <a:ext cx="814836" cy="408623"/>
            </a:xfrm>
            <a:prstGeom prst="roundRect">
              <a:avLst>
                <a:gd name="adj" fmla="val 5000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 3</a:t>
              </a:r>
            </a:p>
          </p:txBody>
        </p:sp>
        <p:cxnSp>
          <p:nvCxnSpPr>
            <p:cNvPr id="20" name="Straight Arrow Connector 19">
              <a:extLst>
                <a:ext uri="{FF2B5EF4-FFF2-40B4-BE49-F238E27FC236}">
                  <a16:creationId xmlns="" xmlns:a16="http://schemas.microsoft.com/office/drawing/2014/main" id="{0E72D928-19AE-41CC-A5C8-0B67BDEA57F8}"/>
                </a:ext>
              </a:extLst>
            </p:cNvPr>
            <p:cNvCxnSpPr>
              <a:cxnSpLocks/>
            </p:cNvCxnSpPr>
            <p:nvPr/>
          </p:nvCxnSpPr>
          <p:spPr>
            <a:xfrm>
              <a:off x="3668074" y="3986483"/>
              <a:ext cx="338464"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 xmlns:a16="http://schemas.microsoft.com/office/drawing/2014/main" id="{2C01FA80-24FC-4F12-A360-B91E47A888F0}"/>
                </a:ext>
              </a:extLst>
            </p:cNvPr>
            <p:cNvCxnSpPr>
              <a:cxnSpLocks/>
            </p:cNvCxnSpPr>
            <p:nvPr/>
          </p:nvCxnSpPr>
          <p:spPr>
            <a:xfrm>
              <a:off x="4822302" y="3986483"/>
              <a:ext cx="346836"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 xmlns:a16="http://schemas.microsoft.com/office/drawing/2014/main" id="{C065CAA3-10CC-4953-8907-25ABE3A33C67}"/>
                </a:ext>
              </a:extLst>
            </p:cNvPr>
            <p:cNvSpPr txBox="1"/>
            <p:nvPr/>
          </p:nvSpPr>
          <p:spPr>
            <a:xfrm>
              <a:off x="5169138" y="3782172"/>
              <a:ext cx="468000" cy="40862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a:t>
              </a:r>
            </a:p>
          </p:txBody>
        </p:sp>
      </p:grpSp>
      <p:grpSp>
        <p:nvGrpSpPr>
          <p:cNvPr id="3" name="Group 3">
            <a:extLst>
              <a:ext uri="{FF2B5EF4-FFF2-40B4-BE49-F238E27FC236}">
                <a16:creationId xmlns="" xmlns:a16="http://schemas.microsoft.com/office/drawing/2014/main" id="{5A10A6F1-4A32-40DC-8F5B-F4D103AD8F8D}"/>
              </a:ext>
            </a:extLst>
          </p:cNvPr>
          <p:cNvGrpSpPr/>
          <p:nvPr/>
        </p:nvGrpSpPr>
        <p:grpSpPr>
          <a:xfrm>
            <a:off x="1415562" y="2092738"/>
            <a:ext cx="6312875" cy="879728"/>
            <a:chOff x="2828029" y="2355975"/>
            <a:chExt cx="2945003" cy="410400"/>
          </a:xfrm>
        </p:grpSpPr>
        <p:sp>
          <p:nvSpPr>
            <p:cNvPr id="23" name="TextBox 22">
              <a:extLst>
                <a:ext uri="{FF2B5EF4-FFF2-40B4-BE49-F238E27FC236}">
                  <a16:creationId xmlns="" xmlns:a16="http://schemas.microsoft.com/office/drawing/2014/main" id="{295A6430-A246-45B8-A0B3-07F27D3B2B7D}"/>
                </a:ext>
              </a:extLst>
            </p:cNvPr>
            <p:cNvSpPr txBox="1"/>
            <p:nvPr/>
          </p:nvSpPr>
          <p:spPr>
            <a:xfrm>
              <a:off x="4066531" y="2357752"/>
              <a:ext cx="468000" cy="408623"/>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rgbClr val="FF0000"/>
                  </a:solidFill>
                  <a:latin typeface="Century Gothic" panose="020B0502020202020204" pitchFamily="34" charset="0"/>
                </a:rPr>
                <a:t>12</a:t>
              </a:r>
            </a:p>
          </p:txBody>
        </p:sp>
        <p:sp>
          <p:nvSpPr>
            <p:cNvPr id="24" name="TextBox 23">
              <a:extLst>
                <a:ext uri="{FF2B5EF4-FFF2-40B4-BE49-F238E27FC236}">
                  <a16:creationId xmlns="" xmlns:a16="http://schemas.microsoft.com/office/drawing/2014/main" id="{917F2FFE-24F4-40A6-92CF-B971042B2E2C}"/>
                </a:ext>
              </a:extLst>
            </p:cNvPr>
            <p:cNvSpPr txBox="1"/>
            <p:nvPr/>
          </p:nvSpPr>
          <p:spPr>
            <a:xfrm>
              <a:off x="2828029" y="2357752"/>
              <a:ext cx="468000" cy="408623"/>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6.2</a:t>
              </a:r>
            </a:p>
          </p:txBody>
        </p:sp>
        <p:sp>
          <p:nvSpPr>
            <p:cNvPr id="25" name="TextBox 24">
              <a:extLst>
                <a:ext uri="{FF2B5EF4-FFF2-40B4-BE49-F238E27FC236}">
                  <a16:creationId xmlns="" xmlns:a16="http://schemas.microsoft.com/office/drawing/2014/main" id="{D326EE8F-FE1C-43CA-A996-038BF7ABDE83}"/>
                </a:ext>
              </a:extLst>
            </p:cNvPr>
            <p:cNvSpPr txBox="1"/>
            <p:nvPr/>
          </p:nvSpPr>
          <p:spPr>
            <a:xfrm>
              <a:off x="5305032" y="2355975"/>
              <a:ext cx="468000" cy="410400"/>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9</a:t>
              </a:r>
            </a:p>
          </p:txBody>
        </p:sp>
        <p:sp>
          <p:nvSpPr>
            <p:cNvPr id="26" name="TextBox 25">
              <a:extLst>
                <a:ext uri="{FF2B5EF4-FFF2-40B4-BE49-F238E27FC236}">
                  <a16:creationId xmlns="" xmlns:a16="http://schemas.microsoft.com/office/drawing/2014/main" id="{4796E84A-691A-43ED-9A02-B8C17D308F93}"/>
                </a:ext>
              </a:extLst>
            </p:cNvPr>
            <p:cNvSpPr txBox="1"/>
            <p:nvPr/>
          </p:nvSpPr>
          <p:spPr>
            <a:xfrm>
              <a:off x="4685782" y="2355975"/>
              <a:ext cx="468000" cy="410400"/>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18.6</a:t>
              </a:r>
            </a:p>
          </p:txBody>
        </p:sp>
        <p:sp>
          <p:nvSpPr>
            <p:cNvPr id="27" name="TextBox 26">
              <a:extLst>
                <a:ext uri="{FF2B5EF4-FFF2-40B4-BE49-F238E27FC236}">
                  <a16:creationId xmlns="" xmlns:a16="http://schemas.microsoft.com/office/drawing/2014/main" id="{D122DBA2-C450-4B52-B8A2-17927BF30CC1}"/>
                </a:ext>
              </a:extLst>
            </p:cNvPr>
            <p:cNvSpPr txBox="1"/>
            <p:nvPr/>
          </p:nvSpPr>
          <p:spPr>
            <a:xfrm>
              <a:off x="3447280" y="2357752"/>
              <a:ext cx="468000" cy="408623"/>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27</a:t>
              </a:r>
            </a:p>
          </p:txBody>
        </p:sp>
      </p:grpSp>
    </p:spTree>
    <p:extLst>
      <p:ext uri="{BB962C8B-B14F-4D97-AF65-F5344CB8AC3E}">
        <p14:creationId xmlns="" xmlns:p14="http://schemas.microsoft.com/office/powerpoint/2010/main" val="16770369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9426B6B-94AA-4D9B-BC63-8F0BC9ED511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Four of the cards are inputs or outputs of the function machine.</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12 is the odd one out because 18.6 ÷ 3 = 6.2 and 27 ÷ 3 = 9. </a:t>
            </a:r>
          </a:p>
          <a:p>
            <a:pPr lvl="0"/>
            <a:r>
              <a:rPr lang="en-GB" sz="2000" b="1" dirty="0">
                <a:solidFill>
                  <a:srgbClr val="FF0000"/>
                </a:solidFill>
                <a:latin typeface="Century Gothic" panose="020B0502020202020204" pitchFamily="34" charset="0"/>
              </a:rPr>
              <a:t>12 ÷ 3 = 4 and 36 ÷ 3 = 12 but there is not a number card for 4 or 36.</a:t>
            </a:r>
          </a:p>
          <a:p>
            <a:pPr lvl="0"/>
            <a:endParaRPr lang="en-GB" sz="2000" b="1" dirty="0">
              <a:solidFill>
                <a:srgbClr val="FF0000"/>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EEDAC44E-6F78-434A-BB49-7025551FCD8D}"/>
              </a:ext>
            </a:extLst>
          </p:cNvPr>
          <p:cNvGrpSpPr/>
          <p:nvPr/>
        </p:nvGrpSpPr>
        <p:grpSpPr>
          <a:xfrm>
            <a:off x="1951988" y="3650125"/>
            <a:ext cx="5240023" cy="875920"/>
            <a:chOff x="3192630" y="3782172"/>
            <a:chExt cx="2444508" cy="408623"/>
          </a:xfrm>
        </p:grpSpPr>
        <p:sp>
          <p:nvSpPr>
            <p:cNvPr id="16" name="TextBox 15">
              <a:extLst>
                <a:ext uri="{FF2B5EF4-FFF2-40B4-BE49-F238E27FC236}">
                  <a16:creationId xmlns="" xmlns:a16="http://schemas.microsoft.com/office/drawing/2014/main" id="{25DE24F5-5A34-4F27-BF28-D6863C194C17}"/>
                </a:ext>
              </a:extLst>
            </p:cNvPr>
            <p:cNvSpPr txBox="1"/>
            <p:nvPr/>
          </p:nvSpPr>
          <p:spPr>
            <a:xfrm>
              <a:off x="3192630" y="3782172"/>
              <a:ext cx="468000" cy="40862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a:t>
              </a:r>
            </a:p>
          </p:txBody>
        </p:sp>
        <p:sp>
          <p:nvSpPr>
            <p:cNvPr id="17" name="TextBox 16">
              <a:extLst>
                <a:ext uri="{FF2B5EF4-FFF2-40B4-BE49-F238E27FC236}">
                  <a16:creationId xmlns="" xmlns:a16="http://schemas.microsoft.com/office/drawing/2014/main" id="{F6518FC2-913C-411B-98C1-39918C2C825E}"/>
                </a:ext>
              </a:extLst>
            </p:cNvPr>
            <p:cNvSpPr txBox="1"/>
            <p:nvPr/>
          </p:nvSpPr>
          <p:spPr>
            <a:xfrm>
              <a:off x="4007466" y="3782172"/>
              <a:ext cx="814836" cy="408623"/>
            </a:xfrm>
            <a:prstGeom prst="roundRect">
              <a:avLst>
                <a:gd name="adj" fmla="val 5000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 3</a:t>
              </a:r>
            </a:p>
          </p:txBody>
        </p:sp>
        <p:cxnSp>
          <p:nvCxnSpPr>
            <p:cNvPr id="20" name="Straight Arrow Connector 19">
              <a:extLst>
                <a:ext uri="{FF2B5EF4-FFF2-40B4-BE49-F238E27FC236}">
                  <a16:creationId xmlns="" xmlns:a16="http://schemas.microsoft.com/office/drawing/2014/main" id="{0E72D928-19AE-41CC-A5C8-0B67BDEA57F8}"/>
                </a:ext>
              </a:extLst>
            </p:cNvPr>
            <p:cNvCxnSpPr>
              <a:cxnSpLocks/>
            </p:cNvCxnSpPr>
            <p:nvPr/>
          </p:nvCxnSpPr>
          <p:spPr>
            <a:xfrm>
              <a:off x="3668074" y="3986483"/>
              <a:ext cx="338464"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 xmlns:a16="http://schemas.microsoft.com/office/drawing/2014/main" id="{2C01FA80-24FC-4F12-A360-B91E47A888F0}"/>
                </a:ext>
              </a:extLst>
            </p:cNvPr>
            <p:cNvCxnSpPr>
              <a:cxnSpLocks/>
            </p:cNvCxnSpPr>
            <p:nvPr/>
          </p:nvCxnSpPr>
          <p:spPr>
            <a:xfrm>
              <a:off x="4822302" y="3986483"/>
              <a:ext cx="346836" cy="1"/>
            </a:xfrm>
            <a:prstGeom prst="straightConnector1">
              <a:avLst/>
            </a:prstGeom>
            <a:ln w="28575">
              <a:solidFill>
                <a:schemeClr val="accent2"/>
              </a:solidFill>
              <a:tailEnd type="triangle" w="lg" len="lg"/>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 xmlns:a16="http://schemas.microsoft.com/office/drawing/2014/main" id="{C065CAA3-10CC-4953-8907-25ABE3A33C67}"/>
                </a:ext>
              </a:extLst>
            </p:cNvPr>
            <p:cNvSpPr txBox="1"/>
            <p:nvPr/>
          </p:nvSpPr>
          <p:spPr>
            <a:xfrm>
              <a:off x="5169138" y="3782172"/>
              <a:ext cx="468000" cy="40862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latin typeface="Century Gothic" panose="020B0502020202020204" pitchFamily="34" charset="0"/>
                </a:rPr>
                <a:t>?</a:t>
              </a:r>
            </a:p>
          </p:txBody>
        </p:sp>
      </p:grpSp>
      <p:grpSp>
        <p:nvGrpSpPr>
          <p:cNvPr id="3" name="Group 3">
            <a:extLst>
              <a:ext uri="{FF2B5EF4-FFF2-40B4-BE49-F238E27FC236}">
                <a16:creationId xmlns="" xmlns:a16="http://schemas.microsoft.com/office/drawing/2014/main" id="{5A10A6F1-4A32-40DC-8F5B-F4D103AD8F8D}"/>
              </a:ext>
            </a:extLst>
          </p:cNvPr>
          <p:cNvGrpSpPr/>
          <p:nvPr/>
        </p:nvGrpSpPr>
        <p:grpSpPr>
          <a:xfrm>
            <a:off x="1415562" y="2092738"/>
            <a:ext cx="6312875" cy="879728"/>
            <a:chOff x="2828029" y="2355975"/>
            <a:chExt cx="2945003" cy="410400"/>
          </a:xfrm>
        </p:grpSpPr>
        <p:sp>
          <p:nvSpPr>
            <p:cNvPr id="23" name="TextBox 22">
              <a:extLst>
                <a:ext uri="{FF2B5EF4-FFF2-40B4-BE49-F238E27FC236}">
                  <a16:creationId xmlns="" xmlns:a16="http://schemas.microsoft.com/office/drawing/2014/main" id="{295A6430-A246-45B8-A0B3-07F27D3B2B7D}"/>
                </a:ext>
              </a:extLst>
            </p:cNvPr>
            <p:cNvSpPr txBox="1"/>
            <p:nvPr/>
          </p:nvSpPr>
          <p:spPr>
            <a:xfrm>
              <a:off x="4066531" y="2357752"/>
              <a:ext cx="468000" cy="408623"/>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rgbClr val="FF0000"/>
                  </a:solidFill>
                  <a:latin typeface="Century Gothic" panose="020B0502020202020204" pitchFamily="34" charset="0"/>
                </a:rPr>
                <a:t>12</a:t>
              </a:r>
            </a:p>
          </p:txBody>
        </p:sp>
        <p:sp>
          <p:nvSpPr>
            <p:cNvPr id="24" name="TextBox 23">
              <a:extLst>
                <a:ext uri="{FF2B5EF4-FFF2-40B4-BE49-F238E27FC236}">
                  <a16:creationId xmlns="" xmlns:a16="http://schemas.microsoft.com/office/drawing/2014/main" id="{917F2FFE-24F4-40A6-92CF-B971042B2E2C}"/>
                </a:ext>
              </a:extLst>
            </p:cNvPr>
            <p:cNvSpPr txBox="1"/>
            <p:nvPr/>
          </p:nvSpPr>
          <p:spPr>
            <a:xfrm>
              <a:off x="2828029" y="2357752"/>
              <a:ext cx="468000" cy="408623"/>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6.2</a:t>
              </a:r>
            </a:p>
          </p:txBody>
        </p:sp>
        <p:sp>
          <p:nvSpPr>
            <p:cNvPr id="25" name="TextBox 24">
              <a:extLst>
                <a:ext uri="{FF2B5EF4-FFF2-40B4-BE49-F238E27FC236}">
                  <a16:creationId xmlns="" xmlns:a16="http://schemas.microsoft.com/office/drawing/2014/main" id="{D326EE8F-FE1C-43CA-A996-038BF7ABDE83}"/>
                </a:ext>
              </a:extLst>
            </p:cNvPr>
            <p:cNvSpPr txBox="1"/>
            <p:nvPr/>
          </p:nvSpPr>
          <p:spPr>
            <a:xfrm>
              <a:off x="5305032" y="2355975"/>
              <a:ext cx="468000" cy="410400"/>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9</a:t>
              </a:r>
            </a:p>
          </p:txBody>
        </p:sp>
        <p:sp>
          <p:nvSpPr>
            <p:cNvPr id="26" name="TextBox 25">
              <a:extLst>
                <a:ext uri="{FF2B5EF4-FFF2-40B4-BE49-F238E27FC236}">
                  <a16:creationId xmlns="" xmlns:a16="http://schemas.microsoft.com/office/drawing/2014/main" id="{4796E84A-691A-43ED-9A02-B8C17D308F93}"/>
                </a:ext>
              </a:extLst>
            </p:cNvPr>
            <p:cNvSpPr txBox="1"/>
            <p:nvPr/>
          </p:nvSpPr>
          <p:spPr>
            <a:xfrm>
              <a:off x="4685782" y="2355975"/>
              <a:ext cx="468000" cy="410400"/>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18.6</a:t>
              </a:r>
            </a:p>
          </p:txBody>
        </p:sp>
        <p:sp>
          <p:nvSpPr>
            <p:cNvPr id="27" name="TextBox 26">
              <a:extLst>
                <a:ext uri="{FF2B5EF4-FFF2-40B4-BE49-F238E27FC236}">
                  <a16:creationId xmlns="" xmlns:a16="http://schemas.microsoft.com/office/drawing/2014/main" id="{D122DBA2-C450-4B52-B8A2-17927BF30CC1}"/>
                </a:ext>
              </a:extLst>
            </p:cNvPr>
            <p:cNvSpPr txBox="1"/>
            <p:nvPr/>
          </p:nvSpPr>
          <p:spPr>
            <a:xfrm>
              <a:off x="3447280" y="2357752"/>
              <a:ext cx="468000" cy="408623"/>
            </a:xfrm>
            <a:prstGeom prst="roundRect">
              <a:avLst/>
            </a:prstGeom>
            <a:ln w="285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3200" b="1" dirty="0">
                  <a:solidFill>
                    <a:schemeClr val="bg2">
                      <a:lumMod val="50000"/>
                    </a:schemeClr>
                  </a:solidFill>
                  <a:latin typeface="Century Gothic" panose="020B0502020202020204" pitchFamily="34" charset="0"/>
                </a:rPr>
                <a:t>27</a:t>
              </a:r>
            </a:p>
          </p:txBody>
        </p:sp>
      </p:grpSp>
    </p:spTree>
    <p:extLst>
      <p:ext uri="{BB962C8B-B14F-4D97-AF65-F5344CB8AC3E}">
        <p14:creationId xmlns="" xmlns:p14="http://schemas.microsoft.com/office/powerpoint/2010/main" val="425432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4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 following numbers are composite numbers?</a:t>
            </a:r>
            <a:endParaRPr lang="en-GB" sz="2000" b="1" u="sng"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xmlns="" id="{9281A26A-A7ED-4889-B3D0-C293E0826481}"/>
              </a:ext>
            </a:extLst>
          </p:cNvPr>
          <p:cNvSpPr/>
          <p:nvPr/>
        </p:nvSpPr>
        <p:spPr>
          <a:xfrm>
            <a:off x="1509768" y="2359916"/>
            <a:ext cx="1429416" cy="76984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lumMod val="50000"/>
                  </a:schemeClr>
                </a:solidFill>
                <a:latin typeface="Century Gothic" panose="020B0502020202020204" pitchFamily="34" charset="0"/>
              </a:rPr>
              <a:t>67</a:t>
            </a:r>
          </a:p>
        </p:txBody>
      </p:sp>
      <p:sp>
        <p:nvSpPr>
          <p:cNvPr id="10" name="Rectangle: Rounded Corners 9">
            <a:extLst>
              <a:ext uri="{FF2B5EF4-FFF2-40B4-BE49-F238E27FC236}">
                <a16:creationId xmlns:a16="http://schemas.microsoft.com/office/drawing/2014/main" xmlns="" id="{CE2AFE48-B6A1-4E50-9A76-330F1423265C}"/>
              </a:ext>
            </a:extLst>
          </p:cNvPr>
          <p:cNvSpPr/>
          <p:nvPr/>
        </p:nvSpPr>
        <p:spPr>
          <a:xfrm>
            <a:off x="3747728" y="3593556"/>
            <a:ext cx="1429416" cy="76984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latin typeface="Century Gothic" panose="020B0502020202020204" pitchFamily="34" charset="0"/>
              </a:rPr>
              <a:t>21</a:t>
            </a:r>
          </a:p>
        </p:txBody>
      </p:sp>
      <p:sp>
        <p:nvSpPr>
          <p:cNvPr id="11" name="Rectangle: Rounded Corners 10">
            <a:extLst>
              <a:ext uri="{FF2B5EF4-FFF2-40B4-BE49-F238E27FC236}">
                <a16:creationId xmlns:a16="http://schemas.microsoft.com/office/drawing/2014/main" xmlns="" id="{3D2D52CD-F9BC-4647-85D9-EE5EEEC576BD}"/>
              </a:ext>
            </a:extLst>
          </p:cNvPr>
          <p:cNvSpPr/>
          <p:nvPr/>
        </p:nvSpPr>
        <p:spPr>
          <a:xfrm>
            <a:off x="4029704" y="1976537"/>
            <a:ext cx="1429416" cy="76984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latin typeface="Century Gothic" panose="020B0502020202020204" pitchFamily="34" charset="0"/>
              </a:rPr>
              <a:t>8</a:t>
            </a:r>
          </a:p>
        </p:txBody>
      </p:sp>
      <p:sp>
        <p:nvSpPr>
          <p:cNvPr id="12" name="Rectangle: Rounded Corners 11">
            <a:extLst>
              <a:ext uri="{FF2B5EF4-FFF2-40B4-BE49-F238E27FC236}">
                <a16:creationId xmlns:a16="http://schemas.microsoft.com/office/drawing/2014/main" xmlns="" id="{944139F4-467E-4CF7-800C-BDB555AD32B8}"/>
              </a:ext>
            </a:extLst>
          </p:cNvPr>
          <p:cNvSpPr/>
          <p:nvPr/>
        </p:nvSpPr>
        <p:spPr>
          <a:xfrm>
            <a:off x="6456639" y="2359916"/>
            <a:ext cx="1429416" cy="76984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lumMod val="50000"/>
                  </a:schemeClr>
                </a:solidFill>
                <a:latin typeface="Century Gothic" panose="020B0502020202020204" pitchFamily="34" charset="0"/>
              </a:rPr>
              <a:t>17</a:t>
            </a:r>
          </a:p>
        </p:txBody>
      </p:sp>
      <p:sp>
        <p:nvSpPr>
          <p:cNvPr id="13" name="Rectangle: Rounded Corners 12">
            <a:extLst>
              <a:ext uri="{FF2B5EF4-FFF2-40B4-BE49-F238E27FC236}">
                <a16:creationId xmlns:a16="http://schemas.microsoft.com/office/drawing/2014/main" xmlns="" id="{8D329E46-E068-4EE9-BADD-D348894AD3BC}"/>
              </a:ext>
            </a:extLst>
          </p:cNvPr>
          <p:cNvSpPr/>
          <p:nvPr/>
        </p:nvSpPr>
        <p:spPr>
          <a:xfrm>
            <a:off x="1257946" y="4111624"/>
            <a:ext cx="1429416" cy="76984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lumMod val="50000"/>
                  </a:schemeClr>
                </a:solidFill>
                <a:latin typeface="Century Gothic" panose="020B0502020202020204" pitchFamily="34" charset="0"/>
              </a:rPr>
              <a:t>23</a:t>
            </a:r>
          </a:p>
        </p:txBody>
      </p:sp>
      <p:sp>
        <p:nvSpPr>
          <p:cNvPr id="14" name="Rectangle: Rounded Corners 13">
            <a:extLst>
              <a:ext uri="{FF2B5EF4-FFF2-40B4-BE49-F238E27FC236}">
                <a16:creationId xmlns:a16="http://schemas.microsoft.com/office/drawing/2014/main" xmlns="" id="{369B7D53-1112-462A-84F3-13E028A89A97}"/>
              </a:ext>
            </a:extLst>
          </p:cNvPr>
          <p:cNvSpPr/>
          <p:nvPr/>
        </p:nvSpPr>
        <p:spPr>
          <a:xfrm>
            <a:off x="6456639" y="4111624"/>
            <a:ext cx="1429416" cy="76984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2">
                    <a:lumMod val="50000"/>
                  </a:schemeClr>
                </a:solidFill>
                <a:latin typeface="Century Gothic" panose="020B0502020202020204" pitchFamily="34" charset="0"/>
              </a:rPr>
              <a:t>5</a:t>
            </a:r>
          </a:p>
        </p:txBody>
      </p:sp>
    </p:spTree>
    <p:extLst>
      <p:ext uri="{BB962C8B-B14F-4D97-AF65-F5344CB8AC3E}">
        <p14:creationId xmlns:p14="http://schemas.microsoft.com/office/powerpoint/2010/main" xmlns="" val="3258297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4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numbers are in the wrong place?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xmlns="" id="{460A047A-AAE7-4DEA-9033-72220192FBEB}"/>
              </a:ext>
            </a:extLst>
          </p:cNvPr>
          <p:cNvGraphicFramePr>
            <a:graphicFrameLocks noGrp="1"/>
          </p:cNvGraphicFramePr>
          <p:nvPr>
            <p:extLst>
              <p:ext uri="{D42A27DB-BD31-4B8C-83A1-F6EECF244321}">
                <p14:modId xmlns:p14="http://schemas.microsoft.com/office/powerpoint/2010/main" xmlns="" val="1861777086"/>
              </p:ext>
            </p:extLst>
          </p:nvPr>
        </p:nvGraphicFramePr>
        <p:xfrm>
          <a:off x="1591329" y="1611382"/>
          <a:ext cx="5961342" cy="3635237"/>
        </p:xfrm>
        <a:graphic>
          <a:graphicData uri="http://schemas.openxmlformats.org/drawingml/2006/table">
            <a:tbl>
              <a:tblPr firstRow="1" bandRow="1">
                <a:tableStyleId>{5C22544A-7EE6-4342-B048-85BDC9FD1C3A}</a:tableStyleId>
              </a:tblPr>
              <a:tblGrid>
                <a:gridCol w="2980671">
                  <a:extLst>
                    <a:ext uri="{9D8B030D-6E8A-4147-A177-3AD203B41FA5}">
                      <a16:colId xmlns:a16="http://schemas.microsoft.com/office/drawing/2014/main" xmlns="" val="3142503022"/>
                    </a:ext>
                  </a:extLst>
                </a:gridCol>
                <a:gridCol w="2980671">
                  <a:extLst>
                    <a:ext uri="{9D8B030D-6E8A-4147-A177-3AD203B41FA5}">
                      <a16:colId xmlns:a16="http://schemas.microsoft.com/office/drawing/2014/main" xmlns="" val="3404371818"/>
                    </a:ext>
                  </a:extLst>
                </a:gridCol>
              </a:tblGrid>
              <a:tr h="859238">
                <a:tc>
                  <a:txBody>
                    <a:bodyPr/>
                    <a:lstStyle/>
                    <a:p>
                      <a:pPr algn="ctr"/>
                      <a:r>
                        <a:rPr lang="en-GB" sz="2800" b="1" dirty="0">
                          <a:solidFill>
                            <a:schemeClr val="tx1"/>
                          </a:solidFill>
                          <a:latin typeface="Century Gothic" panose="020B0502020202020204" pitchFamily="34" charset="0"/>
                        </a:rPr>
                        <a:t>Prime </a:t>
                      </a:r>
                    </a:p>
                    <a:p>
                      <a:pPr algn="ctr"/>
                      <a:r>
                        <a:rPr lang="en-GB" sz="2800" b="1" dirty="0">
                          <a:solidFill>
                            <a:schemeClr val="tx1"/>
                          </a:solidFill>
                          <a:latin typeface="Century Gothic" panose="020B0502020202020204" pitchFamily="34" charset="0"/>
                        </a:rPr>
                        <a:t>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Century Gothic" panose="020B0502020202020204" pitchFamily="34" charset="0"/>
                        </a:rPr>
                        <a:t>Composite Numbers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8738683"/>
                  </a:ext>
                </a:extLst>
              </a:tr>
              <a:tr h="2775999">
                <a:tc>
                  <a:txBody>
                    <a:bodyPr/>
                    <a:lstStyle/>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p>
                      <a:pPr algn="ctr"/>
                      <a:endParaRPr lang="en-GB" sz="2600" dirty="0">
                        <a:solidFill>
                          <a:schemeClr val="tx1"/>
                        </a:solidFill>
                        <a:latin typeface="SassoonCRInfantMedium" panose="02000603020000020003" pitchFamily="2" charset="0"/>
                      </a:endParaRPr>
                    </a:p>
                  </a:txBody>
                  <a:tcPr marL="111926" marR="111926" marT="99143" marB="99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3989000"/>
                  </a:ext>
                </a:extLst>
              </a:tr>
            </a:tbl>
          </a:graphicData>
        </a:graphic>
      </p:graphicFrame>
      <p:sp>
        <p:nvSpPr>
          <p:cNvPr id="9" name="Rectangle: Rounded Corners 8">
            <a:extLst>
              <a:ext uri="{FF2B5EF4-FFF2-40B4-BE49-F238E27FC236}">
                <a16:creationId xmlns:a16="http://schemas.microsoft.com/office/drawing/2014/main" xmlns="" id="{EC26536E-3616-4C6C-A307-7713A762826A}"/>
              </a:ext>
            </a:extLst>
          </p:cNvPr>
          <p:cNvSpPr/>
          <p:nvPr/>
        </p:nvSpPr>
        <p:spPr>
          <a:xfrm>
            <a:off x="1788180" y="2687451"/>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83</a:t>
            </a:r>
          </a:p>
        </p:txBody>
      </p:sp>
      <p:sp>
        <p:nvSpPr>
          <p:cNvPr id="10" name="Rectangle: Rounded Corners 9">
            <a:extLst>
              <a:ext uri="{FF2B5EF4-FFF2-40B4-BE49-F238E27FC236}">
                <a16:creationId xmlns:a16="http://schemas.microsoft.com/office/drawing/2014/main" xmlns="" id="{AF0740B9-BD67-4F50-ACAD-A03F096E940A}"/>
              </a:ext>
            </a:extLst>
          </p:cNvPr>
          <p:cNvSpPr/>
          <p:nvPr/>
        </p:nvSpPr>
        <p:spPr>
          <a:xfrm>
            <a:off x="2803123" y="2505496"/>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33</a:t>
            </a:r>
          </a:p>
        </p:txBody>
      </p:sp>
      <p:sp>
        <p:nvSpPr>
          <p:cNvPr id="11" name="Rectangle: Rounded Corners 10">
            <a:extLst>
              <a:ext uri="{FF2B5EF4-FFF2-40B4-BE49-F238E27FC236}">
                <a16:creationId xmlns:a16="http://schemas.microsoft.com/office/drawing/2014/main" xmlns="" id="{5EC36159-4E45-4E21-AD61-494DBF97C2A4}"/>
              </a:ext>
            </a:extLst>
          </p:cNvPr>
          <p:cNvSpPr/>
          <p:nvPr/>
        </p:nvSpPr>
        <p:spPr>
          <a:xfrm>
            <a:off x="1453328" y="3659152"/>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12</a:t>
            </a:r>
          </a:p>
        </p:txBody>
      </p:sp>
      <p:sp>
        <p:nvSpPr>
          <p:cNvPr id="12" name="Rectangle: Rounded Corners 11">
            <a:extLst>
              <a:ext uri="{FF2B5EF4-FFF2-40B4-BE49-F238E27FC236}">
                <a16:creationId xmlns:a16="http://schemas.microsoft.com/office/drawing/2014/main" xmlns="" id="{6BF4948D-232C-4F3A-8A36-C72BCE2D684D}"/>
              </a:ext>
            </a:extLst>
          </p:cNvPr>
          <p:cNvSpPr/>
          <p:nvPr/>
        </p:nvSpPr>
        <p:spPr>
          <a:xfrm>
            <a:off x="4798834" y="2687452"/>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35</a:t>
            </a:r>
          </a:p>
        </p:txBody>
      </p:sp>
      <p:sp>
        <p:nvSpPr>
          <p:cNvPr id="13" name="Rectangle: Rounded Corners 12">
            <a:extLst>
              <a:ext uri="{FF2B5EF4-FFF2-40B4-BE49-F238E27FC236}">
                <a16:creationId xmlns:a16="http://schemas.microsoft.com/office/drawing/2014/main" xmlns="" id="{3D760FAC-A31E-4576-8066-02EC1E20607D}"/>
              </a:ext>
            </a:extLst>
          </p:cNvPr>
          <p:cNvSpPr/>
          <p:nvPr/>
        </p:nvSpPr>
        <p:spPr>
          <a:xfrm>
            <a:off x="6016816" y="3017928"/>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84</a:t>
            </a:r>
          </a:p>
        </p:txBody>
      </p:sp>
      <p:sp>
        <p:nvSpPr>
          <p:cNvPr id="14" name="Rectangle: Rounded Corners 13">
            <a:extLst>
              <a:ext uri="{FF2B5EF4-FFF2-40B4-BE49-F238E27FC236}">
                <a16:creationId xmlns:a16="http://schemas.microsoft.com/office/drawing/2014/main" xmlns="" id="{B8046AF8-FBD6-46DA-BE8B-F1D479E3D354}"/>
              </a:ext>
            </a:extLst>
          </p:cNvPr>
          <p:cNvSpPr/>
          <p:nvPr/>
        </p:nvSpPr>
        <p:spPr>
          <a:xfrm>
            <a:off x="4742071" y="3721741"/>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56</a:t>
            </a:r>
          </a:p>
        </p:txBody>
      </p:sp>
      <p:sp>
        <p:nvSpPr>
          <p:cNvPr id="15" name="Rectangle: Rounded Corners 14">
            <a:extLst>
              <a:ext uri="{FF2B5EF4-FFF2-40B4-BE49-F238E27FC236}">
                <a16:creationId xmlns:a16="http://schemas.microsoft.com/office/drawing/2014/main" xmlns="" id="{B2DA8534-5A6F-4E46-97E8-FCB3A13DB9E8}"/>
              </a:ext>
            </a:extLst>
          </p:cNvPr>
          <p:cNvSpPr/>
          <p:nvPr/>
        </p:nvSpPr>
        <p:spPr>
          <a:xfrm>
            <a:off x="2909150" y="4062888"/>
            <a:ext cx="1593815" cy="94421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13</a:t>
            </a:r>
          </a:p>
        </p:txBody>
      </p:sp>
      <p:sp>
        <p:nvSpPr>
          <p:cNvPr id="16" name="Rectangle: Rounded Corners 15">
            <a:extLst>
              <a:ext uri="{FF2B5EF4-FFF2-40B4-BE49-F238E27FC236}">
                <a16:creationId xmlns:a16="http://schemas.microsoft.com/office/drawing/2014/main" xmlns="" id="{FF24B5FC-5359-4A7F-91AE-B25F02B7A235}"/>
              </a:ext>
            </a:extLst>
          </p:cNvPr>
          <p:cNvSpPr/>
          <p:nvPr/>
        </p:nvSpPr>
        <p:spPr>
          <a:xfrm>
            <a:off x="6016816" y="4272893"/>
            <a:ext cx="1115671" cy="66095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97</a:t>
            </a:r>
          </a:p>
        </p:txBody>
      </p:sp>
    </p:spTree>
    <p:extLst>
      <p:ext uri="{BB962C8B-B14F-4D97-AF65-F5344CB8AC3E}">
        <p14:creationId xmlns:p14="http://schemas.microsoft.com/office/powerpoint/2010/main" xmlns="" val="1104899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1512B-0802-4E4F-BCE8-AD851E1C3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1978</TotalTime>
  <Words>2296</Words>
  <Application>Microsoft Office PowerPoint</Application>
  <PresentationFormat>On-screen Show (4:3)</PresentationFormat>
  <Paragraphs>1285</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user</cp:lastModifiedBy>
  <cp:revision>64</cp:revision>
  <dcterms:created xsi:type="dcterms:W3CDTF">2018-03-17T10:08:43Z</dcterms:created>
  <dcterms:modified xsi:type="dcterms:W3CDTF">2020-06-17T10:48:23Z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