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41"/>
  </p:notesMasterIdLst>
  <p:sldIdLst>
    <p:sldId id="366" r:id="rId5"/>
    <p:sldId id="365" r:id="rId6"/>
    <p:sldId id="367" r:id="rId7"/>
    <p:sldId id="360" r:id="rId8"/>
    <p:sldId id="371" r:id="rId9"/>
    <p:sldId id="368" r:id="rId10"/>
    <p:sldId id="372" r:id="rId11"/>
    <p:sldId id="369" r:id="rId12"/>
    <p:sldId id="373" r:id="rId13"/>
    <p:sldId id="381" r:id="rId14"/>
    <p:sldId id="314" r:id="rId15"/>
    <p:sldId id="379" r:id="rId16"/>
    <p:sldId id="380" r:id="rId17"/>
    <p:sldId id="370" r:id="rId18"/>
    <p:sldId id="376" r:id="rId19"/>
    <p:sldId id="377" r:id="rId20"/>
    <p:sldId id="355" r:id="rId21"/>
    <p:sldId id="378" r:id="rId22"/>
    <p:sldId id="382" r:id="rId23"/>
    <p:sldId id="384" r:id="rId24"/>
    <p:sldId id="385" r:id="rId25"/>
    <p:sldId id="386" r:id="rId26"/>
    <p:sldId id="387" r:id="rId27"/>
    <p:sldId id="388" r:id="rId28"/>
    <p:sldId id="389" r:id="rId29"/>
    <p:sldId id="374" r:id="rId30"/>
    <p:sldId id="390" r:id="rId31"/>
    <p:sldId id="375" r:id="rId32"/>
    <p:sldId id="398" r:id="rId33"/>
    <p:sldId id="391" r:id="rId34"/>
    <p:sldId id="392" r:id="rId35"/>
    <p:sldId id="393" r:id="rId36"/>
    <p:sldId id="394" r:id="rId37"/>
    <p:sldId id="395" r:id="rId38"/>
    <p:sldId id="396" r:id="rId39"/>
    <p:sldId id="397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CCFFFF"/>
    <a:srgbClr val="FFD9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7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1790D-3BC1-4CE8-B673-81FB8F367C0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320C1-D370-419B-A134-976E27E1D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46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320C1-D370-419B-A134-976E27E1DE6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52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03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2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1913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677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5514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419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05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05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53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68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19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3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0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71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8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22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4s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secrets.co.uk/content-domain-filter/?fwp_contentdomain=4s2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3s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3s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2 – Statistics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 Tuesday 23</a:t>
            </a:r>
            <a:r>
              <a:rPr lang="en-GB" sz="48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rd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June 20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</a:t>
            </a:r>
          </a:p>
          <a:p>
            <a:pPr algn="ctr"/>
            <a:r>
              <a:rPr lang="en-GB" sz="48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Lo: </a:t>
            </a:r>
            <a:r>
              <a:rPr lang="en-GB" sz="4800" b="1" u="sng" dirty="0">
                <a:solidFill>
                  <a:schemeClr val="tx2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lang="en-GB" sz="48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 can </a:t>
            </a:r>
            <a:r>
              <a:rPr lang="en-GB" sz="40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s</a:t>
            </a:r>
            <a:r>
              <a:rPr lang="en-GB" sz="4000" b="1" u="sng" dirty="0">
                <a:solidFill>
                  <a:schemeClr val="tx2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olve comparison, sum and difference problems using information presented in bar charts, pictograms, tables and other graphs</a:t>
            </a:r>
            <a:endParaRPr lang="en-GB" sz="4000" b="1" u="sng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5200-1CDD-48BB-B7EB-84B3D60DB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29" y="1980327"/>
            <a:ext cx="8116478" cy="1970900"/>
          </a:xfrm>
        </p:spPr>
        <p:txBody>
          <a:bodyPr/>
          <a:lstStyle/>
          <a:p>
            <a:pPr algn="l"/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I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can s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olve problem solving using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GB" sz="2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using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information presented 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bar charts, pictograms, tables and other graphs</a:t>
            </a:r>
            <a:b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4BBD0-C4D6-419E-A886-82CA05FE0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761" y="883428"/>
            <a:ext cx="7909710" cy="1096899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Wednesday 24</a:t>
            </a:r>
            <a:r>
              <a:rPr lang="en-GB" sz="3200" baseline="30000" dirty="0"/>
              <a:t>th</a:t>
            </a:r>
            <a:r>
              <a:rPr lang="en-GB" sz="3200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3005505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AE0129-F754-4807-8ADB-259D6FE26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919B07-4102-493A-A05D-CC9759480EA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says,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33E16A8-372D-4BA8-AD45-A9755821E5D1}"/>
              </a:ext>
            </a:extLst>
          </p:cNvPr>
          <p:cNvSpPr/>
          <p:nvPr/>
        </p:nvSpPr>
        <p:spPr>
          <a:xfrm>
            <a:off x="3966685" y="1339410"/>
            <a:ext cx="3472340" cy="828000"/>
          </a:xfrm>
          <a:prstGeom prst="wedgeRoundRectCallout">
            <a:avLst>
              <a:gd name="adj1" fmla="val -57675"/>
              <a:gd name="adj2" fmla="val 326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votes for consoles than phones.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691B9E-8126-44C5-B86A-C3F01300C8F8}"/>
              </a:ext>
            </a:extLst>
          </p:cNvPr>
          <p:cNvGraphicFramePr>
            <a:graphicFrameLocks noGrp="1"/>
          </p:cNvGraphicFramePr>
          <p:nvPr/>
        </p:nvGraphicFramePr>
        <p:xfrm>
          <a:off x="3479891" y="4679142"/>
          <a:ext cx="3246789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27">
                  <a:extLst>
                    <a:ext uri="{9D8B030D-6E8A-4147-A177-3AD203B41FA5}">
                      <a16:colId xmlns:a16="http://schemas.microsoft.com/office/drawing/2014/main" val="4246797811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757229963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1041434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593432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232875589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316304802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722914052"/>
                    </a:ext>
                  </a:extLst>
                </a:gridCol>
              </a:tblGrid>
              <a:tr h="2699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243302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0619FCF-3493-409B-A151-48BDABB65C03}"/>
              </a:ext>
            </a:extLst>
          </p:cNvPr>
          <p:cNvSpPr txBox="1"/>
          <p:nvPr/>
        </p:nvSpPr>
        <p:spPr>
          <a:xfrm rot="10800000" flipV="1">
            <a:off x="2220928" y="2467375"/>
            <a:ext cx="470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entury Gothic" panose="020B0502020202020204" pitchFamily="34" charset="0"/>
              </a:rPr>
              <a:t>KS2’s </a:t>
            </a:r>
            <a:r>
              <a:rPr lang="en-US" b="1" i="1" dirty="0" err="1">
                <a:latin typeface="Century Gothic" panose="020B0502020202020204" pitchFamily="34" charset="0"/>
              </a:rPr>
              <a:t>Favourite</a:t>
            </a:r>
            <a:r>
              <a:rPr lang="en-US" b="1" i="1" dirty="0">
                <a:latin typeface="Century Gothic" panose="020B0502020202020204" pitchFamily="34" charset="0"/>
              </a:rPr>
              <a:t> Gadgets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17ADBC4-CC24-4B52-B006-12337144E760}"/>
              </a:ext>
            </a:extLst>
          </p:cNvPr>
          <p:cNvGraphicFramePr>
            <a:graphicFrameLocks noGrp="1"/>
          </p:cNvGraphicFramePr>
          <p:nvPr/>
        </p:nvGraphicFramePr>
        <p:xfrm>
          <a:off x="2637201" y="2836708"/>
          <a:ext cx="3870003" cy="182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463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29011736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753162819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5102293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984270843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2710773518"/>
                    </a:ext>
                  </a:extLst>
                </a:gridCol>
              </a:tblGrid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BBA4B0D-B811-46C9-AA70-3ADDB20C3EC2}"/>
              </a:ext>
            </a:extLst>
          </p:cNvPr>
          <p:cNvGraphicFramePr>
            <a:graphicFrameLocks noGrp="1"/>
          </p:cNvGraphicFramePr>
          <p:nvPr/>
        </p:nvGraphicFramePr>
        <p:xfrm>
          <a:off x="2636796" y="2836708"/>
          <a:ext cx="3870408" cy="182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0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248569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685950356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300466563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464476024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359387068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852679412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2886026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699969689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6147543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58767705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78058284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167558361"/>
                    </a:ext>
                  </a:extLst>
                </a:gridCol>
              </a:tblGrid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866500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35483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Console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23469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5106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Tablet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104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228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023706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5907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CD500CC-4255-4B73-BC52-2CB21A1B7D88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AE0129-F754-4807-8ADB-259D6FE26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919B07-4102-493A-A05D-CC9759480EA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says,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is not correct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33E16A8-372D-4BA8-AD45-A9755821E5D1}"/>
              </a:ext>
            </a:extLst>
          </p:cNvPr>
          <p:cNvSpPr/>
          <p:nvPr/>
        </p:nvSpPr>
        <p:spPr>
          <a:xfrm>
            <a:off x="3966685" y="1339410"/>
            <a:ext cx="3472340" cy="828000"/>
          </a:xfrm>
          <a:prstGeom prst="wedgeRoundRectCallout">
            <a:avLst>
              <a:gd name="adj1" fmla="val -57675"/>
              <a:gd name="adj2" fmla="val 326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votes for consoles than phones.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691B9E-8126-44C5-B86A-C3F01300C8F8}"/>
              </a:ext>
            </a:extLst>
          </p:cNvPr>
          <p:cNvGraphicFramePr>
            <a:graphicFrameLocks noGrp="1"/>
          </p:cNvGraphicFramePr>
          <p:nvPr/>
        </p:nvGraphicFramePr>
        <p:xfrm>
          <a:off x="3479891" y="4679142"/>
          <a:ext cx="3246789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27">
                  <a:extLst>
                    <a:ext uri="{9D8B030D-6E8A-4147-A177-3AD203B41FA5}">
                      <a16:colId xmlns:a16="http://schemas.microsoft.com/office/drawing/2014/main" val="4246797811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757229963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1041434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593432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232875589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316304802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722914052"/>
                    </a:ext>
                  </a:extLst>
                </a:gridCol>
              </a:tblGrid>
              <a:tr h="2699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243302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0619FCF-3493-409B-A151-48BDABB65C03}"/>
              </a:ext>
            </a:extLst>
          </p:cNvPr>
          <p:cNvSpPr txBox="1"/>
          <p:nvPr/>
        </p:nvSpPr>
        <p:spPr>
          <a:xfrm rot="10800000" flipV="1">
            <a:off x="2220928" y="2467375"/>
            <a:ext cx="470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entury Gothic" panose="020B0502020202020204" pitchFamily="34" charset="0"/>
              </a:rPr>
              <a:t>KS2’s </a:t>
            </a:r>
            <a:r>
              <a:rPr lang="en-US" b="1" i="1" dirty="0" err="1">
                <a:latin typeface="Century Gothic" panose="020B0502020202020204" pitchFamily="34" charset="0"/>
              </a:rPr>
              <a:t>Favourite</a:t>
            </a:r>
            <a:r>
              <a:rPr lang="en-US" b="1" i="1" dirty="0">
                <a:latin typeface="Century Gothic" panose="020B0502020202020204" pitchFamily="34" charset="0"/>
              </a:rPr>
              <a:t> Gadgets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17ADBC4-CC24-4B52-B006-12337144E760}"/>
              </a:ext>
            </a:extLst>
          </p:cNvPr>
          <p:cNvGraphicFramePr>
            <a:graphicFrameLocks noGrp="1"/>
          </p:cNvGraphicFramePr>
          <p:nvPr/>
        </p:nvGraphicFramePr>
        <p:xfrm>
          <a:off x="2637201" y="2836708"/>
          <a:ext cx="3870003" cy="182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463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29011736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753162819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5102293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984270843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2710773518"/>
                    </a:ext>
                  </a:extLst>
                </a:gridCol>
              </a:tblGrid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BBA4B0D-B811-46C9-AA70-3ADDB20C3EC2}"/>
              </a:ext>
            </a:extLst>
          </p:cNvPr>
          <p:cNvGraphicFramePr>
            <a:graphicFrameLocks noGrp="1"/>
          </p:cNvGraphicFramePr>
          <p:nvPr/>
        </p:nvGraphicFramePr>
        <p:xfrm>
          <a:off x="2636796" y="2836708"/>
          <a:ext cx="3870408" cy="182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0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248569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685950356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300466563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464476024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359387068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852679412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2886026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699969689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6147543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58767705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78058284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167558361"/>
                    </a:ext>
                  </a:extLst>
                </a:gridCol>
              </a:tblGrid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866500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35483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Console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23469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5106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Tablet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104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228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023706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5907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B86F865-5222-4E6D-926C-6A4C61A7DDC7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77690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AE0129-F754-4807-8ADB-259D6FE26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919B07-4102-493A-A05D-CC9759480EA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says,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Kate is not correct because there were 90 votes for consoles and 80 votes for phones, so there were 10 more votes for consoles than phones.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33E16A8-372D-4BA8-AD45-A9755821E5D1}"/>
              </a:ext>
            </a:extLst>
          </p:cNvPr>
          <p:cNvSpPr/>
          <p:nvPr/>
        </p:nvSpPr>
        <p:spPr>
          <a:xfrm>
            <a:off x="3966685" y="1339410"/>
            <a:ext cx="3472340" cy="828000"/>
          </a:xfrm>
          <a:prstGeom prst="wedgeRoundRectCallout">
            <a:avLst>
              <a:gd name="adj1" fmla="val -57675"/>
              <a:gd name="adj2" fmla="val 326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votes for consoles than phones.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691B9E-8126-44C5-B86A-C3F01300C8F8}"/>
              </a:ext>
            </a:extLst>
          </p:cNvPr>
          <p:cNvGraphicFramePr>
            <a:graphicFrameLocks noGrp="1"/>
          </p:cNvGraphicFramePr>
          <p:nvPr/>
        </p:nvGraphicFramePr>
        <p:xfrm>
          <a:off x="3479891" y="4679142"/>
          <a:ext cx="3246789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27">
                  <a:extLst>
                    <a:ext uri="{9D8B030D-6E8A-4147-A177-3AD203B41FA5}">
                      <a16:colId xmlns:a16="http://schemas.microsoft.com/office/drawing/2014/main" val="4246797811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757229963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1041434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593432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232875589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316304802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722914052"/>
                    </a:ext>
                  </a:extLst>
                </a:gridCol>
              </a:tblGrid>
              <a:tr h="2699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243302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0619FCF-3493-409B-A151-48BDABB65C03}"/>
              </a:ext>
            </a:extLst>
          </p:cNvPr>
          <p:cNvSpPr txBox="1"/>
          <p:nvPr/>
        </p:nvSpPr>
        <p:spPr>
          <a:xfrm rot="10800000" flipV="1">
            <a:off x="2220928" y="2467375"/>
            <a:ext cx="470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entury Gothic" panose="020B0502020202020204" pitchFamily="34" charset="0"/>
              </a:rPr>
              <a:t>KS2’s </a:t>
            </a:r>
            <a:r>
              <a:rPr lang="en-US" b="1" i="1" dirty="0" err="1">
                <a:latin typeface="Century Gothic" panose="020B0502020202020204" pitchFamily="34" charset="0"/>
              </a:rPr>
              <a:t>Favourite</a:t>
            </a:r>
            <a:r>
              <a:rPr lang="en-US" b="1" i="1" dirty="0">
                <a:latin typeface="Century Gothic" panose="020B0502020202020204" pitchFamily="34" charset="0"/>
              </a:rPr>
              <a:t> Gadgets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17ADBC4-CC24-4B52-B006-12337144E760}"/>
              </a:ext>
            </a:extLst>
          </p:cNvPr>
          <p:cNvGraphicFramePr>
            <a:graphicFrameLocks noGrp="1"/>
          </p:cNvGraphicFramePr>
          <p:nvPr/>
        </p:nvGraphicFramePr>
        <p:xfrm>
          <a:off x="2637201" y="2836708"/>
          <a:ext cx="3870003" cy="182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463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29011736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753162819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5102293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984270843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2710773518"/>
                    </a:ext>
                  </a:extLst>
                </a:gridCol>
              </a:tblGrid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BBA4B0D-B811-46C9-AA70-3ADDB20C3EC2}"/>
              </a:ext>
            </a:extLst>
          </p:cNvPr>
          <p:cNvGraphicFramePr>
            <a:graphicFrameLocks noGrp="1"/>
          </p:cNvGraphicFramePr>
          <p:nvPr/>
        </p:nvGraphicFramePr>
        <p:xfrm>
          <a:off x="2636796" y="2836708"/>
          <a:ext cx="3870408" cy="182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0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248569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685950356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300466563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464476024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359387068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852679412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2886026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699969689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6147543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58767705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78058284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167558361"/>
                    </a:ext>
                  </a:extLst>
                </a:gridCol>
              </a:tblGrid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866500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35483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Console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23469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5106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Tablet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104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228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023706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5907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696EE25-6774-479D-B65F-2B0FA47C622E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21942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 of A, B and C.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250 people voted for their favourite treats.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Crisps received the highest number of votes.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60 people voted for sweets.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4D04B13-9DC8-4A54-A5EC-3F7A6BFC2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30173"/>
              </p:ext>
            </p:extLst>
          </p:nvPr>
        </p:nvGraphicFramePr>
        <p:xfrm>
          <a:off x="2487654" y="1376059"/>
          <a:ext cx="4168692" cy="19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346">
                  <a:extLst>
                    <a:ext uri="{9D8B030D-6E8A-4147-A177-3AD203B41FA5}">
                      <a16:colId xmlns:a16="http://schemas.microsoft.com/office/drawing/2014/main" val="1731467265"/>
                    </a:ext>
                  </a:extLst>
                </a:gridCol>
                <a:gridCol w="2084346">
                  <a:extLst>
                    <a:ext uri="{9D8B030D-6E8A-4147-A177-3AD203B41FA5}">
                      <a16:colId xmlns:a16="http://schemas.microsoft.com/office/drawing/2014/main" val="539086295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Favourite Treats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Votes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3942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9606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Sweets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14782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Biscuits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79483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Crisps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047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F1C6EE9-E9E1-4B11-8192-BF48D45A0905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028945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 of A, B and C.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250 people voted for their favourite treats.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Crisps received the highest number of votes.</a:t>
            </a:r>
          </a:p>
          <a:p>
            <a:pPr algn="ctr"/>
            <a:endParaRPr lang="en-GB" sz="1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60 people voted for sweets.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is the odd one out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4D04B13-9DC8-4A54-A5EC-3F7A6BFC2368}"/>
              </a:ext>
            </a:extLst>
          </p:cNvPr>
          <p:cNvGraphicFramePr>
            <a:graphicFrameLocks noGrp="1"/>
          </p:cNvGraphicFramePr>
          <p:nvPr/>
        </p:nvGraphicFramePr>
        <p:xfrm>
          <a:off x="2487654" y="1376059"/>
          <a:ext cx="4168692" cy="19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346">
                  <a:extLst>
                    <a:ext uri="{9D8B030D-6E8A-4147-A177-3AD203B41FA5}">
                      <a16:colId xmlns:a16="http://schemas.microsoft.com/office/drawing/2014/main" val="1731467265"/>
                    </a:ext>
                  </a:extLst>
                </a:gridCol>
                <a:gridCol w="2084346">
                  <a:extLst>
                    <a:ext uri="{9D8B030D-6E8A-4147-A177-3AD203B41FA5}">
                      <a16:colId xmlns:a16="http://schemas.microsoft.com/office/drawing/2014/main" val="539086295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Favourite Treats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Votes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3942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9606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Sweets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14782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Biscuits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79483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Crisps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047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E2DB277-09F4-475F-BE3A-1C98EB905CA1}"/>
              </a:ext>
            </a:extLst>
          </p:cNvPr>
          <p:cNvSpPr/>
          <p:nvPr/>
        </p:nvSpPr>
        <p:spPr>
          <a:xfrm>
            <a:off x="1695450" y="3543300"/>
            <a:ext cx="5676900" cy="4476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9AB953-4FE6-4003-BA6D-F587104BA29D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97772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 of A, B and C.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250 people voted for their favourite treats.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Crisps received the highest number of votes.</a:t>
            </a:r>
          </a:p>
          <a:p>
            <a:pPr algn="ctr"/>
            <a:endParaRPr lang="en-GB" sz="1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60 people voted for sweets.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is the odd one out because it is incorrect. 260 people voted for their favourite treats.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4D04B13-9DC8-4A54-A5EC-3F7A6BFC2368}"/>
              </a:ext>
            </a:extLst>
          </p:cNvPr>
          <p:cNvGraphicFramePr>
            <a:graphicFrameLocks noGrp="1"/>
          </p:cNvGraphicFramePr>
          <p:nvPr/>
        </p:nvGraphicFramePr>
        <p:xfrm>
          <a:off x="2487654" y="1376059"/>
          <a:ext cx="4168692" cy="19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346">
                  <a:extLst>
                    <a:ext uri="{9D8B030D-6E8A-4147-A177-3AD203B41FA5}">
                      <a16:colId xmlns:a16="http://schemas.microsoft.com/office/drawing/2014/main" val="1731467265"/>
                    </a:ext>
                  </a:extLst>
                </a:gridCol>
                <a:gridCol w="2084346">
                  <a:extLst>
                    <a:ext uri="{9D8B030D-6E8A-4147-A177-3AD203B41FA5}">
                      <a16:colId xmlns:a16="http://schemas.microsoft.com/office/drawing/2014/main" val="539086295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Favourite Treats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Votes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3942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9606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Sweets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14782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Biscuits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79483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Crisps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047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E2DB277-09F4-475F-BE3A-1C98EB905CA1}"/>
              </a:ext>
            </a:extLst>
          </p:cNvPr>
          <p:cNvSpPr/>
          <p:nvPr/>
        </p:nvSpPr>
        <p:spPr>
          <a:xfrm>
            <a:off x="1695450" y="3543300"/>
            <a:ext cx="5676900" cy="4476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4C8195-4BD8-422B-BD4D-5CA39A343112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0840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missing data.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more donkeys than llamas, but fewer donkeys than goats.</a:t>
            </a: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ponies than llamas.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31E2937-541E-4E80-9A24-1C5249610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46522"/>
              </p:ext>
            </p:extLst>
          </p:nvPr>
        </p:nvGraphicFramePr>
        <p:xfrm>
          <a:off x="1784242" y="3174722"/>
          <a:ext cx="5575520" cy="223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80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Animals at the Petting Zoo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466853"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3826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Ponies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Llamas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Donkeys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Goats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611605E1-04C6-45D2-8A84-C46E29A830E4}"/>
              </a:ext>
            </a:extLst>
          </p:cNvPr>
          <p:cNvSpPr/>
          <p:nvPr/>
        </p:nvSpPr>
        <p:spPr>
          <a:xfrm>
            <a:off x="3870707" y="5558021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76E549-93CA-422B-9B69-9D1E8C7FD995}"/>
              </a:ext>
            </a:extLst>
          </p:cNvPr>
          <p:cNvSpPr txBox="1"/>
          <p:nvPr/>
        </p:nvSpPr>
        <p:spPr>
          <a:xfrm>
            <a:off x="4151321" y="5513662"/>
            <a:ext cx="1592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animals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81D2E0-8EAB-47EC-BCD7-6D6901CB8501}"/>
              </a:ext>
            </a:extLst>
          </p:cNvPr>
          <p:cNvSpPr/>
          <p:nvPr/>
        </p:nvSpPr>
        <p:spPr>
          <a:xfrm>
            <a:off x="6524627" y="4579853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3E03C484-6F1A-42C8-813C-4058F720F48F}"/>
              </a:ext>
            </a:extLst>
          </p:cNvPr>
          <p:cNvSpPr/>
          <p:nvPr/>
        </p:nvSpPr>
        <p:spPr>
          <a:xfrm>
            <a:off x="6524627" y="4150499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Partial Circle 23">
            <a:extLst>
              <a:ext uri="{FF2B5EF4-FFF2-40B4-BE49-F238E27FC236}">
                <a16:creationId xmlns:a16="http://schemas.microsoft.com/office/drawing/2014/main" id="{33422CCD-3629-4EBF-A3CE-4BFC37923235}"/>
              </a:ext>
            </a:extLst>
          </p:cNvPr>
          <p:cNvSpPr/>
          <p:nvPr/>
        </p:nvSpPr>
        <p:spPr>
          <a:xfrm>
            <a:off x="3735162" y="4579853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BD89B0-7DD5-464C-9EF7-4412480784AB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missing data.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more donkeys than llamas, but fewer donkeys than goats.</a:t>
            </a: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ponies than llamas.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31E2937-541E-4E80-9A24-1C5249610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45649"/>
              </p:ext>
            </p:extLst>
          </p:nvPr>
        </p:nvGraphicFramePr>
        <p:xfrm>
          <a:off x="1784242" y="3174722"/>
          <a:ext cx="5575520" cy="223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80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Animals at the Petting Zoo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466853"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3826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Ponies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Llamas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Donkeys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Goats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611605E1-04C6-45D2-8A84-C46E29A830E4}"/>
              </a:ext>
            </a:extLst>
          </p:cNvPr>
          <p:cNvSpPr/>
          <p:nvPr/>
        </p:nvSpPr>
        <p:spPr>
          <a:xfrm>
            <a:off x="3870707" y="5558021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76E549-93CA-422B-9B69-9D1E8C7FD995}"/>
              </a:ext>
            </a:extLst>
          </p:cNvPr>
          <p:cNvSpPr txBox="1"/>
          <p:nvPr/>
        </p:nvSpPr>
        <p:spPr>
          <a:xfrm>
            <a:off x="4151321" y="5513662"/>
            <a:ext cx="1592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animals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81D2E0-8EAB-47EC-BCD7-6D6901CB8501}"/>
              </a:ext>
            </a:extLst>
          </p:cNvPr>
          <p:cNvSpPr/>
          <p:nvPr/>
        </p:nvSpPr>
        <p:spPr>
          <a:xfrm>
            <a:off x="6524627" y="4579853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3E03C484-6F1A-42C8-813C-4058F720F48F}"/>
              </a:ext>
            </a:extLst>
          </p:cNvPr>
          <p:cNvSpPr/>
          <p:nvPr/>
        </p:nvSpPr>
        <p:spPr>
          <a:xfrm>
            <a:off x="6524627" y="4150499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Partial Circle 23">
            <a:extLst>
              <a:ext uri="{FF2B5EF4-FFF2-40B4-BE49-F238E27FC236}">
                <a16:creationId xmlns:a16="http://schemas.microsoft.com/office/drawing/2014/main" id="{33422CCD-3629-4EBF-A3CE-4BFC37923235}"/>
              </a:ext>
            </a:extLst>
          </p:cNvPr>
          <p:cNvSpPr/>
          <p:nvPr/>
        </p:nvSpPr>
        <p:spPr>
          <a:xfrm>
            <a:off x="3735162" y="4579853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D1831DA-87A0-4BDB-89A8-433EAD10D390}"/>
              </a:ext>
            </a:extLst>
          </p:cNvPr>
          <p:cNvSpPr/>
          <p:nvPr/>
        </p:nvSpPr>
        <p:spPr>
          <a:xfrm>
            <a:off x="2340430" y="4579853"/>
            <a:ext cx="280614" cy="280614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74F9E81-1F67-470A-9A63-C2C5672440FA}"/>
              </a:ext>
            </a:extLst>
          </p:cNvPr>
          <p:cNvSpPr/>
          <p:nvPr/>
        </p:nvSpPr>
        <p:spPr>
          <a:xfrm>
            <a:off x="2342166" y="4148109"/>
            <a:ext cx="280614" cy="280614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artial Circle 17">
            <a:extLst>
              <a:ext uri="{FF2B5EF4-FFF2-40B4-BE49-F238E27FC236}">
                <a16:creationId xmlns:a16="http://schemas.microsoft.com/office/drawing/2014/main" id="{DAC1F725-2DD9-4036-BA40-F3A60AEA24DF}"/>
              </a:ext>
            </a:extLst>
          </p:cNvPr>
          <p:cNvSpPr/>
          <p:nvPr/>
        </p:nvSpPr>
        <p:spPr>
          <a:xfrm>
            <a:off x="2340430" y="3716365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F03CBF6-BAF5-43EE-A631-25FD4C2154B7}"/>
              </a:ext>
            </a:extLst>
          </p:cNvPr>
          <p:cNvSpPr/>
          <p:nvPr/>
        </p:nvSpPr>
        <p:spPr>
          <a:xfrm>
            <a:off x="5128226" y="4579853"/>
            <a:ext cx="280614" cy="280614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FEE308-F770-461E-BD9E-089E43777E5B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071215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0ABF-B8C4-4EAE-B017-CC647DF90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889" y="1075355"/>
            <a:ext cx="7796589" cy="1646302"/>
          </a:xfrm>
        </p:spPr>
        <p:txBody>
          <a:bodyPr/>
          <a:lstStyle/>
          <a:p>
            <a:r>
              <a:rPr lang="en-GB" dirty="0"/>
              <a:t>Thursday 25</a:t>
            </a:r>
            <a:r>
              <a:rPr lang="en-GB" baseline="30000" dirty="0"/>
              <a:t>th</a:t>
            </a:r>
            <a:r>
              <a:rPr lang="en-GB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153366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46F7F25A-5665-4480-A20E-5B8A7DA6197B}"/>
              </a:ext>
            </a:extLst>
          </p:cNvPr>
          <p:cNvSpPr/>
          <p:nvPr/>
        </p:nvSpPr>
        <p:spPr>
          <a:xfrm>
            <a:off x="618350" y="2306447"/>
            <a:ext cx="1224000" cy="1224000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artial Circle 10">
            <a:extLst>
              <a:ext uri="{FF2B5EF4-FFF2-40B4-BE49-F238E27FC236}">
                <a16:creationId xmlns:a16="http://schemas.microsoft.com/office/drawing/2014/main" id="{54787FD2-2E61-4818-9DA0-EAACC4AB3C2C}"/>
              </a:ext>
            </a:extLst>
          </p:cNvPr>
          <p:cNvSpPr/>
          <p:nvPr/>
        </p:nvSpPr>
        <p:spPr>
          <a:xfrm rot="16200000">
            <a:off x="618351" y="3368135"/>
            <a:ext cx="1224000" cy="1224000"/>
          </a:xfrm>
          <a:prstGeom prst="pie">
            <a:avLst>
              <a:gd name="adj1" fmla="val 5446555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artial Circle 11">
            <a:extLst>
              <a:ext uri="{FF2B5EF4-FFF2-40B4-BE49-F238E27FC236}">
                <a16:creationId xmlns:a16="http://schemas.microsoft.com/office/drawing/2014/main" id="{B1E40C95-62E3-4576-A8AF-C8ABE50E3F72}"/>
              </a:ext>
            </a:extLst>
          </p:cNvPr>
          <p:cNvSpPr/>
          <p:nvPr/>
        </p:nvSpPr>
        <p:spPr>
          <a:xfrm rot="10800000">
            <a:off x="618350" y="4639374"/>
            <a:ext cx="1224000" cy="1224000"/>
          </a:xfrm>
          <a:prstGeom prst="pie">
            <a:avLst>
              <a:gd name="adj1" fmla="val 10783534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9D3635C-1D3F-4B95-8876-6E66B1B85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81444"/>
              </p:ext>
            </p:extLst>
          </p:nvPr>
        </p:nvGraphicFramePr>
        <p:xfrm>
          <a:off x="275303" y="754707"/>
          <a:ext cx="8593393" cy="534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29">
                  <a:extLst>
                    <a:ext uri="{9D8B030D-6E8A-4147-A177-3AD203B41FA5}">
                      <a16:colId xmlns:a16="http://schemas.microsoft.com/office/drawing/2014/main" val="2218904740"/>
                    </a:ext>
                  </a:extLst>
                </a:gridCol>
                <a:gridCol w="6771864">
                  <a:extLst>
                    <a:ext uri="{9D8B030D-6E8A-4147-A177-3AD203B41FA5}">
                      <a16:colId xmlns:a16="http://schemas.microsoft.com/office/drawing/2014/main" val="2677811193"/>
                    </a:ext>
                  </a:extLst>
                </a:gridCol>
              </a:tblGrid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full circle represents 20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362332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Three quarters of a circle represents </a:t>
                      </a:r>
                      <a:r>
                        <a:rPr lang="en-GB" sz="2000" b="1" spc="-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574507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Half of a circle represents </a:t>
                      </a:r>
                      <a:r>
                        <a:rPr lang="en-GB" sz="2000" b="1" spc="-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125381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quarter of a circle represents </a:t>
                      </a:r>
                      <a:r>
                        <a:rPr lang="en-GB" sz="2000" b="1" spc="-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807357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2AA99F60-7438-4577-97E6-ABA62AF6AA4B}"/>
              </a:ext>
            </a:extLst>
          </p:cNvPr>
          <p:cNvSpPr/>
          <p:nvPr/>
        </p:nvSpPr>
        <p:spPr>
          <a:xfrm>
            <a:off x="618350" y="825659"/>
            <a:ext cx="1224000" cy="122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930604-D314-42B5-9C6A-2D2669085699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 – Spring Block 3 –Statistics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4</a:t>
            </a:r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3/4: I can i</a:t>
            </a:r>
            <a:r>
              <a:rPr lang="en-GB" sz="4800" b="1" dirty="0">
                <a:latin typeface="Century Gothic" panose="020B0502020202020204" pitchFamily="34" charset="0"/>
                <a:hlinkClick r:id="rId3"/>
              </a:rPr>
              <a:t>nterpret and present data using bar charts, pictograms and tables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99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19CD41C-3748-48F6-A750-A6428284E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51203"/>
            <a:ext cx="8913124" cy="6322100"/>
          </a:xfrm>
          <a:prstGeom prst="rect">
            <a:avLst/>
          </a:prstGeom>
        </p:spPr>
      </p:pic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4ED1E548-18C5-4A9E-B2DC-82F96999CAA0}"/>
              </a:ext>
            </a:extLst>
          </p:cNvPr>
          <p:cNvGraphicFramePr>
            <a:graphicFrameLocks noGrp="1"/>
          </p:cNvGraphicFramePr>
          <p:nvPr/>
        </p:nvGraphicFramePr>
        <p:xfrm>
          <a:off x="2655212" y="3986248"/>
          <a:ext cx="4177707" cy="197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4379">
                  <a:extLst>
                    <a:ext uri="{9D8B030D-6E8A-4147-A177-3AD203B41FA5}">
                      <a16:colId xmlns:a16="http://schemas.microsoft.com/office/drawing/2014/main" val="2230494488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286118325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3342651968"/>
                    </a:ext>
                  </a:extLst>
                </a:gridCol>
                <a:gridCol w="739080">
                  <a:extLst>
                    <a:ext uri="{9D8B030D-6E8A-4147-A177-3AD203B41FA5}">
                      <a16:colId xmlns:a16="http://schemas.microsoft.com/office/drawing/2014/main" val="2766246601"/>
                    </a:ext>
                  </a:extLst>
                </a:gridCol>
              </a:tblGrid>
              <a:tr h="295231">
                <a:tc>
                  <a:txBody>
                    <a:bodyPr/>
                    <a:lstStyle/>
                    <a:p>
                      <a:pPr algn="ctr"/>
                      <a:endParaRPr lang="en-GB" sz="1500" b="1" dirty="0">
                        <a:latin typeface="Century Gothic" panose="020B0502020202020204" pitchFamily="34" charset="0"/>
                      </a:endParaRPr>
                    </a:p>
                  </a:txBody>
                  <a:tcPr marL="69528" marR="69528" marT="34763" marB="34763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27860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Running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1094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Gym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69142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02893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No exercise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94930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290830D-9103-4D7B-A661-8C1A3C88D2B3}"/>
              </a:ext>
            </a:extLst>
          </p:cNvPr>
          <p:cNvGraphicFramePr>
            <a:graphicFrameLocks noGrp="1"/>
          </p:cNvGraphicFramePr>
          <p:nvPr/>
        </p:nvGraphicFramePr>
        <p:xfrm>
          <a:off x="1074859" y="1606202"/>
          <a:ext cx="3650345" cy="180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73499875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145631751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74007427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403787699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4037963685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1615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373957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3424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6293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38169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86806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A6C3CDC6-DE95-4C59-A684-A12360AD5C3C}"/>
              </a:ext>
            </a:extLst>
          </p:cNvPr>
          <p:cNvGraphicFramePr>
            <a:graphicFrameLocks noGrp="1"/>
          </p:cNvGraphicFramePr>
          <p:nvPr/>
        </p:nvGraphicFramePr>
        <p:xfrm>
          <a:off x="662031" y="1403978"/>
          <a:ext cx="423282" cy="2191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28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0770698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92545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E39095B9-A99A-49DF-B18F-AE813F0F3121}"/>
              </a:ext>
            </a:extLst>
          </p:cNvPr>
          <p:cNvGraphicFramePr>
            <a:graphicFrameLocks noGrp="1"/>
          </p:cNvGraphicFramePr>
          <p:nvPr/>
        </p:nvGraphicFramePr>
        <p:xfrm>
          <a:off x="1073386" y="3417894"/>
          <a:ext cx="3650345" cy="30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213881996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32842581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59722319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076996088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674793643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5611891"/>
                  </a:ext>
                </a:extLst>
              </a:tr>
            </a:tbl>
          </a:graphicData>
        </a:graphic>
      </p:graphicFrame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B910E7C0-934E-44B0-8E8C-49AF906431EA}"/>
              </a:ext>
            </a:extLst>
          </p:cNvPr>
          <p:cNvGraphicFramePr>
            <a:graphicFrameLocks noGrp="1"/>
          </p:cNvGraphicFramePr>
          <p:nvPr/>
        </p:nvGraphicFramePr>
        <p:xfrm>
          <a:off x="5100648" y="2021432"/>
          <a:ext cx="902042" cy="1474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04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80F22BE5-DCC8-486D-99C0-AB3CC985FACA}"/>
              </a:ext>
            </a:extLst>
          </p:cNvPr>
          <p:cNvGraphicFramePr>
            <a:graphicFrameLocks noGrp="1"/>
          </p:cNvGraphicFramePr>
          <p:nvPr/>
        </p:nvGraphicFramePr>
        <p:xfrm>
          <a:off x="6309486" y="1535295"/>
          <a:ext cx="1202722" cy="47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2722">
                  <a:extLst>
                    <a:ext uri="{9D8B030D-6E8A-4147-A177-3AD203B41FA5}">
                      <a16:colId xmlns:a16="http://schemas.microsoft.com/office/drawing/2014/main" val="1246439319"/>
                    </a:ext>
                  </a:extLst>
                </a:gridCol>
              </a:tblGrid>
              <a:tr h="47496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= 2 people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1594208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712009E1-EE3B-44BA-8DF1-9E26A185A13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show the same data?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257134-1779-45BA-A640-A619212D6DCC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120024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19CD41C-3748-48F6-A750-A6428284E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51203"/>
            <a:ext cx="8913124" cy="6322100"/>
          </a:xfrm>
          <a:prstGeom prst="rect">
            <a:avLst/>
          </a:prstGeom>
        </p:spPr>
      </p:pic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4ED1E548-18C5-4A9E-B2DC-82F96999CAA0}"/>
              </a:ext>
            </a:extLst>
          </p:cNvPr>
          <p:cNvGraphicFramePr>
            <a:graphicFrameLocks noGrp="1"/>
          </p:cNvGraphicFramePr>
          <p:nvPr/>
        </p:nvGraphicFramePr>
        <p:xfrm>
          <a:off x="2655212" y="3986248"/>
          <a:ext cx="4177707" cy="197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4379">
                  <a:extLst>
                    <a:ext uri="{9D8B030D-6E8A-4147-A177-3AD203B41FA5}">
                      <a16:colId xmlns:a16="http://schemas.microsoft.com/office/drawing/2014/main" val="2230494488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286118325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3342651968"/>
                    </a:ext>
                  </a:extLst>
                </a:gridCol>
                <a:gridCol w="739080">
                  <a:extLst>
                    <a:ext uri="{9D8B030D-6E8A-4147-A177-3AD203B41FA5}">
                      <a16:colId xmlns:a16="http://schemas.microsoft.com/office/drawing/2014/main" val="2766246601"/>
                    </a:ext>
                  </a:extLst>
                </a:gridCol>
              </a:tblGrid>
              <a:tr h="295231">
                <a:tc>
                  <a:txBody>
                    <a:bodyPr/>
                    <a:lstStyle/>
                    <a:p>
                      <a:pPr algn="ctr"/>
                      <a:endParaRPr lang="en-GB" sz="15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9528" marR="69528" marT="34763" marB="34763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27860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Running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1094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Gym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69142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02893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 exercise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94930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E39095B9-A99A-49DF-B18F-AE813F0F3121}"/>
              </a:ext>
            </a:extLst>
          </p:cNvPr>
          <p:cNvGraphicFramePr>
            <a:graphicFrameLocks noGrp="1"/>
          </p:cNvGraphicFramePr>
          <p:nvPr/>
        </p:nvGraphicFramePr>
        <p:xfrm>
          <a:off x="1073386" y="3417894"/>
          <a:ext cx="3650345" cy="30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213881996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32842581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59722319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076996088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674793643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5611891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712009E1-EE3B-44BA-8DF1-9E26A185A13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show the same data?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3F4C61E-09DA-4CA3-9781-5A5CBA3F1257}"/>
              </a:ext>
            </a:extLst>
          </p:cNvPr>
          <p:cNvGraphicFramePr>
            <a:graphicFrameLocks noGrp="1"/>
          </p:cNvGraphicFramePr>
          <p:nvPr/>
        </p:nvGraphicFramePr>
        <p:xfrm>
          <a:off x="1074859" y="1606202"/>
          <a:ext cx="3650345" cy="180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73499875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145631751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74007427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403787699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4037963685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1615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373957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3424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6293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38169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868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8BCCDD-4989-4971-8FDC-42C982D88CBB}"/>
              </a:ext>
            </a:extLst>
          </p:cNvPr>
          <p:cNvGraphicFramePr>
            <a:graphicFrameLocks noGrp="1"/>
          </p:cNvGraphicFramePr>
          <p:nvPr/>
        </p:nvGraphicFramePr>
        <p:xfrm>
          <a:off x="662031" y="1403978"/>
          <a:ext cx="423282" cy="2191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28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0770698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9254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4EC719C-9141-4AF0-A8E8-BEBFA5001ABC}"/>
              </a:ext>
            </a:extLst>
          </p:cNvPr>
          <p:cNvGraphicFramePr>
            <a:graphicFrameLocks noGrp="1"/>
          </p:cNvGraphicFramePr>
          <p:nvPr/>
        </p:nvGraphicFramePr>
        <p:xfrm>
          <a:off x="1073386" y="3417894"/>
          <a:ext cx="3650345" cy="30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213881996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32842581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59722319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076996088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674793643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561189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AA8FD23-F53D-470F-BEE4-CD01A66E6FAD}"/>
              </a:ext>
            </a:extLst>
          </p:cNvPr>
          <p:cNvGraphicFramePr>
            <a:graphicFrameLocks noGrp="1"/>
          </p:cNvGraphicFramePr>
          <p:nvPr/>
        </p:nvGraphicFramePr>
        <p:xfrm>
          <a:off x="5100648" y="2021432"/>
          <a:ext cx="902042" cy="1474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04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C58EB42-BB1C-4895-899A-0F24AF1E61EC}"/>
              </a:ext>
            </a:extLst>
          </p:cNvPr>
          <p:cNvGraphicFramePr>
            <a:graphicFrameLocks noGrp="1"/>
          </p:cNvGraphicFramePr>
          <p:nvPr/>
        </p:nvGraphicFramePr>
        <p:xfrm>
          <a:off x="6309486" y="1535295"/>
          <a:ext cx="1202722" cy="47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2722">
                  <a:extLst>
                    <a:ext uri="{9D8B030D-6E8A-4147-A177-3AD203B41FA5}">
                      <a16:colId xmlns:a16="http://schemas.microsoft.com/office/drawing/2014/main" val="1246439319"/>
                    </a:ext>
                  </a:extLst>
                </a:gridCol>
              </a:tblGrid>
              <a:tr h="47496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= 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 people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15942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BF914E7-93D6-484E-AD81-16E78084D9B9}"/>
              </a:ext>
            </a:extLst>
          </p:cNvPr>
          <p:cNvSpPr/>
          <p:nvPr/>
        </p:nvSpPr>
        <p:spPr>
          <a:xfrm>
            <a:off x="5230167" y="1492180"/>
            <a:ext cx="3210448" cy="21350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AFB565-337E-4A31-A20C-5A53A0481C6C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010122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answer the questions about favourite colours.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10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was the most popular colour?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colours do the girls prefer?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Is purple a boy’s favourite?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Which is the most unpopular colour?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783AA-7503-45B9-93AC-3B5EEB30717B}"/>
              </a:ext>
            </a:extLst>
          </p:cNvPr>
          <p:cNvGraphicFramePr>
            <a:graphicFrameLocks noGrp="1"/>
          </p:cNvGraphicFramePr>
          <p:nvPr/>
        </p:nvGraphicFramePr>
        <p:xfrm>
          <a:off x="2169886" y="1275094"/>
          <a:ext cx="4804227" cy="23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27">
                  <a:extLst>
                    <a:ext uri="{9D8B030D-6E8A-4147-A177-3AD203B41FA5}">
                      <a16:colId xmlns:a16="http://schemas.microsoft.com/office/drawing/2014/main" val="37112873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549261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168694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7497798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424909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0283689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Green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Yellow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Blue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Purple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8306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2851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523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0225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Charlotte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924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Emily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546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85B599C-F84A-4F7E-8E1C-699485840502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092467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answer the questions about favourite colours.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10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was the most popular colour?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Blue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colours do the girls prefer?  </a:t>
            </a: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Green, red and purple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Is purple a boy’s favourite?  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No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Which is the most unpopular colour?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yellow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783AA-7503-45B9-93AC-3B5EEB30717B}"/>
              </a:ext>
            </a:extLst>
          </p:cNvPr>
          <p:cNvGraphicFramePr>
            <a:graphicFrameLocks noGrp="1"/>
          </p:cNvGraphicFramePr>
          <p:nvPr/>
        </p:nvGraphicFramePr>
        <p:xfrm>
          <a:off x="2169886" y="1275094"/>
          <a:ext cx="4804227" cy="23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27">
                  <a:extLst>
                    <a:ext uri="{9D8B030D-6E8A-4147-A177-3AD203B41FA5}">
                      <a16:colId xmlns:a16="http://schemas.microsoft.com/office/drawing/2014/main" val="37112873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549261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168694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7497798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424909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0283689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Green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Yellow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Blue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Purple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8306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2851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523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0225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Charlotte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924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Emily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546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C52605-E334-443B-836A-B0997DAD7E9A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18709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below shows the results of football matches.</a:t>
            </a: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two teams have won the most matches?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team is the least successful?  </a:t>
            </a:r>
          </a:p>
          <a:p>
            <a:pPr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</a:p>
          <a:p>
            <a:pPr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What is the most common result of the matches?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539378-A5B6-4F0E-B79F-AF44C7ACF41B}"/>
              </a:ext>
            </a:extLst>
          </p:cNvPr>
          <p:cNvGraphicFramePr>
            <a:graphicFrameLocks noGrp="1"/>
          </p:cNvGraphicFramePr>
          <p:nvPr/>
        </p:nvGraphicFramePr>
        <p:xfrm>
          <a:off x="2088000" y="1335093"/>
          <a:ext cx="4968000" cy="222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3534050054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462472916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97986377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410417809"/>
                    </a:ext>
                  </a:extLst>
                </a:gridCol>
              </a:tblGrid>
              <a:tr h="556678">
                <a:tc>
                  <a:txBody>
                    <a:bodyPr/>
                    <a:lstStyle/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win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draw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lose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54118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Northfield AFC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61341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Wetherton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Juniors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43996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Jumpleby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Town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684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89C4ED2-CDEA-490E-A6CC-3C71B4C688BE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299797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below shows the results of football matches.</a:t>
            </a: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two teams have won the most matches?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Northfield AFC and </a:t>
            </a:r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Wetherton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Juniors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team is the least successful?  </a:t>
            </a:r>
          </a:p>
          <a:p>
            <a:pPr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Jumpleby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Town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What is the most common result of the matches?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Win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539378-A5B6-4F0E-B79F-AF44C7ACF41B}"/>
              </a:ext>
            </a:extLst>
          </p:cNvPr>
          <p:cNvGraphicFramePr>
            <a:graphicFrameLocks noGrp="1"/>
          </p:cNvGraphicFramePr>
          <p:nvPr/>
        </p:nvGraphicFramePr>
        <p:xfrm>
          <a:off x="2088000" y="1335093"/>
          <a:ext cx="4968000" cy="222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3534050054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462472916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97986377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410417809"/>
                    </a:ext>
                  </a:extLst>
                </a:gridCol>
              </a:tblGrid>
              <a:tr h="556678">
                <a:tc>
                  <a:txBody>
                    <a:bodyPr/>
                    <a:lstStyle/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win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draw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lose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54118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Northfield AFC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61341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Wetherton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Juniors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43996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Jumpleby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Town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684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E40C8A-7C44-4088-801D-A00A3CC37494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91526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the results of a breakfast survey.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males eat toast?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was the second least popular breakfast amongst females?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How many people have nothing for breakfast?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What was the most popular breakfast for both boys and girls?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A95DA9-AECA-4F4E-BC2A-D9CE2AD01644}"/>
              </a:ext>
            </a:extLst>
          </p:cNvPr>
          <p:cNvGraphicFramePr>
            <a:graphicFrameLocks noGrp="1"/>
          </p:cNvGraphicFramePr>
          <p:nvPr/>
        </p:nvGraphicFramePr>
        <p:xfrm>
          <a:off x="1624734" y="1462261"/>
          <a:ext cx="5894531" cy="2212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536">
                  <a:extLst>
                    <a:ext uri="{9D8B030D-6E8A-4147-A177-3AD203B41FA5}">
                      <a16:colId xmlns:a16="http://schemas.microsoft.com/office/drawing/2014/main" val="3113898088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07188284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80084986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282616792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1127586695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169713216"/>
                    </a:ext>
                  </a:extLst>
                </a:gridCol>
              </a:tblGrid>
              <a:tr h="665050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toast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cereal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porridge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fruit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nothing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79909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Boys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72715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Girls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604692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53101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35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B262D11-6718-4722-88F1-0BA6708267E0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37261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the results of a breakfast survey.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males eat toast?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15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was the second least popular breakfast amongst females?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Toast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How many people have nothing for breakfast?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18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What was the most popular breakfast for both boys and girls?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Cereal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A95DA9-AECA-4F4E-BC2A-D9CE2AD01644}"/>
              </a:ext>
            </a:extLst>
          </p:cNvPr>
          <p:cNvGraphicFramePr>
            <a:graphicFrameLocks noGrp="1"/>
          </p:cNvGraphicFramePr>
          <p:nvPr/>
        </p:nvGraphicFramePr>
        <p:xfrm>
          <a:off x="1624734" y="1462261"/>
          <a:ext cx="5894531" cy="2212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536">
                  <a:extLst>
                    <a:ext uri="{9D8B030D-6E8A-4147-A177-3AD203B41FA5}">
                      <a16:colId xmlns:a16="http://schemas.microsoft.com/office/drawing/2014/main" val="3113898088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07188284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80084986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282616792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1127586695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169713216"/>
                    </a:ext>
                  </a:extLst>
                </a:gridCol>
              </a:tblGrid>
              <a:tr h="665050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toast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cereal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porridge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fruit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nothing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79909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Boys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72715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Girls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604692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53101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35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54CA973-906C-4D2B-943C-5CF0F2422FF4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086231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29F1-CABF-49EE-AB71-B29C57D73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7042444" cy="1646302"/>
          </a:xfrm>
        </p:spPr>
        <p:txBody>
          <a:bodyPr/>
          <a:lstStyle/>
          <a:p>
            <a:pPr algn="l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Lo: I can i</a:t>
            </a:r>
            <a:r>
              <a:rPr lang="en-GB" sz="3200" b="1" dirty="0">
                <a:latin typeface="Century Gothic" panose="020B0502020202020204" pitchFamily="34" charset="0"/>
                <a:hlinkClick r:id="rId3"/>
              </a:rPr>
              <a:t>nterpret and present data using bar charts, pictograms and tables</a:t>
            </a:r>
            <a:b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3B8EE-B0A8-4BE9-B25F-051EA45B2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9768" y="478075"/>
            <a:ext cx="5637850" cy="1096899"/>
          </a:xfrm>
        </p:spPr>
        <p:txBody>
          <a:bodyPr>
            <a:normAutofit/>
          </a:bodyPr>
          <a:lstStyle/>
          <a:p>
            <a:r>
              <a:rPr lang="en-GB" sz="3600" b="1" dirty="0"/>
              <a:t>Friday 26</a:t>
            </a:r>
            <a:r>
              <a:rPr lang="en-GB" sz="3600" b="1" baseline="30000" dirty="0"/>
              <a:t>th</a:t>
            </a:r>
            <a:r>
              <a:rPr lang="en-GB" sz="3600" b="1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69832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9D3635C-1D3F-4B95-8876-6E66B1B85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88136"/>
              </p:ext>
            </p:extLst>
          </p:nvPr>
        </p:nvGraphicFramePr>
        <p:xfrm>
          <a:off x="275303" y="754707"/>
          <a:ext cx="8593393" cy="534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29">
                  <a:extLst>
                    <a:ext uri="{9D8B030D-6E8A-4147-A177-3AD203B41FA5}">
                      <a16:colId xmlns:a16="http://schemas.microsoft.com/office/drawing/2014/main" val="2218904740"/>
                    </a:ext>
                  </a:extLst>
                </a:gridCol>
                <a:gridCol w="6771864">
                  <a:extLst>
                    <a:ext uri="{9D8B030D-6E8A-4147-A177-3AD203B41FA5}">
                      <a16:colId xmlns:a16="http://schemas.microsoft.com/office/drawing/2014/main" val="2677811193"/>
                    </a:ext>
                  </a:extLst>
                </a:gridCol>
              </a:tblGrid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full circle represents 20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362332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Three quarters of a circle represents </a:t>
                      </a:r>
                      <a:r>
                        <a:rPr lang="en-GB" sz="2000" b="1" spc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r>
                        <a:rPr lang="en-GB" sz="2000" b="1" spc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574507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Half of a circle represents 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125381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quarter of a circle represents 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807357"/>
                  </a:ext>
                </a:extLst>
              </a:tr>
            </a:tbl>
          </a:graphicData>
        </a:graphic>
      </p:graphicFrame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7D586639-0840-4C7C-9F9E-3F7D2320DED6}"/>
              </a:ext>
            </a:extLst>
          </p:cNvPr>
          <p:cNvSpPr/>
          <p:nvPr/>
        </p:nvSpPr>
        <p:spPr>
          <a:xfrm>
            <a:off x="618350" y="2306447"/>
            <a:ext cx="1224000" cy="1224000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Partial Circle 15">
            <a:extLst>
              <a:ext uri="{FF2B5EF4-FFF2-40B4-BE49-F238E27FC236}">
                <a16:creationId xmlns:a16="http://schemas.microsoft.com/office/drawing/2014/main" id="{D2303973-C786-4CFB-BA5E-7A189F662E99}"/>
              </a:ext>
            </a:extLst>
          </p:cNvPr>
          <p:cNvSpPr/>
          <p:nvPr/>
        </p:nvSpPr>
        <p:spPr>
          <a:xfrm rot="16200000">
            <a:off x="618351" y="3368135"/>
            <a:ext cx="1224000" cy="1224000"/>
          </a:xfrm>
          <a:prstGeom prst="pie">
            <a:avLst>
              <a:gd name="adj1" fmla="val 5446555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Partial Circle 16">
            <a:extLst>
              <a:ext uri="{FF2B5EF4-FFF2-40B4-BE49-F238E27FC236}">
                <a16:creationId xmlns:a16="http://schemas.microsoft.com/office/drawing/2014/main" id="{14990798-D71B-455A-B98D-F95E05A5054D}"/>
              </a:ext>
            </a:extLst>
          </p:cNvPr>
          <p:cNvSpPr/>
          <p:nvPr/>
        </p:nvSpPr>
        <p:spPr>
          <a:xfrm rot="10800000">
            <a:off x="618350" y="4639374"/>
            <a:ext cx="1224000" cy="1224000"/>
          </a:xfrm>
          <a:prstGeom prst="pie">
            <a:avLst>
              <a:gd name="adj1" fmla="val 10783534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80C4666-6835-427D-9B11-591CF97CAFC9}"/>
              </a:ext>
            </a:extLst>
          </p:cNvPr>
          <p:cNvSpPr/>
          <p:nvPr/>
        </p:nvSpPr>
        <p:spPr>
          <a:xfrm>
            <a:off x="618350" y="825659"/>
            <a:ext cx="1224000" cy="122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F1D21-0DF8-443F-9AF2-89365CE24EA9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044916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how many house points each pupil receives each time they do well at school. The number of points increase each time by 4 each time. They have a maximum of ten rewards.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and answer the questions.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house points will a child have if they get the reward 5 times?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The maximum number of house points a child could receive is higher than 200. True or false?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9821A6-A864-4EA9-BDB5-2DF678B6CFF7}"/>
              </a:ext>
            </a:extLst>
          </p:cNvPr>
          <p:cNvGraphicFramePr>
            <a:graphicFrameLocks noGrp="1"/>
          </p:cNvGraphicFramePr>
          <p:nvPr/>
        </p:nvGraphicFramePr>
        <p:xfrm>
          <a:off x="1149181" y="2207966"/>
          <a:ext cx="6845638" cy="1136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398">
                  <a:extLst>
                    <a:ext uri="{9D8B030D-6E8A-4147-A177-3AD203B41FA5}">
                      <a16:colId xmlns:a16="http://schemas.microsoft.com/office/drawing/2014/main" val="1145212154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85811325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29188787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46497712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082969025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55810374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18968301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6696932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5981576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881608652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94487994"/>
                    </a:ext>
                  </a:extLst>
                </a:gridCol>
              </a:tblGrid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Rewards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14230"/>
                  </a:ext>
                </a:extLst>
              </a:tr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of House points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123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F4A1664-296D-4D0A-A48D-80100D5F3096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164810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how many house points each pupil receives each time they do well at school. The number of points increase each time by 4 each time. They have a maximum of ten rewards.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and answer the questions.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house points will a child have if they get the reward 5 times?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The maximum number of house points a child could receive is higher than 200. True or false?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False.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04854C-019C-4DE9-BFE1-6A27492B3106}"/>
              </a:ext>
            </a:extLst>
          </p:cNvPr>
          <p:cNvGraphicFramePr>
            <a:graphicFrameLocks noGrp="1"/>
          </p:cNvGraphicFramePr>
          <p:nvPr/>
        </p:nvGraphicFramePr>
        <p:xfrm>
          <a:off x="1149181" y="2207966"/>
          <a:ext cx="6845638" cy="1136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398">
                  <a:extLst>
                    <a:ext uri="{9D8B030D-6E8A-4147-A177-3AD203B41FA5}">
                      <a16:colId xmlns:a16="http://schemas.microsoft.com/office/drawing/2014/main" val="1145212154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85811325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29188787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46497712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082969025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55810374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18968301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6696932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5981576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881608652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94487994"/>
                    </a:ext>
                  </a:extLst>
                </a:gridCol>
              </a:tblGrid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Rewards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14230"/>
                  </a:ext>
                </a:extLst>
              </a:tr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of House points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123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5D4DB47-A2E2-4C5A-BA70-405A6247E619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246915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Liberty writes the following statements using the information in the table, spot three mistakes she has made.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80 animals in the two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an even number of cats in both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more dogs than cats.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one even and one odd number of dogs.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87FC49D-F4C4-4918-B238-9BDE7A7DE955}"/>
              </a:ext>
            </a:extLst>
          </p:cNvPr>
          <p:cNvGraphicFramePr>
            <a:graphicFrameLocks noGrp="1"/>
          </p:cNvGraphicFramePr>
          <p:nvPr/>
        </p:nvGraphicFramePr>
        <p:xfrm>
          <a:off x="1456498" y="3145559"/>
          <a:ext cx="5443213" cy="18516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219">
                  <a:extLst>
                    <a:ext uri="{9D8B030D-6E8A-4147-A177-3AD203B41FA5}">
                      <a16:colId xmlns:a16="http://schemas.microsoft.com/office/drawing/2014/main" val="1392801812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211137485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483046979"/>
                    </a:ext>
                  </a:extLst>
                </a:gridCol>
                <a:gridCol w="1116556">
                  <a:extLst>
                    <a:ext uri="{9D8B030D-6E8A-4147-A177-3AD203B41FA5}">
                      <a16:colId xmlns:a16="http://schemas.microsoft.com/office/drawing/2014/main" val="2401764078"/>
                    </a:ext>
                  </a:extLst>
                </a:gridCol>
              </a:tblGrid>
              <a:tr h="648934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24617" marR="124617" marT="62309" marB="62309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Lowdale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Avenue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Sunnyvale Drive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 animals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671945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Dogs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44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45431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Cats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38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79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6161F6-13B8-4DE7-8B39-D6A4A00BBD85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026273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Liberty writes the following statements using the information in the table, spot three mistakes she has made.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80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animals in the two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an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even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number of cats in both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more dogs than cats.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one even and one odd number of dogs.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Error 1: There are 82 animals in total.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Error 2: There are an odd number of cats at both addresses.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Error 3: There are two odd numbers of dogs.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87FC49D-F4C4-4918-B238-9BDE7A7DE955}"/>
              </a:ext>
            </a:extLst>
          </p:cNvPr>
          <p:cNvGraphicFramePr>
            <a:graphicFrameLocks noGrp="1"/>
          </p:cNvGraphicFramePr>
          <p:nvPr/>
        </p:nvGraphicFramePr>
        <p:xfrm>
          <a:off x="1456498" y="3145559"/>
          <a:ext cx="5443213" cy="18516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219">
                  <a:extLst>
                    <a:ext uri="{9D8B030D-6E8A-4147-A177-3AD203B41FA5}">
                      <a16:colId xmlns:a16="http://schemas.microsoft.com/office/drawing/2014/main" val="1392801812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211137485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483046979"/>
                    </a:ext>
                  </a:extLst>
                </a:gridCol>
                <a:gridCol w="1116556">
                  <a:extLst>
                    <a:ext uri="{9D8B030D-6E8A-4147-A177-3AD203B41FA5}">
                      <a16:colId xmlns:a16="http://schemas.microsoft.com/office/drawing/2014/main" val="2401764078"/>
                    </a:ext>
                  </a:extLst>
                </a:gridCol>
              </a:tblGrid>
              <a:tr h="648934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24617" marR="124617" marT="62309" marB="62309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Lowdale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Avenue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Sunnyvale Drive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 animals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671945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Dogs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44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45431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Cats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38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79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E0B49E0-B082-4770-8027-DAC8700AC59A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941532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Olly creates some questions about the table below.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people support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Eastlee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supporters go to every game?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more people support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Northend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than Southam?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Olly’s questions cannot be answered using the table? Explain why not.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562012-49D5-4EA4-BD2C-40D5856A9A7E}"/>
              </a:ext>
            </a:extLst>
          </p:cNvPr>
          <p:cNvGraphicFramePr>
            <a:graphicFrameLocks noGrp="1"/>
          </p:cNvGraphicFramePr>
          <p:nvPr/>
        </p:nvGraphicFramePr>
        <p:xfrm>
          <a:off x="1962000" y="1254259"/>
          <a:ext cx="5220000" cy="164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89394693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68478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8981029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9046781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45335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Eastlee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Southham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Westprom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Northend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9837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Children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85803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Adults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77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E129A5-C0A3-43A9-A0B4-E60B145ED036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4879377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Olly creates some questions about the table below.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Eastlee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How many supporters go to every game?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more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Northend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than Southam?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Olly’s questions cannot be answered using the table? Explain why not.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This cannot be answered because...</a:t>
            </a:r>
            <a:endParaRPr lang="en-GB" sz="3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562012-49D5-4EA4-BD2C-40D5856A9A7E}"/>
              </a:ext>
            </a:extLst>
          </p:cNvPr>
          <p:cNvGraphicFramePr>
            <a:graphicFrameLocks noGrp="1"/>
          </p:cNvGraphicFramePr>
          <p:nvPr/>
        </p:nvGraphicFramePr>
        <p:xfrm>
          <a:off x="1962000" y="1254259"/>
          <a:ext cx="5220000" cy="164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89394693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68478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8981029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9046781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45335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Eastlee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Southham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Westprom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Northend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9837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Children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85803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Adults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77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5081062-CD2C-4B9A-8F30-A925D44337B9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5889753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Olly creates some questions about the table below.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Eastlee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How many supporters go to every game?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more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Northend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than Southam?</a:t>
            </a:r>
          </a:p>
          <a:p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Which of Olly’s questions cannot be answered using the table? Explain why not.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This cannot be answered because the table does not include that information.</a:t>
            </a:r>
          </a:p>
          <a:p>
            <a:endParaRPr lang="en-GB" sz="32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562012-49D5-4EA4-BD2C-40D5856A9A7E}"/>
              </a:ext>
            </a:extLst>
          </p:cNvPr>
          <p:cNvGraphicFramePr>
            <a:graphicFrameLocks noGrp="1"/>
          </p:cNvGraphicFramePr>
          <p:nvPr/>
        </p:nvGraphicFramePr>
        <p:xfrm>
          <a:off x="1962000" y="1254259"/>
          <a:ext cx="5220000" cy="164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89394693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68478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8981029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9046781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45335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Eastlee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Southham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Westprom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Northend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9837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Children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85803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Adults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77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53A3B29-5153-4677-AFA5-9D7C9AA039AC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51228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calculate the number of tickets bought altogether.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films in order from the most to least popular.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774F7A-BBEF-4084-852B-9913C2A6C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87525"/>
              </p:ext>
            </p:extLst>
          </p:nvPr>
        </p:nvGraphicFramePr>
        <p:xfrm>
          <a:off x="1920184" y="1228548"/>
          <a:ext cx="5303631" cy="3088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679">
                  <a:extLst>
                    <a:ext uri="{9D8B030D-6E8A-4147-A177-3AD203B41FA5}">
                      <a16:colId xmlns:a16="http://schemas.microsoft.com/office/drawing/2014/main" val="1821221050"/>
                    </a:ext>
                  </a:extLst>
                </a:gridCol>
                <a:gridCol w="1910952">
                  <a:extLst>
                    <a:ext uri="{9D8B030D-6E8A-4147-A177-3AD203B41FA5}">
                      <a16:colId xmlns:a16="http://schemas.microsoft.com/office/drawing/2014/main" val="622276849"/>
                    </a:ext>
                  </a:extLst>
                </a:gridCol>
              </a:tblGrid>
              <a:tr h="7721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1" dirty="0">
                          <a:latin typeface="Century Gothic" panose="020B0502020202020204" pitchFamily="34" charset="0"/>
                        </a:rPr>
                        <a:t>Monday’s Cinema Ticket Sales</a:t>
                      </a:r>
                    </a:p>
                  </a:txBody>
                  <a:tcPr marL="100584" marR="100584" marT="50292" marB="5029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14250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Film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Tickets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300722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Attack of the Robots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292069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Frostbite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487264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True Love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593797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The Great Adventure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736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60849A-C677-49C9-80C9-17BA5FB1E994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calculate the number of tickets bought altogether.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200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films in order from the most to least popular.</a:t>
            </a: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Great Adventure, Attack of the Robots, True Love, Frostbite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774F7A-BBEF-4084-852B-9913C2A6C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94401"/>
              </p:ext>
            </p:extLst>
          </p:nvPr>
        </p:nvGraphicFramePr>
        <p:xfrm>
          <a:off x="1920184" y="1228548"/>
          <a:ext cx="5303631" cy="3088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679">
                  <a:extLst>
                    <a:ext uri="{9D8B030D-6E8A-4147-A177-3AD203B41FA5}">
                      <a16:colId xmlns:a16="http://schemas.microsoft.com/office/drawing/2014/main" val="1821221050"/>
                    </a:ext>
                  </a:extLst>
                </a:gridCol>
                <a:gridCol w="1910952">
                  <a:extLst>
                    <a:ext uri="{9D8B030D-6E8A-4147-A177-3AD203B41FA5}">
                      <a16:colId xmlns:a16="http://schemas.microsoft.com/office/drawing/2014/main" val="622276849"/>
                    </a:ext>
                  </a:extLst>
                </a:gridCol>
              </a:tblGrid>
              <a:tr h="7721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1" dirty="0">
                          <a:latin typeface="Century Gothic" panose="020B0502020202020204" pitchFamily="34" charset="0"/>
                        </a:rPr>
                        <a:t>Monday’s Cinema Ticket Sales</a:t>
                      </a:r>
                    </a:p>
                  </a:txBody>
                  <a:tcPr marL="100584" marR="100584" marT="50292" marB="5029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14250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Film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Tickets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300722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Attack of the Robots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292069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Frostbite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487264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True Love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593797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The Great Adventure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736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CEFB605-7D9A-4EF3-9614-D04F9918E8A4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84998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On average, Tom drinks </a:t>
            </a:r>
            <a:r>
              <a:rPr lang="en-GB" sz="2000" b="1" spc="-300" dirty="0">
                <a:solidFill>
                  <a:prstClr val="black"/>
                </a:solidFill>
                <a:latin typeface="Century Gothic" panose="020B0502020202020204" pitchFamily="34" charset="0"/>
              </a:rPr>
              <a:t>_______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more water than Ali. 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Jess drinks </a:t>
            </a:r>
            <a:r>
              <a:rPr lang="en-GB" sz="2000" b="1" spc="-300" dirty="0">
                <a:solidFill>
                  <a:prstClr val="black"/>
                </a:solidFill>
                <a:latin typeface="Century Gothic" panose="020B0502020202020204" pitchFamily="34" charset="0"/>
              </a:rPr>
              <a:t>_______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less water than Fay.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C4C04CC-89D2-4E95-AEB1-7A9452182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35809"/>
              </p:ext>
            </p:extLst>
          </p:nvPr>
        </p:nvGraphicFramePr>
        <p:xfrm>
          <a:off x="1818506" y="1824672"/>
          <a:ext cx="689879" cy="204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879">
                  <a:extLst>
                    <a:ext uri="{9D8B030D-6E8A-4147-A177-3AD203B41FA5}">
                      <a16:colId xmlns:a16="http://schemas.microsoft.com/office/drawing/2014/main" val="3324221419"/>
                    </a:ext>
                  </a:extLst>
                </a:gridCol>
              </a:tblGrid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9296132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338571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4938629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3975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8E394B9-7165-47BC-85DC-009BD020351A}"/>
              </a:ext>
            </a:extLst>
          </p:cNvPr>
          <p:cNvSpPr txBox="1"/>
          <p:nvPr/>
        </p:nvSpPr>
        <p:spPr>
          <a:xfrm rot="16200000">
            <a:off x="1125467" y="2153536"/>
            <a:ext cx="138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latin typeface="Century Gothic" panose="020B0502020202020204" pitchFamily="34" charset="0"/>
              </a:rPr>
              <a:t>ml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1E93E5-AEA1-4A85-96B8-CECAE9D25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743576"/>
              </p:ext>
            </p:extLst>
          </p:nvPr>
        </p:nvGraphicFramePr>
        <p:xfrm>
          <a:off x="2403610" y="1645163"/>
          <a:ext cx="4336780" cy="2762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195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32009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68445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26513"/>
                  </a:ext>
                </a:extLst>
              </a:tr>
              <a:tr h="342484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81D39C9-2C57-4671-B793-2459C49BB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7005"/>
              </p:ext>
            </p:extLst>
          </p:nvPr>
        </p:nvGraphicFramePr>
        <p:xfrm>
          <a:off x="2402390" y="1646442"/>
          <a:ext cx="4338000" cy="2761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794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1760406692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192092759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64944992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035598338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230253796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830939815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547718960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3722835314"/>
                    </a:ext>
                  </a:extLst>
                </a:gridCol>
              </a:tblGrid>
              <a:tr h="382481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Average Water Intake During PE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266916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837560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3495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906875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870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7111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72573"/>
                  </a:ext>
                </a:extLst>
              </a:tr>
              <a:tr h="3423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Tom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Jess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Ali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Fay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E9390C9-B8D2-402D-9812-42626879AC9C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96509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On average, Tom drinks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more water than Ali. 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Jess drinks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less water than Fay.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752D10F-1BD9-4683-838C-71836A6B7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26931"/>
              </p:ext>
            </p:extLst>
          </p:nvPr>
        </p:nvGraphicFramePr>
        <p:xfrm>
          <a:off x="1818506" y="1824672"/>
          <a:ext cx="689879" cy="204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879">
                  <a:extLst>
                    <a:ext uri="{9D8B030D-6E8A-4147-A177-3AD203B41FA5}">
                      <a16:colId xmlns:a16="http://schemas.microsoft.com/office/drawing/2014/main" val="3324221419"/>
                    </a:ext>
                  </a:extLst>
                </a:gridCol>
              </a:tblGrid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9296132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338571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4938629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39751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5BCE8A6-879E-43A9-9358-8BC17077EC85}"/>
              </a:ext>
            </a:extLst>
          </p:cNvPr>
          <p:cNvSpPr txBox="1"/>
          <p:nvPr/>
        </p:nvSpPr>
        <p:spPr>
          <a:xfrm rot="16200000">
            <a:off x="1125467" y="2153536"/>
            <a:ext cx="138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latin typeface="Century Gothic" panose="020B0502020202020204" pitchFamily="34" charset="0"/>
              </a:rPr>
              <a:t>ml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1A4583-3413-4D64-9AED-61DB19DF3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737254"/>
              </p:ext>
            </p:extLst>
          </p:nvPr>
        </p:nvGraphicFramePr>
        <p:xfrm>
          <a:off x="2403610" y="1645163"/>
          <a:ext cx="4336780" cy="2762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195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32009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68445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26513"/>
                  </a:ext>
                </a:extLst>
              </a:tr>
              <a:tr h="342484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C4B2054-34D4-4646-860B-AE0D01954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565408"/>
              </p:ext>
            </p:extLst>
          </p:nvPr>
        </p:nvGraphicFramePr>
        <p:xfrm>
          <a:off x="2402390" y="1646442"/>
          <a:ext cx="4338000" cy="2761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794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1760406692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192092759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64944992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035598338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230253796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830939815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547718960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3722835314"/>
                    </a:ext>
                  </a:extLst>
                </a:gridCol>
              </a:tblGrid>
              <a:tr h="382481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Average Water Intake During PE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266916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837560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3495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906875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870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7111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72573"/>
                  </a:ext>
                </a:extLst>
              </a:tr>
              <a:tr h="3423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Tom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Jess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Ali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Fay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3A74FE4-39D6-4BA0-94EE-A2763967D7F5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59943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difference between the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number of pears and apples grown.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fruits total 55?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14521E-83F3-4F64-A7ED-01B90B1E4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45692"/>
              </p:ext>
            </p:extLst>
          </p:nvPr>
        </p:nvGraphicFramePr>
        <p:xfrm>
          <a:off x="1534504" y="1720651"/>
          <a:ext cx="6133072" cy="2641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68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4209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Fruits Grown at Farley Farm Each Year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Strawberries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Pears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Oranges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Apples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D33B365-9ABF-4581-9FED-B1146BAE57B3}"/>
              </a:ext>
            </a:extLst>
          </p:cNvPr>
          <p:cNvSpPr txBox="1"/>
          <p:nvPr/>
        </p:nvSpPr>
        <p:spPr>
          <a:xfrm>
            <a:off x="4297996" y="4464018"/>
            <a:ext cx="142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fruits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F7DFAA-707C-47B2-A313-6C462EF0C224}"/>
              </a:ext>
            </a:extLst>
          </p:cNvPr>
          <p:cNvSpPr/>
          <p:nvPr/>
        </p:nvSpPr>
        <p:spPr>
          <a:xfrm>
            <a:off x="3958453" y="447891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D3E11EDB-452A-4303-BE3F-F6F0B2C23769}"/>
              </a:ext>
            </a:extLst>
          </p:cNvPr>
          <p:cNvSpPr/>
          <p:nvPr/>
        </p:nvSpPr>
        <p:spPr>
          <a:xfrm>
            <a:off x="3654205" y="2901462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70E1569-C665-4342-9EEB-6499A22DFFE7}"/>
              </a:ext>
            </a:extLst>
          </p:cNvPr>
          <p:cNvSpPr/>
          <p:nvPr/>
        </p:nvSpPr>
        <p:spPr>
          <a:xfrm>
            <a:off x="2129653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4B4A208-D9BA-4D8E-832E-DFDC044A8D51}"/>
              </a:ext>
            </a:extLst>
          </p:cNvPr>
          <p:cNvSpPr/>
          <p:nvPr/>
        </p:nvSpPr>
        <p:spPr>
          <a:xfrm>
            <a:off x="3654206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839B036-9879-4946-B5FC-82413EB644E1}"/>
              </a:ext>
            </a:extLst>
          </p:cNvPr>
          <p:cNvSpPr/>
          <p:nvPr/>
        </p:nvSpPr>
        <p:spPr>
          <a:xfrm>
            <a:off x="5196227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5D41E2B-FF22-4E00-B78C-7C4D00FB094B}"/>
              </a:ext>
            </a:extLst>
          </p:cNvPr>
          <p:cNvSpPr/>
          <p:nvPr/>
        </p:nvSpPr>
        <p:spPr>
          <a:xfrm>
            <a:off x="6736028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890CBF5-4AE2-41BD-AAA5-3455E999C694}"/>
              </a:ext>
            </a:extLst>
          </p:cNvPr>
          <p:cNvSpPr/>
          <p:nvPr/>
        </p:nvSpPr>
        <p:spPr>
          <a:xfrm>
            <a:off x="2129653" y="2902151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2687223-985A-44F3-9761-846C12B65805}"/>
              </a:ext>
            </a:extLst>
          </p:cNvPr>
          <p:cNvSpPr/>
          <p:nvPr/>
        </p:nvSpPr>
        <p:spPr>
          <a:xfrm>
            <a:off x="5196227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FE7AD32-B6BF-4224-9F14-7BC16C8FA3FD}"/>
              </a:ext>
            </a:extLst>
          </p:cNvPr>
          <p:cNvSpPr/>
          <p:nvPr/>
        </p:nvSpPr>
        <p:spPr>
          <a:xfrm>
            <a:off x="6736028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Partial Circle 32">
            <a:extLst>
              <a:ext uri="{FF2B5EF4-FFF2-40B4-BE49-F238E27FC236}">
                <a16:creationId xmlns:a16="http://schemas.microsoft.com/office/drawing/2014/main" id="{00420B89-554F-420C-A04A-F606A6E478A6}"/>
              </a:ext>
            </a:extLst>
          </p:cNvPr>
          <p:cNvSpPr/>
          <p:nvPr/>
        </p:nvSpPr>
        <p:spPr>
          <a:xfrm>
            <a:off x="6739341" y="2368785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84CB3AA-989D-4036-B976-EC6E2A522E87}"/>
              </a:ext>
            </a:extLst>
          </p:cNvPr>
          <p:cNvSpPr/>
          <p:nvPr/>
        </p:nvSpPr>
        <p:spPr>
          <a:xfrm>
            <a:off x="5196227" y="2371474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8C51F0-A488-464A-AFE9-5732A3A8A9FE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88230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difference between the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number of pears and apples grown.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fruits total 55?</a:t>
            </a: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Oranges and apples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14521E-83F3-4F64-A7ED-01B90B1E409D}"/>
              </a:ext>
            </a:extLst>
          </p:cNvPr>
          <p:cNvGraphicFramePr>
            <a:graphicFrameLocks noGrp="1"/>
          </p:cNvGraphicFramePr>
          <p:nvPr/>
        </p:nvGraphicFramePr>
        <p:xfrm>
          <a:off x="1534504" y="1720651"/>
          <a:ext cx="6133072" cy="2641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68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4209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Fruits Grown at Farley Farm Each Year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Strawberries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Pears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Oranges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Apples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D33B365-9ABF-4581-9FED-B1146BAE57B3}"/>
              </a:ext>
            </a:extLst>
          </p:cNvPr>
          <p:cNvSpPr txBox="1"/>
          <p:nvPr/>
        </p:nvSpPr>
        <p:spPr>
          <a:xfrm>
            <a:off x="4297996" y="4464018"/>
            <a:ext cx="142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fruits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F7DFAA-707C-47B2-A313-6C462EF0C224}"/>
              </a:ext>
            </a:extLst>
          </p:cNvPr>
          <p:cNvSpPr/>
          <p:nvPr/>
        </p:nvSpPr>
        <p:spPr>
          <a:xfrm>
            <a:off x="3958453" y="447891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D3E11EDB-452A-4303-BE3F-F6F0B2C23769}"/>
              </a:ext>
            </a:extLst>
          </p:cNvPr>
          <p:cNvSpPr/>
          <p:nvPr/>
        </p:nvSpPr>
        <p:spPr>
          <a:xfrm>
            <a:off x="3654205" y="2901462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70E1569-C665-4342-9EEB-6499A22DFFE7}"/>
              </a:ext>
            </a:extLst>
          </p:cNvPr>
          <p:cNvSpPr/>
          <p:nvPr/>
        </p:nvSpPr>
        <p:spPr>
          <a:xfrm>
            <a:off x="2129653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4B4A208-D9BA-4D8E-832E-DFDC044A8D51}"/>
              </a:ext>
            </a:extLst>
          </p:cNvPr>
          <p:cNvSpPr/>
          <p:nvPr/>
        </p:nvSpPr>
        <p:spPr>
          <a:xfrm>
            <a:off x="3654206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839B036-9879-4946-B5FC-82413EB644E1}"/>
              </a:ext>
            </a:extLst>
          </p:cNvPr>
          <p:cNvSpPr/>
          <p:nvPr/>
        </p:nvSpPr>
        <p:spPr>
          <a:xfrm>
            <a:off x="5196227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5D41E2B-FF22-4E00-B78C-7C4D00FB094B}"/>
              </a:ext>
            </a:extLst>
          </p:cNvPr>
          <p:cNvSpPr/>
          <p:nvPr/>
        </p:nvSpPr>
        <p:spPr>
          <a:xfrm>
            <a:off x="6736028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890CBF5-4AE2-41BD-AAA5-3455E999C694}"/>
              </a:ext>
            </a:extLst>
          </p:cNvPr>
          <p:cNvSpPr/>
          <p:nvPr/>
        </p:nvSpPr>
        <p:spPr>
          <a:xfrm>
            <a:off x="2129653" y="2902151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2687223-985A-44F3-9761-846C12B65805}"/>
              </a:ext>
            </a:extLst>
          </p:cNvPr>
          <p:cNvSpPr/>
          <p:nvPr/>
        </p:nvSpPr>
        <p:spPr>
          <a:xfrm>
            <a:off x="5196227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FE7AD32-B6BF-4224-9F14-7BC16C8FA3FD}"/>
              </a:ext>
            </a:extLst>
          </p:cNvPr>
          <p:cNvSpPr/>
          <p:nvPr/>
        </p:nvSpPr>
        <p:spPr>
          <a:xfrm>
            <a:off x="6736028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Partial Circle 32">
            <a:extLst>
              <a:ext uri="{FF2B5EF4-FFF2-40B4-BE49-F238E27FC236}">
                <a16:creationId xmlns:a16="http://schemas.microsoft.com/office/drawing/2014/main" id="{00420B89-554F-420C-A04A-F606A6E478A6}"/>
              </a:ext>
            </a:extLst>
          </p:cNvPr>
          <p:cNvSpPr/>
          <p:nvPr/>
        </p:nvSpPr>
        <p:spPr>
          <a:xfrm>
            <a:off x="6739341" y="2368785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84CB3AA-989D-4036-B976-EC6E2A522E87}"/>
              </a:ext>
            </a:extLst>
          </p:cNvPr>
          <p:cNvSpPr/>
          <p:nvPr/>
        </p:nvSpPr>
        <p:spPr>
          <a:xfrm>
            <a:off x="5196227" y="2371474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1F6B9F-B696-4EA1-9CE8-9FD3CAB9D5A6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8691080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FC69AF29-47AF-4AE0-B305-DC45C7A2D2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f0ae0ff-29c4-4766-b250-c1a9bee8d430"/>
    <ds:schemaRef ds:uri="86144f90-c7b6-48d0-aae5-f5e9e48cc3d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1754</TotalTime>
  <Words>2082</Words>
  <Application>Microsoft Office PowerPoint</Application>
  <PresentationFormat>On-screen Show (4:3)</PresentationFormat>
  <Paragraphs>969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Century Gothic</vt:lpstr>
      <vt:lpstr>SassoonCRInfantMedium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Lo: I can solve problem solving using using information presented in bar charts, pictograms, tables and other graphs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Thursday 25th June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Lo: I can interpret and present data using bar charts, pictograms and tables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19</cp:revision>
  <dcterms:created xsi:type="dcterms:W3CDTF">2018-03-17T10:08:43Z</dcterms:created>
  <dcterms:modified xsi:type="dcterms:W3CDTF">2020-06-18T09:51:34Z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