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301" r:id="rId5"/>
    <p:sldId id="387" r:id="rId6"/>
    <p:sldId id="388" r:id="rId7"/>
    <p:sldId id="360" r:id="rId8"/>
    <p:sldId id="389" r:id="rId9"/>
    <p:sldId id="390" r:id="rId10"/>
    <p:sldId id="369" r:id="rId11"/>
    <p:sldId id="395" r:id="rId12"/>
    <p:sldId id="391" r:id="rId13"/>
    <p:sldId id="392" r:id="rId14"/>
    <p:sldId id="370" r:id="rId15"/>
    <p:sldId id="393" r:id="rId16"/>
    <p:sldId id="366" r:id="rId17"/>
    <p:sldId id="394" r:id="rId18"/>
    <p:sldId id="373" r:id="rId19"/>
    <p:sldId id="374" r:id="rId20"/>
    <p:sldId id="424" r:id="rId21"/>
    <p:sldId id="425" r:id="rId22"/>
    <p:sldId id="412" r:id="rId23"/>
    <p:sldId id="420" r:id="rId24"/>
    <p:sldId id="421" r:id="rId25"/>
    <p:sldId id="371" r:id="rId26"/>
    <p:sldId id="413" r:id="rId27"/>
    <p:sldId id="414" r:id="rId28"/>
    <p:sldId id="378" r:id="rId29"/>
    <p:sldId id="377" r:id="rId30"/>
    <p:sldId id="426" r:id="rId31"/>
    <p:sldId id="415" r:id="rId32"/>
    <p:sldId id="423" r:id="rId33"/>
    <p:sldId id="416" r:id="rId34"/>
    <p:sldId id="427" r:id="rId35"/>
    <p:sldId id="428" r:id="rId36"/>
    <p:sldId id="355" r:id="rId37"/>
    <p:sldId id="417" r:id="rId38"/>
    <p:sldId id="418" r:id="rId39"/>
    <p:sldId id="41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095" autoAdjust="0"/>
  </p:normalViewPr>
  <p:slideViewPr>
    <p:cSldViewPr snapToGrid="0">
      <p:cViewPr varScale="1">
        <p:scale>
          <a:sx n="81" d="100"/>
          <a:sy n="81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5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25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7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46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8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1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5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8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9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4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4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9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2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Summer Block 2 – Statistics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16</a:t>
            </a:r>
            <a:r>
              <a:rPr lang="en-GB" sz="4000" b="1" baseline="30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June 2020</a:t>
            </a: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</a:t>
            </a: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I can interpret data on pictograms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pictogram below shows the results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the tally chart.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 because…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1E8089-16A5-46EE-858C-D41E10A7D2A6}"/>
              </a:ext>
            </a:extLst>
          </p:cNvPr>
          <p:cNvGraphicFramePr>
            <a:graphicFrameLocks noGrp="1"/>
          </p:cNvGraphicFramePr>
          <p:nvPr/>
        </p:nvGraphicFramePr>
        <p:xfrm>
          <a:off x="721639" y="1928805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ECCB4F-FD7C-434D-A710-4FF545A2B64C}"/>
              </a:ext>
            </a:extLst>
          </p:cNvPr>
          <p:cNvGraphicFramePr>
            <a:graphicFrameLocks noGrp="1"/>
          </p:cNvGraphicFramePr>
          <p:nvPr/>
        </p:nvGraphicFramePr>
        <p:xfrm>
          <a:off x="4751386" y="1937364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99EA428-4DD3-4294-BCF8-028FD19FCC63}"/>
              </a:ext>
            </a:extLst>
          </p:cNvPr>
          <p:cNvGrpSpPr/>
          <p:nvPr/>
        </p:nvGrpSpPr>
        <p:grpSpPr>
          <a:xfrm>
            <a:off x="5984343" y="2364329"/>
            <a:ext cx="2223032" cy="1253996"/>
            <a:chOff x="4240847" y="2427694"/>
            <a:chExt cx="1254843" cy="7078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E3540D-4E5B-4BCD-9EE1-D734D514FF0A}"/>
                </a:ext>
              </a:extLst>
            </p:cNvPr>
            <p:cNvSpPr/>
            <p:nvPr/>
          </p:nvSpPr>
          <p:spPr>
            <a:xfrm>
              <a:off x="4240847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111E60-636F-4F8B-AAE2-759F675C542E}"/>
                </a:ext>
              </a:extLst>
            </p:cNvPr>
            <p:cNvSpPr/>
            <p:nvPr/>
          </p:nvSpPr>
          <p:spPr>
            <a:xfrm>
              <a:off x="4399155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192258F-8ADA-47C9-B331-19756CB9CAFE}"/>
                </a:ext>
              </a:extLst>
            </p:cNvPr>
            <p:cNvSpPr/>
            <p:nvPr/>
          </p:nvSpPr>
          <p:spPr>
            <a:xfrm>
              <a:off x="4557463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CA61E-3EA5-4CFE-A4CF-5B2F29D2E0D7}"/>
                </a:ext>
              </a:extLst>
            </p:cNvPr>
            <p:cNvSpPr/>
            <p:nvPr/>
          </p:nvSpPr>
          <p:spPr>
            <a:xfrm>
              <a:off x="4715771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D0A246-B169-45D7-9095-1E379B3461E6}"/>
                </a:ext>
              </a:extLst>
            </p:cNvPr>
            <p:cNvSpPr/>
            <p:nvPr/>
          </p:nvSpPr>
          <p:spPr>
            <a:xfrm>
              <a:off x="4240847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203421-A993-4633-B9FB-43A259CE3A49}"/>
                </a:ext>
              </a:extLst>
            </p:cNvPr>
            <p:cNvSpPr/>
            <p:nvPr/>
          </p:nvSpPr>
          <p:spPr>
            <a:xfrm>
              <a:off x="4399155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C9AC1C-25C4-461F-B6D3-9111E1C34604}"/>
                </a:ext>
              </a:extLst>
            </p:cNvPr>
            <p:cNvSpPr/>
            <p:nvPr/>
          </p:nvSpPr>
          <p:spPr>
            <a:xfrm>
              <a:off x="4557463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CF93E8-1083-42CB-B8E5-6114BDC71054}"/>
                </a:ext>
              </a:extLst>
            </p:cNvPr>
            <p:cNvSpPr/>
            <p:nvPr/>
          </p:nvSpPr>
          <p:spPr>
            <a:xfrm>
              <a:off x="4715771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114319-CBFC-4D9D-A5AC-6C14D3648A06}"/>
                </a:ext>
              </a:extLst>
            </p:cNvPr>
            <p:cNvSpPr/>
            <p:nvPr/>
          </p:nvSpPr>
          <p:spPr>
            <a:xfrm>
              <a:off x="4874080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B52910-2A1B-4987-B2C6-A8BCE351EE30}"/>
                </a:ext>
              </a:extLst>
            </p:cNvPr>
            <p:cNvSpPr/>
            <p:nvPr/>
          </p:nvSpPr>
          <p:spPr>
            <a:xfrm>
              <a:off x="5032388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7FF485-DAAE-49F6-BDB4-CD3FADD153C5}"/>
                </a:ext>
              </a:extLst>
            </p:cNvPr>
            <p:cNvSpPr/>
            <p:nvPr/>
          </p:nvSpPr>
          <p:spPr>
            <a:xfrm>
              <a:off x="5190696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7EB1BF-3CFC-40C1-82FB-B32CD7D3802E}"/>
                </a:ext>
              </a:extLst>
            </p:cNvPr>
            <p:cNvSpPr/>
            <p:nvPr/>
          </p:nvSpPr>
          <p:spPr>
            <a:xfrm>
              <a:off x="4240847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0AF95B-54F9-4D2D-AA0D-388DE850F341}"/>
                </a:ext>
              </a:extLst>
            </p:cNvPr>
            <p:cNvSpPr/>
            <p:nvPr/>
          </p:nvSpPr>
          <p:spPr>
            <a:xfrm>
              <a:off x="4399155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16E4DC-419E-4413-AF1F-8EB0D57C14E2}"/>
                </a:ext>
              </a:extLst>
            </p:cNvPr>
            <p:cNvSpPr/>
            <p:nvPr/>
          </p:nvSpPr>
          <p:spPr>
            <a:xfrm>
              <a:off x="4557463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50F83-DABE-4741-96D2-C5E674825858}"/>
                </a:ext>
              </a:extLst>
            </p:cNvPr>
            <p:cNvSpPr/>
            <p:nvPr/>
          </p:nvSpPr>
          <p:spPr>
            <a:xfrm>
              <a:off x="4715771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007CF3-B187-4332-B21E-A2E49874AAFF}"/>
                </a:ext>
              </a:extLst>
            </p:cNvPr>
            <p:cNvSpPr/>
            <p:nvPr/>
          </p:nvSpPr>
          <p:spPr>
            <a:xfrm>
              <a:off x="4874080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2548EA-8544-4911-AE88-FCD2C9DC3B8B}"/>
                </a:ext>
              </a:extLst>
            </p:cNvPr>
            <p:cNvSpPr/>
            <p:nvPr/>
          </p:nvSpPr>
          <p:spPr>
            <a:xfrm>
              <a:off x="5032388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8AF49C-5DFB-4B79-AF75-B059A513BD6E}"/>
                </a:ext>
              </a:extLst>
            </p:cNvPr>
            <p:cNvSpPr/>
            <p:nvPr/>
          </p:nvSpPr>
          <p:spPr>
            <a:xfrm>
              <a:off x="4240847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245CE4A-8834-4F28-BD9E-399D5E9BEAA2}"/>
                </a:ext>
              </a:extLst>
            </p:cNvPr>
            <p:cNvSpPr/>
            <p:nvPr/>
          </p:nvSpPr>
          <p:spPr>
            <a:xfrm>
              <a:off x="4399155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E495F9-F340-4B4D-8BB5-E78D001F684D}"/>
                </a:ext>
              </a:extLst>
            </p:cNvPr>
            <p:cNvSpPr/>
            <p:nvPr/>
          </p:nvSpPr>
          <p:spPr>
            <a:xfrm>
              <a:off x="4557463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hord 31">
              <a:extLst>
                <a:ext uri="{FF2B5EF4-FFF2-40B4-BE49-F238E27FC236}">
                  <a16:creationId xmlns:a16="http://schemas.microsoft.com/office/drawing/2014/main" id="{6307AF39-A476-42D1-8186-9CFFA518A610}"/>
                </a:ext>
              </a:extLst>
            </p:cNvPr>
            <p:cNvSpPr/>
            <p:nvPr/>
          </p:nvSpPr>
          <p:spPr>
            <a:xfrm>
              <a:off x="5353077" y="2992416"/>
              <a:ext cx="142613" cy="143125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7A2B8A-A1C8-427E-88AC-4735C0E9718B}"/>
              </a:ext>
            </a:extLst>
          </p:cNvPr>
          <p:cNvGrpSpPr/>
          <p:nvPr/>
        </p:nvGrpSpPr>
        <p:grpSpPr>
          <a:xfrm>
            <a:off x="1949075" y="2374268"/>
            <a:ext cx="934992" cy="1231012"/>
            <a:chOff x="1286677" y="1346042"/>
            <a:chExt cx="638613" cy="694874"/>
          </a:xfrm>
        </p:grpSpPr>
        <p:pic>
          <p:nvPicPr>
            <p:cNvPr id="3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6BB89BB-7D45-498E-AB21-7C8A9D148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DD0F4E73-5B85-4281-93D7-D7C71CEAC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72DB004-AC1C-4DC9-90E0-B1DCB2464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05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F9E8099-866A-419A-9197-83083D8EC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17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5C24BFB1-F025-44A0-949B-B2831C1A5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1D19C57-DF4C-4BB7-A5D8-A1901D017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100C9AB8-179B-46FE-AFA1-24C5431F6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E14B76BE-D9E7-4B95-AEF5-886455C85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034361C-3694-4FCF-A0FE-351F9932E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3852A01-7D5F-4DBE-9857-DA4336218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C0116CD-0A8B-4155-91CA-A6AFFCB01C0B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53" y="1538995"/>
              <a:ext cx="108000" cy="12436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FC4638-3A15-4E95-83C2-4C4129F9DC13}"/>
              </a:ext>
            </a:extLst>
          </p:cNvPr>
          <p:cNvGrpSpPr/>
          <p:nvPr/>
        </p:nvGrpSpPr>
        <p:grpSpPr>
          <a:xfrm>
            <a:off x="3450404" y="3786321"/>
            <a:ext cx="2243192" cy="215444"/>
            <a:chOff x="3304077" y="2606983"/>
            <a:chExt cx="2177339" cy="21544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CCA77E-6977-4C62-8272-1F7D3206F574}"/>
                </a:ext>
              </a:extLst>
            </p:cNvPr>
            <p:cNvSpPr txBox="1"/>
            <p:nvPr/>
          </p:nvSpPr>
          <p:spPr>
            <a:xfrm>
              <a:off x="3304077" y="2606983"/>
              <a:ext cx="217733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Key:      = 2 drinks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C6516BC-5FAE-48FC-9A5D-0B0B4F1FC3CD}"/>
                </a:ext>
              </a:extLst>
            </p:cNvPr>
            <p:cNvSpPr/>
            <p:nvPr/>
          </p:nvSpPr>
          <p:spPr>
            <a:xfrm>
              <a:off x="4092673" y="26453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3232A5E-09C1-4AB2-BD8D-43F7C6FA62C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08464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pictogram below shows the results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the tally chart.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because there should be 1 more picture for juice, 4 more pictures for water, 4 more pictures for milk and 2 and a half fewer pictures for lemonade.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1E8089-16A5-46EE-858C-D41E10A7D2A6}"/>
              </a:ext>
            </a:extLst>
          </p:cNvPr>
          <p:cNvGraphicFramePr>
            <a:graphicFrameLocks noGrp="1"/>
          </p:cNvGraphicFramePr>
          <p:nvPr/>
        </p:nvGraphicFramePr>
        <p:xfrm>
          <a:off x="721639" y="1928805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ECCB4F-FD7C-434D-A710-4FF545A2B64C}"/>
              </a:ext>
            </a:extLst>
          </p:cNvPr>
          <p:cNvGraphicFramePr>
            <a:graphicFrameLocks noGrp="1"/>
          </p:cNvGraphicFramePr>
          <p:nvPr/>
        </p:nvGraphicFramePr>
        <p:xfrm>
          <a:off x="4751386" y="1937364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99EA428-4DD3-4294-BCF8-028FD19FCC63}"/>
              </a:ext>
            </a:extLst>
          </p:cNvPr>
          <p:cNvGrpSpPr/>
          <p:nvPr/>
        </p:nvGrpSpPr>
        <p:grpSpPr>
          <a:xfrm>
            <a:off x="5984343" y="2364329"/>
            <a:ext cx="2223032" cy="1253996"/>
            <a:chOff x="4240847" y="2427694"/>
            <a:chExt cx="1254843" cy="7078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E3540D-4E5B-4BCD-9EE1-D734D514FF0A}"/>
                </a:ext>
              </a:extLst>
            </p:cNvPr>
            <p:cNvSpPr/>
            <p:nvPr/>
          </p:nvSpPr>
          <p:spPr>
            <a:xfrm>
              <a:off x="4240847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111E60-636F-4F8B-AAE2-759F675C542E}"/>
                </a:ext>
              </a:extLst>
            </p:cNvPr>
            <p:cNvSpPr/>
            <p:nvPr/>
          </p:nvSpPr>
          <p:spPr>
            <a:xfrm>
              <a:off x="4399155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192258F-8ADA-47C9-B331-19756CB9CAFE}"/>
                </a:ext>
              </a:extLst>
            </p:cNvPr>
            <p:cNvSpPr/>
            <p:nvPr/>
          </p:nvSpPr>
          <p:spPr>
            <a:xfrm>
              <a:off x="4557463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CA61E-3EA5-4CFE-A4CF-5B2F29D2E0D7}"/>
                </a:ext>
              </a:extLst>
            </p:cNvPr>
            <p:cNvSpPr/>
            <p:nvPr/>
          </p:nvSpPr>
          <p:spPr>
            <a:xfrm>
              <a:off x="4715771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D0A246-B169-45D7-9095-1E379B3461E6}"/>
                </a:ext>
              </a:extLst>
            </p:cNvPr>
            <p:cNvSpPr/>
            <p:nvPr/>
          </p:nvSpPr>
          <p:spPr>
            <a:xfrm>
              <a:off x="4240847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203421-A993-4633-B9FB-43A259CE3A49}"/>
                </a:ext>
              </a:extLst>
            </p:cNvPr>
            <p:cNvSpPr/>
            <p:nvPr/>
          </p:nvSpPr>
          <p:spPr>
            <a:xfrm>
              <a:off x="4399155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C9AC1C-25C4-461F-B6D3-9111E1C34604}"/>
                </a:ext>
              </a:extLst>
            </p:cNvPr>
            <p:cNvSpPr/>
            <p:nvPr/>
          </p:nvSpPr>
          <p:spPr>
            <a:xfrm>
              <a:off x="4557463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CF93E8-1083-42CB-B8E5-6114BDC71054}"/>
                </a:ext>
              </a:extLst>
            </p:cNvPr>
            <p:cNvSpPr/>
            <p:nvPr/>
          </p:nvSpPr>
          <p:spPr>
            <a:xfrm>
              <a:off x="4715771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114319-CBFC-4D9D-A5AC-6C14D3648A06}"/>
                </a:ext>
              </a:extLst>
            </p:cNvPr>
            <p:cNvSpPr/>
            <p:nvPr/>
          </p:nvSpPr>
          <p:spPr>
            <a:xfrm>
              <a:off x="4874080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B52910-2A1B-4987-B2C6-A8BCE351EE30}"/>
                </a:ext>
              </a:extLst>
            </p:cNvPr>
            <p:cNvSpPr/>
            <p:nvPr/>
          </p:nvSpPr>
          <p:spPr>
            <a:xfrm>
              <a:off x="5032388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7FF485-DAAE-49F6-BDB4-CD3FADD153C5}"/>
                </a:ext>
              </a:extLst>
            </p:cNvPr>
            <p:cNvSpPr/>
            <p:nvPr/>
          </p:nvSpPr>
          <p:spPr>
            <a:xfrm>
              <a:off x="5190696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7EB1BF-3CFC-40C1-82FB-B32CD7D3802E}"/>
                </a:ext>
              </a:extLst>
            </p:cNvPr>
            <p:cNvSpPr/>
            <p:nvPr/>
          </p:nvSpPr>
          <p:spPr>
            <a:xfrm>
              <a:off x="4240847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0AF95B-54F9-4D2D-AA0D-388DE850F341}"/>
                </a:ext>
              </a:extLst>
            </p:cNvPr>
            <p:cNvSpPr/>
            <p:nvPr/>
          </p:nvSpPr>
          <p:spPr>
            <a:xfrm>
              <a:off x="4399155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16E4DC-419E-4413-AF1F-8EB0D57C14E2}"/>
                </a:ext>
              </a:extLst>
            </p:cNvPr>
            <p:cNvSpPr/>
            <p:nvPr/>
          </p:nvSpPr>
          <p:spPr>
            <a:xfrm>
              <a:off x="4557463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50F83-DABE-4741-96D2-C5E674825858}"/>
                </a:ext>
              </a:extLst>
            </p:cNvPr>
            <p:cNvSpPr/>
            <p:nvPr/>
          </p:nvSpPr>
          <p:spPr>
            <a:xfrm>
              <a:off x="4715771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007CF3-B187-4332-B21E-A2E49874AAFF}"/>
                </a:ext>
              </a:extLst>
            </p:cNvPr>
            <p:cNvSpPr/>
            <p:nvPr/>
          </p:nvSpPr>
          <p:spPr>
            <a:xfrm>
              <a:off x="4874080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2548EA-8544-4911-AE88-FCD2C9DC3B8B}"/>
                </a:ext>
              </a:extLst>
            </p:cNvPr>
            <p:cNvSpPr/>
            <p:nvPr/>
          </p:nvSpPr>
          <p:spPr>
            <a:xfrm>
              <a:off x="5032388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8AF49C-5DFB-4B79-AF75-B059A513BD6E}"/>
                </a:ext>
              </a:extLst>
            </p:cNvPr>
            <p:cNvSpPr/>
            <p:nvPr/>
          </p:nvSpPr>
          <p:spPr>
            <a:xfrm>
              <a:off x="4240847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245CE4A-8834-4F28-BD9E-399D5E9BEAA2}"/>
                </a:ext>
              </a:extLst>
            </p:cNvPr>
            <p:cNvSpPr/>
            <p:nvPr/>
          </p:nvSpPr>
          <p:spPr>
            <a:xfrm>
              <a:off x="4399155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E495F9-F340-4B4D-8BB5-E78D001F684D}"/>
                </a:ext>
              </a:extLst>
            </p:cNvPr>
            <p:cNvSpPr/>
            <p:nvPr/>
          </p:nvSpPr>
          <p:spPr>
            <a:xfrm>
              <a:off x="4557463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hord 31">
              <a:extLst>
                <a:ext uri="{FF2B5EF4-FFF2-40B4-BE49-F238E27FC236}">
                  <a16:creationId xmlns:a16="http://schemas.microsoft.com/office/drawing/2014/main" id="{6307AF39-A476-42D1-8186-9CFFA518A610}"/>
                </a:ext>
              </a:extLst>
            </p:cNvPr>
            <p:cNvSpPr/>
            <p:nvPr/>
          </p:nvSpPr>
          <p:spPr>
            <a:xfrm>
              <a:off x="5353077" y="2992416"/>
              <a:ext cx="142613" cy="143125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7A2B8A-A1C8-427E-88AC-4735C0E9718B}"/>
              </a:ext>
            </a:extLst>
          </p:cNvPr>
          <p:cNvGrpSpPr/>
          <p:nvPr/>
        </p:nvGrpSpPr>
        <p:grpSpPr>
          <a:xfrm>
            <a:off x="1949075" y="2374268"/>
            <a:ext cx="934992" cy="1231012"/>
            <a:chOff x="1286677" y="1346042"/>
            <a:chExt cx="638613" cy="694874"/>
          </a:xfrm>
        </p:grpSpPr>
        <p:pic>
          <p:nvPicPr>
            <p:cNvPr id="3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6BB89BB-7D45-498E-AB21-7C8A9D148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DD0F4E73-5B85-4281-93D7-D7C71CEAC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72DB004-AC1C-4DC9-90E0-B1DCB2464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05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F9E8099-866A-419A-9197-83083D8EC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17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5C24BFB1-F025-44A0-949B-B2831C1A5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1D19C57-DF4C-4BB7-A5D8-A1901D017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100C9AB8-179B-46FE-AFA1-24C5431F6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E14B76BE-D9E7-4B95-AEF5-886455C85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034361C-3694-4FCF-A0FE-351F9932E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3852A01-7D5F-4DBE-9857-DA4336218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C0116CD-0A8B-4155-91CA-A6AFFCB01C0B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53" y="1538995"/>
              <a:ext cx="108000" cy="12436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FC4638-3A15-4E95-83C2-4C4129F9DC13}"/>
              </a:ext>
            </a:extLst>
          </p:cNvPr>
          <p:cNvGrpSpPr/>
          <p:nvPr/>
        </p:nvGrpSpPr>
        <p:grpSpPr>
          <a:xfrm>
            <a:off x="3450404" y="3786321"/>
            <a:ext cx="2243192" cy="215444"/>
            <a:chOff x="3304077" y="2606983"/>
            <a:chExt cx="2177339" cy="21544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CCA77E-6977-4C62-8272-1F7D3206F574}"/>
                </a:ext>
              </a:extLst>
            </p:cNvPr>
            <p:cNvSpPr txBox="1"/>
            <p:nvPr/>
          </p:nvSpPr>
          <p:spPr>
            <a:xfrm>
              <a:off x="3304077" y="2606983"/>
              <a:ext cx="217733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Key:      = 2 drinks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C6516BC-5FAE-48FC-9A5D-0B0B4F1FC3CD}"/>
                </a:ext>
              </a:extLst>
            </p:cNvPr>
            <p:cNvSpPr/>
            <p:nvPr/>
          </p:nvSpPr>
          <p:spPr>
            <a:xfrm>
              <a:off x="4092673" y="26453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691A81E-6D58-42A4-AE24-704F6813260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7698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is drawing a pictogram where one picture = 5 children.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knows more children have a birthday in winter than spring, but fewer children have a birthday in winter than autumn.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pictogram showing one of the possibilities.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83CDF81-91A9-442C-9607-EC25F3195CBB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261574"/>
          <a:ext cx="4572001" cy="197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199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3089802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Season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Birthdays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Spring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Autumn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Winter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8AF18DDB-2B72-4294-83DB-00C184916F21}"/>
              </a:ext>
            </a:extLst>
          </p:cNvPr>
          <p:cNvGrpSpPr/>
          <p:nvPr/>
        </p:nvGrpSpPr>
        <p:grpSpPr>
          <a:xfrm>
            <a:off x="3850595" y="3108674"/>
            <a:ext cx="2066442" cy="680398"/>
            <a:chOff x="3681919" y="3108674"/>
            <a:chExt cx="2066442" cy="68039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A6DD91-3EF3-43BD-9195-5CE776BDEB75}"/>
                </a:ext>
              </a:extLst>
            </p:cNvPr>
            <p:cNvSpPr/>
            <p:nvPr/>
          </p:nvSpPr>
          <p:spPr>
            <a:xfrm>
              <a:off x="3681919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8EC723-ADAC-48FF-9D60-A692C078FBAB}"/>
                </a:ext>
              </a:extLst>
            </p:cNvPr>
            <p:cNvSpPr/>
            <p:nvPr/>
          </p:nvSpPr>
          <p:spPr>
            <a:xfrm>
              <a:off x="4040522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8E1F51-ED5E-489E-9DAB-EC1CA193E959}"/>
                </a:ext>
              </a:extLst>
            </p:cNvPr>
            <p:cNvSpPr/>
            <p:nvPr/>
          </p:nvSpPr>
          <p:spPr>
            <a:xfrm>
              <a:off x="4399125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E6F149-E1AB-429C-B1EF-F6C2DD037053}"/>
                </a:ext>
              </a:extLst>
            </p:cNvPr>
            <p:cNvSpPr/>
            <p:nvPr/>
          </p:nvSpPr>
          <p:spPr>
            <a:xfrm>
              <a:off x="4749785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F568B06-F231-45DE-89DE-E26360DEA21D}"/>
                </a:ext>
              </a:extLst>
            </p:cNvPr>
            <p:cNvSpPr/>
            <p:nvPr/>
          </p:nvSpPr>
          <p:spPr>
            <a:xfrm>
              <a:off x="5103292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01E74E-F82F-4129-BC30-7DEA32ACAEE8}"/>
                </a:ext>
              </a:extLst>
            </p:cNvPr>
            <p:cNvSpPr/>
            <p:nvPr/>
          </p:nvSpPr>
          <p:spPr>
            <a:xfrm>
              <a:off x="5470448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EB8F3CB-E4ED-4BAC-B853-D565862DC4A3}"/>
                </a:ext>
              </a:extLst>
            </p:cNvPr>
            <p:cNvSpPr/>
            <p:nvPr/>
          </p:nvSpPr>
          <p:spPr>
            <a:xfrm>
              <a:off x="3681919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3D1A81-E090-4926-8A9A-EA70C34293AE}"/>
                </a:ext>
              </a:extLst>
            </p:cNvPr>
            <p:cNvSpPr/>
            <p:nvPr/>
          </p:nvSpPr>
          <p:spPr>
            <a:xfrm>
              <a:off x="4040523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21F4A9-43D7-4EA2-8042-964934CC24E2}"/>
                </a:ext>
              </a:extLst>
            </p:cNvPr>
            <p:cNvSpPr/>
            <p:nvPr/>
          </p:nvSpPr>
          <p:spPr>
            <a:xfrm>
              <a:off x="4399126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C807989-8B27-4DA2-B163-E43B1D75CB02}"/>
                </a:ext>
              </a:extLst>
            </p:cNvPr>
            <p:cNvSpPr/>
            <p:nvPr/>
          </p:nvSpPr>
          <p:spPr>
            <a:xfrm>
              <a:off x="4749785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608814-6668-47D3-8294-80FFC2E0FD63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9243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is drawing a pictogram where one picture = 5 children.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knows more children have a birthday in winter than spring, but fewer children have a birthday in winter than autumn.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pictogram showing one of the possibilities.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2 pictures for winter and 1 picture for spring</a:t>
            </a: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1D3B3C-756A-460A-BDC5-21A9DBCC4B80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261574"/>
          <a:ext cx="4572001" cy="197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199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3089802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Season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Birthdays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Spring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Autumn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Winter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BCA4F60-FB1E-4E41-A7ED-7D498B4297B4}"/>
              </a:ext>
            </a:extLst>
          </p:cNvPr>
          <p:cNvGrpSpPr/>
          <p:nvPr/>
        </p:nvGrpSpPr>
        <p:grpSpPr>
          <a:xfrm>
            <a:off x="3850595" y="2708624"/>
            <a:ext cx="2066442" cy="1470973"/>
            <a:chOff x="3681919" y="2708624"/>
            <a:chExt cx="2066442" cy="147097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19F473-792C-4F75-94CA-962E357371FC}"/>
                </a:ext>
              </a:extLst>
            </p:cNvPr>
            <p:cNvSpPr/>
            <p:nvPr/>
          </p:nvSpPr>
          <p:spPr>
            <a:xfrm>
              <a:off x="3681919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AE981C-CD61-421C-A41E-E96E01F52423}"/>
                </a:ext>
              </a:extLst>
            </p:cNvPr>
            <p:cNvSpPr/>
            <p:nvPr/>
          </p:nvSpPr>
          <p:spPr>
            <a:xfrm>
              <a:off x="4040522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06A33B-7A24-4A06-B4CD-70563AD0FE16}"/>
                </a:ext>
              </a:extLst>
            </p:cNvPr>
            <p:cNvSpPr/>
            <p:nvPr/>
          </p:nvSpPr>
          <p:spPr>
            <a:xfrm>
              <a:off x="4399125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769619-477E-4EB0-9E25-F878F743D674}"/>
                </a:ext>
              </a:extLst>
            </p:cNvPr>
            <p:cNvSpPr/>
            <p:nvPr/>
          </p:nvSpPr>
          <p:spPr>
            <a:xfrm>
              <a:off x="4749785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A00293-218E-468B-AFA8-D875AF10A699}"/>
                </a:ext>
              </a:extLst>
            </p:cNvPr>
            <p:cNvSpPr/>
            <p:nvPr/>
          </p:nvSpPr>
          <p:spPr>
            <a:xfrm>
              <a:off x="5103292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630F71-240F-49CC-9581-AEF8D6F9F900}"/>
                </a:ext>
              </a:extLst>
            </p:cNvPr>
            <p:cNvSpPr/>
            <p:nvPr/>
          </p:nvSpPr>
          <p:spPr>
            <a:xfrm>
              <a:off x="5470448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E59884-CE9E-4585-897E-AC9ACD489A86}"/>
                </a:ext>
              </a:extLst>
            </p:cNvPr>
            <p:cNvSpPr/>
            <p:nvPr/>
          </p:nvSpPr>
          <p:spPr>
            <a:xfrm>
              <a:off x="3681919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548C55D-533E-4B01-B6A4-EDA2BC93D890}"/>
                </a:ext>
              </a:extLst>
            </p:cNvPr>
            <p:cNvSpPr/>
            <p:nvPr/>
          </p:nvSpPr>
          <p:spPr>
            <a:xfrm>
              <a:off x="4040523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D5B11D-BF45-4385-84BA-6435C3CE002F}"/>
                </a:ext>
              </a:extLst>
            </p:cNvPr>
            <p:cNvSpPr/>
            <p:nvPr/>
          </p:nvSpPr>
          <p:spPr>
            <a:xfrm>
              <a:off x="4399126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9607AC-59CB-44CD-8CAB-8219CB19F1A4}"/>
                </a:ext>
              </a:extLst>
            </p:cNvPr>
            <p:cNvSpPr/>
            <p:nvPr/>
          </p:nvSpPr>
          <p:spPr>
            <a:xfrm>
              <a:off x="4749785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F0FDBA7-DD51-40D1-A5AD-5AAF1D0B8762}"/>
                </a:ext>
              </a:extLst>
            </p:cNvPr>
            <p:cNvSpPr/>
            <p:nvPr/>
          </p:nvSpPr>
          <p:spPr>
            <a:xfrm>
              <a:off x="3681919" y="3900685"/>
              <a:ext cx="277913" cy="278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8977E01-F6EA-4BD1-BECF-6F1B2D058B88}"/>
                </a:ext>
              </a:extLst>
            </p:cNvPr>
            <p:cNvSpPr/>
            <p:nvPr/>
          </p:nvSpPr>
          <p:spPr>
            <a:xfrm>
              <a:off x="4040522" y="3900685"/>
              <a:ext cx="277913" cy="278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24ECB5-EAF8-4F1F-BAE4-3B3CB00FF39D}"/>
                </a:ext>
              </a:extLst>
            </p:cNvPr>
            <p:cNvSpPr/>
            <p:nvPr/>
          </p:nvSpPr>
          <p:spPr>
            <a:xfrm>
              <a:off x="3681919" y="2708624"/>
              <a:ext cx="277913" cy="278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6BA27D2-C82A-4F44-9402-924DC5A68857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7583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FAAA51-2BE5-4616-A60F-DA16D3FA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936A682-9857-4BCA-8AFF-FC9EEA00F87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playground games. Each child voted once.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6084BA1-1392-4559-935B-AA461112D7E7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619506"/>
          <a:ext cx="5029201" cy="233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166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796035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1 picture = 10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err="1">
                          <a:latin typeface="Century Gothic" panose="020B0502020202020204" pitchFamily="34" charset="0"/>
                        </a:rPr>
                        <a:t>Tig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Skipping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Hopscotch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Football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EA1A0A33-A83B-471D-90DF-7CA456A032CB}"/>
              </a:ext>
            </a:extLst>
          </p:cNvPr>
          <p:cNvSpPr/>
          <p:nvPr/>
        </p:nvSpPr>
        <p:spPr>
          <a:xfrm>
            <a:off x="3374198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E9AE9E-292E-4FF3-8FC4-BD6D2275658B}"/>
              </a:ext>
            </a:extLst>
          </p:cNvPr>
          <p:cNvSpPr/>
          <p:nvPr/>
        </p:nvSpPr>
        <p:spPr>
          <a:xfrm>
            <a:off x="3735801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A72D83-AE0E-4F01-8B43-A46F7F731BC4}"/>
              </a:ext>
            </a:extLst>
          </p:cNvPr>
          <p:cNvSpPr/>
          <p:nvPr/>
        </p:nvSpPr>
        <p:spPr>
          <a:xfrm>
            <a:off x="3374198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3B2344-69AF-4759-B8C8-A37CF70A844F}"/>
              </a:ext>
            </a:extLst>
          </p:cNvPr>
          <p:cNvSpPr/>
          <p:nvPr/>
        </p:nvSpPr>
        <p:spPr>
          <a:xfrm>
            <a:off x="3735801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F79279-1FE6-43DC-B865-04AEE7FD75A3}"/>
              </a:ext>
            </a:extLst>
          </p:cNvPr>
          <p:cNvSpPr/>
          <p:nvPr/>
        </p:nvSpPr>
        <p:spPr>
          <a:xfrm>
            <a:off x="4097404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AB23D9-4B2C-410A-B587-81F58577DDFE}"/>
              </a:ext>
            </a:extLst>
          </p:cNvPr>
          <p:cNvSpPr/>
          <p:nvPr/>
        </p:nvSpPr>
        <p:spPr>
          <a:xfrm flipH="1">
            <a:off x="2401246" y="4317614"/>
            <a:ext cx="3501620" cy="689976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quarter of the number of children that voted </a:t>
            </a:r>
            <a:r>
              <a:rPr lang="en-GB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tig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voted football.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E6E3ED-1ED0-456C-856A-9AFAEE48BE58}"/>
              </a:ext>
            </a:extLst>
          </p:cNvPr>
          <p:cNvSpPr/>
          <p:nvPr/>
        </p:nvSpPr>
        <p:spPr>
          <a:xfrm>
            <a:off x="4459007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47A68C-DD4B-43E2-A6B2-276FD34AE49C}"/>
              </a:ext>
            </a:extLst>
          </p:cNvPr>
          <p:cNvSpPr/>
          <p:nvPr/>
        </p:nvSpPr>
        <p:spPr>
          <a:xfrm>
            <a:off x="4820610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40B826-66DC-4A76-B2D6-0F12AF1ECAFD}"/>
              </a:ext>
            </a:extLst>
          </p:cNvPr>
          <p:cNvSpPr/>
          <p:nvPr/>
        </p:nvSpPr>
        <p:spPr>
          <a:xfrm>
            <a:off x="5182213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04246E-842C-443F-9E04-6EDA1EFCF455}"/>
              </a:ext>
            </a:extLst>
          </p:cNvPr>
          <p:cNvSpPr/>
          <p:nvPr/>
        </p:nvSpPr>
        <p:spPr>
          <a:xfrm>
            <a:off x="3374198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5BFAE1-A08B-457C-AF39-28CD0104AEE4}"/>
              </a:ext>
            </a:extLst>
          </p:cNvPr>
          <p:cNvSpPr/>
          <p:nvPr/>
        </p:nvSpPr>
        <p:spPr>
          <a:xfrm>
            <a:off x="3735801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9552B5-772D-4B91-9E35-AAC86F310B48}"/>
              </a:ext>
            </a:extLst>
          </p:cNvPr>
          <p:cNvSpPr/>
          <p:nvPr/>
        </p:nvSpPr>
        <p:spPr>
          <a:xfrm>
            <a:off x="3735801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920E39-C99A-4328-A4C7-C6AF07D1C77D}"/>
              </a:ext>
            </a:extLst>
          </p:cNvPr>
          <p:cNvSpPr/>
          <p:nvPr/>
        </p:nvSpPr>
        <p:spPr>
          <a:xfrm>
            <a:off x="4097404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EEAB66-E53F-4543-99A6-8C8CF787DD7A}"/>
              </a:ext>
            </a:extLst>
          </p:cNvPr>
          <p:cNvSpPr/>
          <p:nvPr/>
        </p:nvSpPr>
        <p:spPr>
          <a:xfrm>
            <a:off x="3374198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950A4D-6B6C-4D59-AD4C-C5AA23D9ABFC}"/>
              </a:ext>
            </a:extLst>
          </p:cNvPr>
          <p:cNvSpPr/>
          <p:nvPr/>
        </p:nvSpPr>
        <p:spPr>
          <a:xfrm>
            <a:off x="4097404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D09F5E-E4C7-4514-813F-B6C798024AE9}"/>
              </a:ext>
            </a:extLst>
          </p:cNvPr>
          <p:cNvSpPr/>
          <p:nvPr/>
        </p:nvSpPr>
        <p:spPr>
          <a:xfrm>
            <a:off x="5543816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438E567-23B8-4765-B987-EC71E5206F09}"/>
              </a:ext>
            </a:extLst>
          </p:cNvPr>
          <p:cNvSpPr/>
          <p:nvPr/>
        </p:nvSpPr>
        <p:spPr>
          <a:xfrm>
            <a:off x="5905419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3A4B16-0453-4940-8440-62A4451337A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1308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FAAA51-2BE5-4616-A60F-DA16D3FA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936A682-9857-4BCA-8AFF-FC9EEA00F87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playground games. Each child voted once.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Archie is incorrect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6084BA1-1392-4559-935B-AA461112D7E7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619506"/>
          <a:ext cx="5029201" cy="233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166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796035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1 picture = 10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err="1">
                          <a:latin typeface="Century Gothic" panose="020B0502020202020204" pitchFamily="34" charset="0"/>
                        </a:rPr>
                        <a:t>Tig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Skipping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Hopscotch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Football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EA1A0A33-A83B-471D-90DF-7CA456A032CB}"/>
              </a:ext>
            </a:extLst>
          </p:cNvPr>
          <p:cNvSpPr/>
          <p:nvPr/>
        </p:nvSpPr>
        <p:spPr>
          <a:xfrm>
            <a:off x="3374198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E9AE9E-292E-4FF3-8FC4-BD6D2275658B}"/>
              </a:ext>
            </a:extLst>
          </p:cNvPr>
          <p:cNvSpPr/>
          <p:nvPr/>
        </p:nvSpPr>
        <p:spPr>
          <a:xfrm>
            <a:off x="3735801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A72D83-AE0E-4F01-8B43-A46F7F731BC4}"/>
              </a:ext>
            </a:extLst>
          </p:cNvPr>
          <p:cNvSpPr/>
          <p:nvPr/>
        </p:nvSpPr>
        <p:spPr>
          <a:xfrm>
            <a:off x="3374198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3B2344-69AF-4759-B8C8-A37CF70A844F}"/>
              </a:ext>
            </a:extLst>
          </p:cNvPr>
          <p:cNvSpPr/>
          <p:nvPr/>
        </p:nvSpPr>
        <p:spPr>
          <a:xfrm>
            <a:off x="3735801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F79279-1FE6-43DC-B865-04AEE7FD75A3}"/>
              </a:ext>
            </a:extLst>
          </p:cNvPr>
          <p:cNvSpPr/>
          <p:nvPr/>
        </p:nvSpPr>
        <p:spPr>
          <a:xfrm>
            <a:off x="4097404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AB23D9-4B2C-410A-B587-81F58577DDFE}"/>
              </a:ext>
            </a:extLst>
          </p:cNvPr>
          <p:cNvSpPr/>
          <p:nvPr/>
        </p:nvSpPr>
        <p:spPr>
          <a:xfrm flipH="1">
            <a:off x="2401246" y="4317614"/>
            <a:ext cx="3501620" cy="689976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quarter of the number of children that voted </a:t>
            </a:r>
            <a:r>
              <a:rPr lang="en-GB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tig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voted football.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E6E3ED-1ED0-456C-856A-9AFAEE48BE58}"/>
              </a:ext>
            </a:extLst>
          </p:cNvPr>
          <p:cNvSpPr/>
          <p:nvPr/>
        </p:nvSpPr>
        <p:spPr>
          <a:xfrm>
            <a:off x="4459007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47A68C-DD4B-43E2-A6B2-276FD34AE49C}"/>
              </a:ext>
            </a:extLst>
          </p:cNvPr>
          <p:cNvSpPr/>
          <p:nvPr/>
        </p:nvSpPr>
        <p:spPr>
          <a:xfrm>
            <a:off x="4820610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40B826-66DC-4A76-B2D6-0F12AF1ECAFD}"/>
              </a:ext>
            </a:extLst>
          </p:cNvPr>
          <p:cNvSpPr/>
          <p:nvPr/>
        </p:nvSpPr>
        <p:spPr>
          <a:xfrm>
            <a:off x="5182213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04246E-842C-443F-9E04-6EDA1EFCF455}"/>
              </a:ext>
            </a:extLst>
          </p:cNvPr>
          <p:cNvSpPr/>
          <p:nvPr/>
        </p:nvSpPr>
        <p:spPr>
          <a:xfrm>
            <a:off x="3374198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5BFAE1-A08B-457C-AF39-28CD0104AEE4}"/>
              </a:ext>
            </a:extLst>
          </p:cNvPr>
          <p:cNvSpPr/>
          <p:nvPr/>
        </p:nvSpPr>
        <p:spPr>
          <a:xfrm>
            <a:off x="3735801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9552B5-772D-4B91-9E35-AAC86F310B48}"/>
              </a:ext>
            </a:extLst>
          </p:cNvPr>
          <p:cNvSpPr/>
          <p:nvPr/>
        </p:nvSpPr>
        <p:spPr>
          <a:xfrm>
            <a:off x="3735801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920E39-C99A-4328-A4C7-C6AF07D1C77D}"/>
              </a:ext>
            </a:extLst>
          </p:cNvPr>
          <p:cNvSpPr/>
          <p:nvPr/>
        </p:nvSpPr>
        <p:spPr>
          <a:xfrm>
            <a:off x="4097404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EEAB66-E53F-4543-99A6-8C8CF787DD7A}"/>
              </a:ext>
            </a:extLst>
          </p:cNvPr>
          <p:cNvSpPr/>
          <p:nvPr/>
        </p:nvSpPr>
        <p:spPr>
          <a:xfrm>
            <a:off x="3374198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950A4D-6B6C-4D59-AD4C-C5AA23D9ABFC}"/>
              </a:ext>
            </a:extLst>
          </p:cNvPr>
          <p:cNvSpPr/>
          <p:nvPr/>
        </p:nvSpPr>
        <p:spPr>
          <a:xfrm>
            <a:off x="4097404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D09F5E-E4C7-4514-813F-B6C798024AE9}"/>
              </a:ext>
            </a:extLst>
          </p:cNvPr>
          <p:cNvSpPr/>
          <p:nvPr/>
        </p:nvSpPr>
        <p:spPr>
          <a:xfrm>
            <a:off x="5543816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438E567-23B8-4765-B987-EC71E5206F09}"/>
              </a:ext>
            </a:extLst>
          </p:cNvPr>
          <p:cNvSpPr/>
          <p:nvPr/>
        </p:nvSpPr>
        <p:spPr>
          <a:xfrm>
            <a:off x="5905419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81AAD2-17FA-45E3-B35F-292024E189A6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89036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FAAA51-2BE5-4616-A60F-DA16D3FA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936A682-9857-4BCA-8AFF-FC9EEA00F87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playground games. Each child voted once.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Archie is incorrect because 30 is not a quarter of 80.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6084BA1-1392-4559-935B-AA461112D7E7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619506"/>
          <a:ext cx="5029201" cy="233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166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796035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1 picture = 10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err="1">
                          <a:latin typeface="Century Gothic" panose="020B0502020202020204" pitchFamily="34" charset="0"/>
                        </a:rPr>
                        <a:t>Tig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Skipping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Hopscotch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Football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EA1A0A33-A83B-471D-90DF-7CA456A032CB}"/>
              </a:ext>
            </a:extLst>
          </p:cNvPr>
          <p:cNvSpPr/>
          <p:nvPr/>
        </p:nvSpPr>
        <p:spPr>
          <a:xfrm>
            <a:off x="3374198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E9AE9E-292E-4FF3-8FC4-BD6D2275658B}"/>
              </a:ext>
            </a:extLst>
          </p:cNvPr>
          <p:cNvSpPr/>
          <p:nvPr/>
        </p:nvSpPr>
        <p:spPr>
          <a:xfrm>
            <a:off x="3735801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A72D83-AE0E-4F01-8B43-A46F7F731BC4}"/>
              </a:ext>
            </a:extLst>
          </p:cNvPr>
          <p:cNvSpPr/>
          <p:nvPr/>
        </p:nvSpPr>
        <p:spPr>
          <a:xfrm>
            <a:off x="3374198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3B2344-69AF-4759-B8C8-A37CF70A844F}"/>
              </a:ext>
            </a:extLst>
          </p:cNvPr>
          <p:cNvSpPr/>
          <p:nvPr/>
        </p:nvSpPr>
        <p:spPr>
          <a:xfrm>
            <a:off x="3735801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F79279-1FE6-43DC-B865-04AEE7FD75A3}"/>
              </a:ext>
            </a:extLst>
          </p:cNvPr>
          <p:cNvSpPr/>
          <p:nvPr/>
        </p:nvSpPr>
        <p:spPr>
          <a:xfrm>
            <a:off x="4097404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AB23D9-4B2C-410A-B587-81F58577DDFE}"/>
              </a:ext>
            </a:extLst>
          </p:cNvPr>
          <p:cNvSpPr/>
          <p:nvPr/>
        </p:nvSpPr>
        <p:spPr>
          <a:xfrm flipH="1">
            <a:off x="2401246" y="4317614"/>
            <a:ext cx="3501620" cy="689976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quarter of the number of children that voted </a:t>
            </a:r>
            <a:r>
              <a:rPr lang="en-GB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tig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voted football.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E6E3ED-1ED0-456C-856A-9AFAEE48BE58}"/>
              </a:ext>
            </a:extLst>
          </p:cNvPr>
          <p:cNvSpPr/>
          <p:nvPr/>
        </p:nvSpPr>
        <p:spPr>
          <a:xfrm>
            <a:off x="4459007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47A68C-DD4B-43E2-A6B2-276FD34AE49C}"/>
              </a:ext>
            </a:extLst>
          </p:cNvPr>
          <p:cNvSpPr/>
          <p:nvPr/>
        </p:nvSpPr>
        <p:spPr>
          <a:xfrm>
            <a:off x="4820610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40B826-66DC-4A76-B2D6-0F12AF1ECAFD}"/>
              </a:ext>
            </a:extLst>
          </p:cNvPr>
          <p:cNvSpPr/>
          <p:nvPr/>
        </p:nvSpPr>
        <p:spPr>
          <a:xfrm>
            <a:off x="5182213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04246E-842C-443F-9E04-6EDA1EFCF455}"/>
              </a:ext>
            </a:extLst>
          </p:cNvPr>
          <p:cNvSpPr/>
          <p:nvPr/>
        </p:nvSpPr>
        <p:spPr>
          <a:xfrm>
            <a:off x="3374198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5BFAE1-A08B-457C-AF39-28CD0104AEE4}"/>
              </a:ext>
            </a:extLst>
          </p:cNvPr>
          <p:cNvSpPr/>
          <p:nvPr/>
        </p:nvSpPr>
        <p:spPr>
          <a:xfrm>
            <a:off x="3735801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9552B5-772D-4B91-9E35-AAC86F310B48}"/>
              </a:ext>
            </a:extLst>
          </p:cNvPr>
          <p:cNvSpPr/>
          <p:nvPr/>
        </p:nvSpPr>
        <p:spPr>
          <a:xfrm>
            <a:off x="3735801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920E39-C99A-4328-A4C7-C6AF07D1C77D}"/>
              </a:ext>
            </a:extLst>
          </p:cNvPr>
          <p:cNvSpPr/>
          <p:nvPr/>
        </p:nvSpPr>
        <p:spPr>
          <a:xfrm>
            <a:off x="4097404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EEAB66-E53F-4543-99A6-8C8CF787DD7A}"/>
              </a:ext>
            </a:extLst>
          </p:cNvPr>
          <p:cNvSpPr/>
          <p:nvPr/>
        </p:nvSpPr>
        <p:spPr>
          <a:xfrm>
            <a:off x="3374198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950A4D-6B6C-4D59-AD4C-C5AA23D9ABFC}"/>
              </a:ext>
            </a:extLst>
          </p:cNvPr>
          <p:cNvSpPr/>
          <p:nvPr/>
        </p:nvSpPr>
        <p:spPr>
          <a:xfrm>
            <a:off x="4097404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D09F5E-E4C7-4514-813F-B6C798024AE9}"/>
              </a:ext>
            </a:extLst>
          </p:cNvPr>
          <p:cNvSpPr/>
          <p:nvPr/>
        </p:nvSpPr>
        <p:spPr>
          <a:xfrm>
            <a:off x="5543816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438E567-23B8-4765-B987-EC71E5206F09}"/>
              </a:ext>
            </a:extLst>
          </p:cNvPr>
          <p:cNvSpPr/>
          <p:nvPr/>
        </p:nvSpPr>
        <p:spPr>
          <a:xfrm>
            <a:off x="5905419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A73F99-4F59-4343-897D-7260A3663972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5325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F7D8-4A88-483C-BE5B-B1F256E0F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33" y="4099662"/>
            <a:ext cx="5826719" cy="1646302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Year 4: I can present and  interpret data using charts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4DACF-347C-48FC-80D1-BF1627625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171" y="110430"/>
            <a:ext cx="5826719" cy="1096899"/>
          </a:xfrm>
        </p:spPr>
        <p:txBody>
          <a:bodyPr>
            <a:normAutofit/>
          </a:bodyPr>
          <a:lstStyle/>
          <a:p>
            <a:r>
              <a:rPr lang="en-GB" sz="2000" b="1" dirty="0"/>
              <a:t>Thursday 18</a:t>
            </a:r>
            <a:r>
              <a:rPr lang="en-GB" sz="2000" b="1" baseline="30000" dirty="0"/>
              <a:t>th</a:t>
            </a:r>
            <a:r>
              <a:rPr lang="en-GB" sz="2000" b="1" dirty="0"/>
              <a:t> June 2020</a:t>
            </a:r>
          </a:p>
        </p:txBody>
      </p:sp>
    </p:spTree>
    <p:extLst>
      <p:ext uri="{BB962C8B-B14F-4D97-AF65-F5344CB8AC3E}">
        <p14:creationId xmlns:p14="http://schemas.microsoft.com/office/powerpoint/2010/main" val="348580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each increment worth on these scales?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6766BB-78F1-4086-85C7-93F07A7394B9}"/>
              </a:ext>
            </a:extLst>
          </p:cNvPr>
          <p:cNvGraphicFramePr>
            <a:graphicFrameLocks noGrp="1"/>
          </p:cNvGraphicFramePr>
          <p:nvPr/>
        </p:nvGraphicFramePr>
        <p:xfrm>
          <a:off x="674140" y="1551930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96468F-6048-4142-B253-FFA492ABFAA2}"/>
              </a:ext>
            </a:extLst>
          </p:cNvPr>
          <p:cNvGraphicFramePr>
            <a:graphicFrameLocks noGrp="1"/>
          </p:cNvGraphicFramePr>
          <p:nvPr/>
        </p:nvGraphicFramePr>
        <p:xfrm>
          <a:off x="302599" y="182152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60AA0D1-0563-4AF9-9CEC-EDED9D4A3D8E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2743854"/>
          <a:ext cx="7801120" cy="227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27530"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144954-E570-46FE-B07D-4BCEABC95700}"/>
              </a:ext>
            </a:extLst>
          </p:cNvPr>
          <p:cNvGraphicFramePr>
            <a:graphicFrameLocks noGrp="1"/>
          </p:cNvGraphicFramePr>
          <p:nvPr/>
        </p:nvGraphicFramePr>
        <p:xfrm>
          <a:off x="299899" y="297250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360869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8A2802E-3EC8-430D-BF43-4658C91756A0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3940902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602767C-BD8F-4752-95C6-C0D5609FF015}"/>
              </a:ext>
            </a:extLst>
          </p:cNvPr>
          <p:cNvGraphicFramePr>
            <a:graphicFrameLocks noGrp="1"/>
          </p:cNvGraphicFramePr>
          <p:nvPr/>
        </p:nvGraphicFramePr>
        <p:xfrm>
          <a:off x="299899" y="4210497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8AD9AF5-E8A0-4621-8A94-F2F609ACA181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5135267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70EEBB4-E5A8-473C-B815-5E5475772F23}"/>
              </a:ext>
            </a:extLst>
          </p:cNvPr>
          <p:cNvGraphicFramePr>
            <a:graphicFrameLocks noGrp="1"/>
          </p:cNvGraphicFramePr>
          <p:nvPr/>
        </p:nvGraphicFramePr>
        <p:xfrm>
          <a:off x="299899" y="5404862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3C26312-17BB-42EB-A2C1-3EE69BC21ADA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3908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each increment worth on these scales?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6766BB-78F1-4086-85C7-93F07A7394B9}"/>
              </a:ext>
            </a:extLst>
          </p:cNvPr>
          <p:cNvGraphicFramePr>
            <a:graphicFrameLocks noGrp="1"/>
          </p:cNvGraphicFramePr>
          <p:nvPr/>
        </p:nvGraphicFramePr>
        <p:xfrm>
          <a:off x="674140" y="1551930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96468F-6048-4142-B253-FFA492ABFAA2}"/>
              </a:ext>
            </a:extLst>
          </p:cNvPr>
          <p:cNvGraphicFramePr>
            <a:graphicFrameLocks noGrp="1"/>
          </p:cNvGraphicFramePr>
          <p:nvPr/>
        </p:nvGraphicFramePr>
        <p:xfrm>
          <a:off x="302599" y="182152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60AA0D1-0563-4AF9-9CEC-EDED9D4A3D8E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2743854"/>
          <a:ext cx="7801120" cy="227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27530"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144954-E570-46FE-B07D-4BCEABC95700}"/>
              </a:ext>
            </a:extLst>
          </p:cNvPr>
          <p:cNvGraphicFramePr>
            <a:graphicFrameLocks noGrp="1"/>
          </p:cNvGraphicFramePr>
          <p:nvPr/>
        </p:nvGraphicFramePr>
        <p:xfrm>
          <a:off x="299899" y="297250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36086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8A2802E-3EC8-430D-BF43-4658C91756A0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3940902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602767C-BD8F-4752-95C6-C0D5609FF015}"/>
              </a:ext>
            </a:extLst>
          </p:cNvPr>
          <p:cNvGraphicFramePr>
            <a:graphicFrameLocks noGrp="1"/>
          </p:cNvGraphicFramePr>
          <p:nvPr/>
        </p:nvGraphicFramePr>
        <p:xfrm>
          <a:off x="299899" y="4210497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000" b="1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8AD9AF5-E8A0-4621-8A94-F2F609ACA181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5135267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70EEBB4-E5A8-473C-B815-5E5475772F23}"/>
              </a:ext>
            </a:extLst>
          </p:cNvPr>
          <p:cNvGraphicFramePr>
            <a:graphicFrameLocks noGrp="1"/>
          </p:cNvGraphicFramePr>
          <p:nvPr/>
        </p:nvGraphicFramePr>
        <p:xfrm>
          <a:off x="299899" y="5404862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F99627D-EE67-47F5-BD99-C731E35C0ABA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1316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has used this tally chart to draw the pictogram.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interpreted the tally chart correctly? What errors can you find?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1ABBB1-75F7-46B0-8BC3-F74D95C365D4}"/>
              </a:ext>
            </a:extLst>
          </p:cNvPr>
          <p:cNvGraphicFramePr>
            <a:graphicFrameLocks noGrp="1"/>
          </p:cNvGraphicFramePr>
          <p:nvPr/>
        </p:nvGraphicFramePr>
        <p:xfrm>
          <a:off x="947599" y="1475739"/>
          <a:ext cx="3435011" cy="1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95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Pizzas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Number of Pizzas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Pepperoni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Veggie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B732F57-D2D9-4BA1-AE50-B530EFD6A783}"/>
              </a:ext>
            </a:extLst>
          </p:cNvPr>
          <p:cNvGrpSpPr/>
          <p:nvPr/>
        </p:nvGrpSpPr>
        <p:grpSpPr>
          <a:xfrm>
            <a:off x="3143763" y="3206453"/>
            <a:ext cx="2549679" cy="258276"/>
            <a:chOff x="4090731" y="2472788"/>
            <a:chExt cx="2317890" cy="234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5B5762-098D-4C6E-8692-5E00449C6D40}"/>
                </a:ext>
              </a:extLst>
            </p:cNvPr>
            <p:cNvSpPr txBox="1"/>
            <p:nvPr/>
          </p:nvSpPr>
          <p:spPr>
            <a:xfrm>
              <a:off x="4090731" y="2486147"/>
              <a:ext cx="231789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Key:           = 10 children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CE3A95-0318-4DC8-AB40-80F6225A69F4}"/>
                </a:ext>
              </a:extLst>
            </p:cNvPr>
            <p:cNvSpPr/>
            <p:nvPr/>
          </p:nvSpPr>
          <p:spPr>
            <a:xfrm>
              <a:off x="4818087" y="2472788"/>
              <a:ext cx="234000" cy="2347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2E17EF6-AE88-4480-AA9B-09894C5BADD3}"/>
              </a:ext>
            </a:extLst>
          </p:cNvPr>
          <p:cNvGraphicFramePr>
            <a:graphicFrameLocks noGrp="1"/>
          </p:cNvGraphicFramePr>
          <p:nvPr/>
        </p:nvGraphicFramePr>
        <p:xfrm>
          <a:off x="4624249" y="1475739"/>
          <a:ext cx="3435011" cy="1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95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Pizzas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Number of Pizzas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Pepperoni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Veggie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95E348C1-6371-4FAB-8381-4BAD1941F122}"/>
              </a:ext>
            </a:extLst>
          </p:cNvPr>
          <p:cNvGrpSpPr/>
          <p:nvPr/>
        </p:nvGrpSpPr>
        <p:grpSpPr>
          <a:xfrm>
            <a:off x="1791546" y="1906768"/>
            <a:ext cx="2064583" cy="1119102"/>
            <a:chOff x="1047190" y="1957637"/>
            <a:chExt cx="1876894" cy="1017365"/>
          </a:xfrm>
        </p:grpSpPr>
        <p:pic>
          <p:nvPicPr>
            <p:cNvPr id="1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DC354E7-EBF7-440B-B429-C8BCB6924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5C9BD5A-17A9-4CC7-9345-1C939C393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9787631-8FF0-47A9-B524-5F97D0300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6806B41-F991-4C1D-BCDA-D990A7F01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518CE94E-9CA9-415A-AEEA-C57EDDE60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423FB33-3FBD-4B84-AD9F-B5492D26B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BE1C8F0-6BA5-4F97-9F68-95BEC598F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CA21DEE-BCFC-47B1-BB84-9B07EB18D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8F245548-9DAC-4013-B55F-6425AF7FB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0DF6923-4957-4562-B2CD-1D3DF1987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195839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B356BF62-60DB-411C-BF88-D3140A0D4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65" y="195839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0B0F51C-1C1E-4DD3-AABD-00FA5F566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E9C9AB9-5C02-4CAB-AC0E-DDA61A99A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2E78485-B68D-4D1A-9CBB-D2E3B6E26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0CCB13A-12F7-4CDB-87C3-1474EE690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8F21D76-85BD-4F9B-9917-CD46516B4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48CAA10-9E6E-466A-A1B0-12770897C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785E9A0-6EF5-4247-A184-D84F52F22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4C5336D-F4B3-4999-8D59-6FF39EACB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4114A8E-C4DA-4CF6-99A6-7F2A656D7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22252A5-CCF0-4AFA-A6B8-4C822AAB1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6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51E6D24-3473-4011-9857-191D2A3FC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04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4773165-7967-46FB-82B5-39A12EB7C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513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84BCAF-602F-45D3-8649-BDAF9E54746C}"/>
              </a:ext>
            </a:extLst>
          </p:cNvPr>
          <p:cNvGrpSpPr/>
          <p:nvPr/>
        </p:nvGrpSpPr>
        <p:grpSpPr>
          <a:xfrm>
            <a:off x="5497895" y="1905987"/>
            <a:ext cx="2524293" cy="1139996"/>
            <a:chOff x="4253795" y="1940049"/>
            <a:chExt cx="2294812" cy="103636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DE82951-ADE5-484B-B8F2-A37A3427778F}"/>
                </a:ext>
              </a:extLst>
            </p:cNvPr>
            <p:cNvSpPr/>
            <p:nvPr/>
          </p:nvSpPr>
          <p:spPr>
            <a:xfrm>
              <a:off x="4253795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7FDCED8-7BD7-462B-BA1C-3C0C0DC3D455}"/>
                </a:ext>
              </a:extLst>
            </p:cNvPr>
            <p:cNvSpPr/>
            <p:nvPr/>
          </p:nvSpPr>
          <p:spPr>
            <a:xfrm>
              <a:off x="4485574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3000320-2CF9-4555-8F13-A092C2135C95}"/>
                </a:ext>
              </a:extLst>
            </p:cNvPr>
            <p:cNvSpPr/>
            <p:nvPr/>
          </p:nvSpPr>
          <p:spPr>
            <a:xfrm>
              <a:off x="4717353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492D611-B089-4B2B-96E4-38360009ADEA}"/>
                </a:ext>
              </a:extLst>
            </p:cNvPr>
            <p:cNvSpPr/>
            <p:nvPr/>
          </p:nvSpPr>
          <p:spPr>
            <a:xfrm>
              <a:off x="4949132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9715B5C-82FA-4599-88AE-D0FA378DB2F0}"/>
                </a:ext>
              </a:extLst>
            </p:cNvPr>
            <p:cNvSpPr/>
            <p:nvPr/>
          </p:nvSpPr>
          <p:spPr>
            <a:xfrm>
              <a:off x="5180911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6AA8E3-5EF3-47B4-B740-07E9B7A568A0}"/>
                </a:ext>
              </a:extLst>
            </p:cNvPr>
            <p:cNvSpPr/>
            <p:nvPr/>
          </p:nvSpPr>
          <p:spPr>
            <a:xfrm>
              <a:off x="5412690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30CA5F7-3B31-4AA0-8FB6-22939B535142}"/>
                </a:ext>
              </a:extLst>
            </p:cNvPr>
            <p:cNvSpPr/>
            <p:nvPr/>
          </p:nvSpPr>
          <p:spPr>
            <a:xfrm>
              <a:off x="4253795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D89EDE9-6BA3-4A24-9865-E06F79319554}"/>
                </a:ext>
              </a:extLst>
            </p:cNvPr>
            <p:cNvSpPr/>
            <p:nvPr/>
          </p:nvSpPr>
          <p:spPr>
            <a:xfrm>
              <a:off x="4485574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BE13263-D13F-47BC-98D5-469DA9510265}"/>
                </a:ext>
              </a:extLst>
            </p:cNvPr>
            <p:cNvSpPr/>
            <p:nvPr/>
          </p:nvSpPr>
          <p:spPr>
            <a:xfrm>
              <a:off x="4717353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4532822-C840-4751-B8A0-71643888D184}"/>
                </a:ext>
              </a:extLst>
            </p:cNvPr>
            <p:cNvSpPr/>
            <p:nvPr/>
          </p:nvSpPr>
          <p:spPr>
            <a:xfrm>
              <a:off x="4949132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66060-1330-4379-A555-D8717E39A2BF}"/>
                </a:ext>
              </a:extLst>
            </p:cNvPr>
            <p:cNvSpPr/>
            <p:nvPr/>
          </p:nvSpPr>
          <p:spPr>
            <a:xfrm>
              <a:off x="5180911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A4885E-9196-4E93-B0C5-5048AEDA96DE}"/>
                </a:ext>
              </a:extLst>
            </p:cNvPr>
            <p:cNvSpPr/>
            <p:nvPr/>
          </p:nvSpPr>
          <p:spPr>
            <a:xfrm>
              <a:off x="5412690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E75A2A3-5A3A-48FA-9136-FF18095384AE}"/>
                </a:ext>
              </a:extLst>
            </p:cNvPr>
            <p:cNvSpPr/>
            <p:nvPr/>
          </p:nvSpPr>
          <p:spPr>
            <a:xfrm>
              <a:off x="5644469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E6D427-42E4-4810-ACBD-3702F50ECA26}"/>
                </a:ext>
              </a:extLst>
            </p:cNvPr>
            <p:cNvSpPr/>
            <p:nvPr/>
          </p:nvSpPr>
          <p:spPr>
            <a:xfrm>
              <a:off x="5876248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33810D4-6C32-41FD-AD8B-63D4C2DE182F}"/>
                </a:ext>
              </a:extLst>
            </p:cNvPr>
            <p:cNvSpPr/>
            <p:nvPr/>
          </p:nvSpPr>
          <p:spPr>
            <a:xfrm>
              <a:off x="4253795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0F5808E-4333-4490-B0F4-6F24D5117B0A}"/>
                </a:ext>
              </a:extLst>
            </p:cNvPr>
            <p:cNvSpPr/>
            <p:nvPr/>
          </p:nvSpPr>
          <p:spPr>
            <a:xfrm>
              <a:off x="4485574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7AE2CD-6CAE-4A38-BA5E-0BE5BC94EA48}"/>
                </a:ext>
              </a:extLst>
            </p:cNvPr>
            <p:cNvSpPr/>
            <p:nvPr/>
          </p:nvSpPr>
          <p:spPr>
            <a:xfrm>
              <a:off x="4717353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7B8BA9-CCC2-4173-BF0A-D3801F9B320C}"/>
                </a:ext>
              </a:extLst>
            </p:cNvPr>
            <p:cNvSpPr/>
            <p:nvPr/>
          </p:nvSpPr>
          <p:spPr>
            <a:xfrm>
              <a:off x="4949132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9864B8A-0BE0-4ACD-8686-B0098F3F6868}"/>
                </a:ext>
              </a:extLst>
            </p:cNvPr>
            <p:cNvSpPr/>
            <p:nvPr/>
          </p:nvSpPr>
          <p:spPr>
            <a:xfrm>
              <a:off x="4253795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D753C1A-2E31-4EFD-B85F-B1C38F356AD1}"/>
                </a:ext>
              </a:extLst>
            </p:cNvPr>
            <p:cNvSpPr/>
            <p:nvPr/>
          </p:nvSpPr>
          <p:spPr>
            <a:xfrm>
              <a:off x="4485574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E34A89F-E8E0-4BFE-9EAE-0122B5FBBD3A}"/>
                </a:ext>
              </a:extLst>
            </p:cNvPr>
            <p:cNvSpPr/>
            <p:nvPr/>
          </p:nvSpPr>
          <p:spPr>
            <a:xfrm>
              <a:off x="4717353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DC2F26C-DDB8-4ACE-A228-DBC6E0945A9E}"/>
                </a:ext>
              </a:extLst>
            </p:cNvPr>
            <p:cNvSpPr/>
            <p:nvPr/>
          </p:nvSpPr>
          <p:spPr>
            <a:xfrm>
              <a:off x="4949132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hord 87">
              <a:extLst>
                <a:ext uri="{FF2B5EF4-FFF2-40B4-BE49-F238E27FC236}">
                  <a16:creationId xmlns:a16="http://schemas.microsoft.com/office/drawing/2014/main" id="{E27C60FE-B617-4167-888A-4EA181CB1BAE}"/>
                </a:ext>
              </a:extLst>
            </p:cNvPr>
            <p:cNvSpPr/>
            <p:nvPr/>
          </p:nvSpPr>
          <p:spPr>
            <a:xfrm>
              <a:off x="5186235" y="2485103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7F979F3-5EE9-4D9D-A36E-BE044172C833}"/>
                </a:ext>
              </a:extLst>
            </p:cNvPr>
            <p:cNvSpPr/>
            <p:nvPr/>
          </p:nvSpPr>
          <p:spPr>
            <a:xfrm>
              <a:off x="6108027" y="2765838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07EED4B-2070-453D-BA0B-E2E214E469D2}"/>
                </a:ext>
              </a:extLst>
            </p:cNvPr>
            <p:cNvSpPr/>
            <p:nvPr/>
          </p:nvSpPr>
          <p:spPr>
            <a:xfrm>
              <a:off x="6339807" y="2765838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7B6D140-8ABF-435C-81D5-48542E9F7CE1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80467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7C8639-0A72-4F3B-B9D0-37890A1D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FF373E0-3E03-482C-94D2-A76213731A2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Look at this pictogram. </a:t>
            </a: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Complete the missing information in the table.</a:t>
            </a: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A75584-716D-4E3E-8BB4-94977BF5B3DD}"/>
              </a:ext>
            </a:extLst>
          </p:cNvPr>
          <p:cNvSpPr/>
          <p:nvPr/>
        </p:nvSpPr>
        <p:spPr>
          <a:xfrm rot="16200000">
            <a:off x="-539656" y="2087569"/>
            <a:ext cx="2231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Pocket Money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251BD34-56ED-47F2-B75A-A2E28F534F9E}"/>
              </a:ext>
            </a:extLst>
          </p:cNvPr>
          <p:cNvGraphicFramePr>
            <a:graphicFrameLocks noGrp="1"/>
          </p:cNvGraphicFramePr>
          <p:nvPr/>
        </p:nvGraphicFramePr>
        <p:xfrm>
          <a:off x="1518124" y="4787398"/>
          <a:ext cx="6107752" cy="1244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938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522705189"/>
                    </a:ext>
                  </a:extLst>
                </a:gridCol>
              </a:tblGrid>
              <a:tr h="554574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 £5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£6 – £10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£11 – £15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£16 – £20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689733"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6646541-CD39-47FE-98F7-AB22ED04AC17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88024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7C8639-0A72-4F3B-B9D0-37890A1D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FF373E0-3E03-482C-94D2-A76213731A2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Look at this pictogram. </a:t>
            </a: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6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Complete the missing information in the table.</a:t>
            </a: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A75584-716D-4E3E-8BB4-94977BF5B3DD}"/>
              </a:ext>
            </a:extLst>
          </p:cNvPr>
          <p:cNvSpPr/>
          <p:nvPr/>
        </p:nvSpPr>
        <p:spPr>
          <a:xfrm rot="16200000">
            <a:off x="-539656" y="2087569"/>
            <a:ext cx="2231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Pocket Money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251BD34-56ED-47F2-B75A-A2E28F534F9E}"/>
              </a:ext>
            </a:extLst>
          </p:cNvPr>
          <p:cNvGraphicFramePr>
            <a:graphicFrameLocks noGrp="1"/>
          </p:cNvGraphicFramePr>
          <p:nvPr/>
        </p:nvGraphicFramePr>
        <p:xfrm>
          <a:off x="1518124" y="4787398"/>
          <a:ext cx="6107752" cy="1244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938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522705189"/>
                    </a:ext>
                  </a:extLst>
                </a:gridCol>
              </a:tblGrid>
              <a:tr h="554574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 £5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£6 – £10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£11 – £15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£16 – £20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68973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5D3019D-008B-421B-88FE-AFC6410A13D2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68337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Think of one question to ask about the information in this tally chart: </a:t>
            </a:r>
          </a:p>
          <a:p>
            <a:pPr lvl="0" defTabSz="685800">
              <a:defRPr/>
            </a:pPr>
            <a:endParaRPr lang="en-GB" sz="240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4A414-E5C4-4AB2-82D3-3F5FD06AADF3}"/>
              </a:ext>
            </a:extLst>
          </p:cNvPr>
          <p:cNvSpPr/>
          <p:nvPr/>
        </p:nvSpPr>
        <p:spPr>
          <a:xfrm>
            <a:off x="3484202" y="1686467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Holiday Destinations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2B5B5D-7AB6-4EBF-98C9-B09ED78E9E82}"/>
              </a:ext>
            </a:extLst>
          </p:cNvPr>
          <p:cNvGraphicFramePr>
            <a:graphicFrameLocks noGrp="1"/>
          </p:cNvGraphicFramePr>
          <p:nvPr/>
        </p:nvGraphicFramePr>
        <p:xfrm>
          <a:off x="1915424" y="2244002"/>
          <a:ext cx="5679417" cy="1456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624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3113793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Europe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 of the World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F0A4FAB-CC52-40BD-9D75-6F6C2CC9F407}"/>
              </a:ext>
            </a:extLst>
          </p:cNvPr>
          <p:cNvGrpSpPr/>
          <p:nvPr/>
        </p:nvGrpSpPr>
        <p:grpSpPr>
          <a:xfrm>
            <a:off x="4860005" y="2357262"/>
            <a:ext cx="473092" cy="306377"/>
            <a:chOff x="608053" y="5202628"/>
            <a:chExt cx="259006" cy="1677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BB55C2-56A4-4346-B4C7-407446963CB5}"/>
                </a:ext>
              </a:extLst>
            </p:cNvPr>
            <p:cNvGrpSpPr/>
            <p:nvPr/>
          </p:nvGrpSpPr>
          <p:grpSpPr>
            <a:xfrm>
              <a:off x="608053" y="5202628"/>
              <a:ext cx="156467" cy="167731"/>
              <a:chOff x="608053" y="5202628"/>
              <a:chExt cx="156467" cy="16773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BFDF75-EC76-4873-A3EB-E482567E00DE}"/>
                  </a:ext>
                </a:extLst>
              </p:cNvPr>
              <p:cNvCxnSpPr/>
              <p:nvPr/>
            </p:nvCxnSpPr>
            <p:spPr>
              <a:xfrm>
                <a:off x="608053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95DD942-484E-4085-8E53-A70FC6462DBE}"/>
                  </a:ext>
                </a:extLst>
              </p:cNvPr>
              <p:cNvCxnSpPr/>
              <p:nvPr/>
            </p:nvCxnSpPr>
            <p:spPr>
              <a:xfrm>
                <a:off x="660209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F1CD53-763F-4084-BCB8-363B0B8BC59A}"/>
                  </a:ext>
                </a:extLst>
              </p:cNvPr>
              <p:cNvCxnSpPr/>
              <p:nvPr/>
            </p:nvCxnSpPr>
            <p:spPr>
              <a:xfrm>
                <a:off x="712364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1880C8B-4914-4A4A-9E4D-F31A1A7D4018}"/>
                  </a:ext>
                </a:extLst>
              </p:cNvPr>
              <p:cNvCxnSpPr/>
              <p:nvPr/>
            </p:nvCxnSpPr>
            <p:spPr>
              <a:xfrm>
                <a:off x="764520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6636B6-55BF-4A0D-BC6D-4BE66CA63FEB}"/>
                </a:ext>
              </a:extLst>
            </p:cNvPr>
            <p:cNvCxnSpPr/>
            <p:nvPr/>
          </p:nvCxnSpPr>
          <p:spPr>
            <a:xfrm>
              <a:off x="86705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1D93A6-2A4B-4602-9E6D-ED45D21D8AE4}"/>
              </a:ext>
            </a:extLst>
          </p:cNvPr>
          <p:cNvCxnSpPr>
            <a:cxnSpLocks/>
          </p:cNvCxnSpPr>
          <p:nvPr/>
        </p:nvCxnSpPr>
        <p:spPr>
          <a:xfrm>
            <a:off x="4831298" y="2388672"/>
            <a:ext cx="355600" cy="244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6528EC-A5C7-4AD2-8B44-9213B7EDECF3}"/>
              </a:ext>
            </a:extLst>
          </p:cNvPr>
          <p:cNvGrpSpPr/>
          <p:nvPr/>
        </p:nvGrpSpPr>
        <p:grpSpPr>
          <a:xfrm>
            <a:off x="4860005" y="2808309"/>
            <a:ext cx="285798" cy="306377"/>
            <a:chOff x="608053" y="5202628"/>
            <a:chExt cx="156467" cy="16773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2267E3-536E-4051-8D39-1A1EA8A6673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72FC9D-0CDC-4EBD-AFB6-FDA72F902809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A52910-DA34-475D-9D34-A62A5A838AFA}"/>
                </a:ext>
              </a:extLst>
            </p:cNvPr>
            <p:cNvCxnSpPr/>
            <p:nvPr/>
          </p:nvCxnSpPr>
          <p:spPr>
            <a:xfrm>
              <a:off x="712364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CAA153-9225-483D-A1F8-9891503CB6B1}"/>
                </a:ext>
              </a:extLst>
            </p:cNvPr>
            <p:cNvCxnSpPr/>
            <p:nvPr/>
          </p:nvCxnSpPr>
          <p:spPr>
            <a:xfrm>
              <a:off x="764520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E87192-664E-4C22-AE84-4B167B149495}"/>
              </a:ext>
            </a:extLst>
          </p:cNvPr>
          <p:cNvGrpSpPr/>
          <p:nvPr/>
        </p:nvGrpSpPr>
        <p:grpSpPr>
          <a:xfrm>
            <a:off x="4860005" y="3303120"/>
            <a:ext cx="95267" cy="306377"/>
            <a:chOff x="608053" y="5202628"/>
            <a:chExt cx="52156" cy="16773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7B69E2-5AF5-48AE-B0CC-9624A669897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B6D0F5-F68A-45EA-9310-0D1BC86BE897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1FB27A7-A4FA-4B97-BEE2-E9109A05B348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91103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Think of one question to ask about the information in this tally chart: </a:t>
            </a: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Example answers: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How many people stayed in the UK for their holiday? 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Which is the least popular destination?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How many people were asked in total?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How many more people stayed in the UK than travelled to Europe?</a:t>
            </a:r>
          </a:p>
          <a:p>
            <a:pPr lvl="0" defTabSz="685800">
              <a:defRPr/>
            </a:pPr>
            <a:endParaRPr lang="en-GB" sz="240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1DFA02-74C3-44BD-93F9-E7345A03BCF3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75BE45B-15E8-4E6B-A6A4-281EEBAA0D6C}"/>
              </a:ext>
            </a:extLst>
          </p:cNvPr>
          <p:cNvGraphicFramePr>
            <a:graphicFrameLocks noGrp="1"/>
          </p:cNvGraphicFramePr>
          <p:nvPr/>
        </p:nvGraphicFramePr>
        <p:xfrm>
          <a:off x="1915424" y="2244002"/>
          <a:ext cx="5679417" cy="1456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624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3113793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Europe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 of the World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976F6060-C728-47B5-AF1B-20B3D1FBB7D8}"/>
              </a:ext>
            </a:extLst>
          </p:cNvPr>
          <p:cNvGrpSpPr/>
          <p:nvPr/>
        </p:nvGrpSpPr>
        <p:grpSpPr>
          <a:xfrm>
            <a:off x="4860005" y="2357262"/>
            <a:ext cx="473092" cy="306377"/>
            <a:chOff x="608053" y="5202628"/>
            <a:chExt cx="259006" cy="1677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BC7CCB-7F12-4C57-A9F1-E18C2A632DFB}"/>
                </a:ext>
              </a:extLst>
            </p:cNvPr>
            <p:cNvGrpSpPr/>
            <p:nvPr/>
          </p:nvGrpSpPr>
          <p:grpSpPr>
            <a:xfrm>
              <a:off x="608053" y="5202628"/>
              <a:ext cx="156467" cy="167731"/>
              <a:chOff x="608053" y="5202628"/>
              <a:chExt cx="156467" cy="16773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1276FC9-48AE-466A-8F11-791C84B2E1CA}"/>
                  </a:ext>
                </a:extLst>
              </p:cNvPr>
              <p:cNvCxnSpPr/>
              <p:nvPr/>
            </p:nvCxnSpPr>
            <p:spPr>
              <a:xfrm>
                <a:off x="608053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EBF66AF-6D81-4940-81AE-80630CC217C0}"/>
                  </a:ext>
                </a:extLst>
              </p:cNvPr>
              <p:cNvCxnSpPr/>
              <p:nvPr/>
            </p:nvCxnSpPr>
            <p:spPr>
              <a:xfrm>
                <a:off x="660209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188C8D5-D807-45D4-BC89-925BE3E511B6}"/>
                  </a:ext>
                </a:extLst>
              </p:cNvPr>
              <p:cNvCxnSpPr/>
              <p:nvPr/>
            </p:nvCxnSpPr>
            <p:spPr>
              <a:xfrm>
                <a:off x="712364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6211261-5B73-49CC-A5FF-E58272947BD1}"/>
                  </a:ext>
                </a:extLst>
              </p:cNvPr>
              <p:cNvCxnSpPr/>
              <p:nvPr/>
            </p:nvCxnSpPr>
            <p:spPr>
              <a:xfrm>
                <a:off x="764520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AA253F-2148-4161-A653-F4042B154AE4}"/>
                </a:ext>
              </a:extLst>
            </p:cNvPr>
            <p:cNvCxnSpPr/>
            <p:nvPr/>
          </p:nvCxnSpPr>
          <p:spPr>
            <a:xfrm>
              <a:off x="86705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AF4466-51B5-475F-9F54-0BAB5CC78167}"/>
              </a:ext>
            </a:extLst>
          </p:cNvPr>
          <p:cNvCxnSpPr>
            <a:cxnSpLocks/>
          </p:cNvCxnSpPr>
          <p:nvPr/>
        </p:nvCxnSpPr>
        <p:spPr>
          <a:xfrm>
            <a:off x="4831298" y="2388672"/>
            <a:ext cx="355600" cy="244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F551A2C-F242-4EBB-9674-64C464E8208D}"/>
              </a:ext>
            </a:extLst>
          </p:cNvPr>
          <p:cNvGrpSpPr/>
          <p:nvPr/>
        </p:nvGrpSpPr>
        <p:grpSpPr>
          <a:xfrm>
            <a:off x="4860005" y="2808309"/>
            <a:ext cx="285798" cy="306377"/>
            <a:chOff x="608053" y="5202628"/>
            <a:chExt cx="156467" cy="16773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66324FA-5486-4EEF-ACE9-0745A3BBEAD6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CB9614-58F4-479F-B48F-2AA27AA2A5B1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251815D-4588-4766-9452-617093BD8F92}"/>
                </a:ext>
              </a:extLst>
            </p:cNvPr>
            <p:cNvCxnSpPr/>
            <p:nvPr/>
          </p:nvCxnSpPr>
          <p:spPr>
            <a:xfrm>
              <a:off x="712364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4834CC-F6CA-47FB-B66A-227A825F5F9A}"/>
                </a:ext>
              </a:extLst>
            </p:cNvPr>
            <p:cNvCxnSpPr/>
            <p:nvPr/>
          </p:nvCxnSpPr>
          <p:spPr>
            <a:xfrm>
              <a:off x="764520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3A0739-E176-4615-A6CF-53FDDA9F5C0B}"/>
              </a:ext>
            </a:extLst>
          </p:cNvPr>
          <p:cNvGrpSpPr/>
          <p:nvPr/>
        </p:nvGrpSpPr>
        <p:grpSpPr>
          <a:xfrm>
            <a:off x="4860005" y="3303120"/>
            <a:ext cx="95267" cy="306377"/>
            <a:chOff x="608053" y="5202628"/>
            <a:chExt cx="52156" cy="16773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16C3EB-EB7B-4470-B934-F3173613DBEA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092F83D-0FD1-425D-B801-0EFE6A266E21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018E818-DBF5-4908-BCC0-FB920DE48FB3}"/>
              </a:ext>
            </a:extLst>
          </p:cNvPr>
          <p:cNvSpPr/>
          <p:nvPr/>
        </p:nvSpPr>
        <p:spPr>
          <a:xfrm>
            <a:off x="3484202" y="1686467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Holiday Destinations</a:t>
            </a:r>
          </a:p>
        </p:txBody>
      </p:sp>
    </p:spTree>
    <p:extLst>
      <p:ext uri="{BB962C8B-B14F-4D97-AF65-F5344CB8AC3E}">
        <p14:creationId xmlns:p14="http://schemas.microsoft.com/office/powerpoint/2010/main" val="4218178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the information in the table to create a bar chart.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1281E-AD6A-4933-BABF-10116A83E55C}"/>
              </a:ext>
            </a:extLst>
          </p:cNvPr>
          <p:cNvGraphicFramePr>
            <a:graphicFrameLocks noGrp="1"/>
          </p:cNvGraphicFramePr>
          <p:nvPr/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/>
        </p:nvGraphicFramePr>
        <p:xfrm>
          <a:off x="520066" y="2203515"/>
          <a:ext cx="2344434" cy="151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07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573727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52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8855380-2AE4-4B65-A77E-072D499C1BF1}"/>
              </a:ext>
            </a:extLst>
          </p:cNvPr>
          <p:cNvSpPr/>
          <p:nvPr/>
        </p:nvSpPr>
        <p:spPr>
          <a:xfrm>
            <a:off x="3447526" y="1361470"/>
            <a:ext cx="4325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Colour of Cars Passing the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77929-3D36-4DA1-BEEA-19E7A4C86C28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514254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the information in the table to create a bar chart.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/>
        </p:nvGraphicFramePr>
        <p:xfrm>
          <a:off x="520066" y="2203515"/>
          <a:ext cx="2344434" cy="151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07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573727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52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CE0095E-AD62-4E05-9185-D877DCB2C892}"/>
              </a:ext>
            </a:extLst>
          </p:cNvPr>
          <p:cNvSpPr/>
          <p:nvPr/>
        </p:nvSpPr>
        <p:spPr>
          <a:xfrm>
            <a:off x="3447526" y="1361470"/>
            <a:ext cx="4325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Colour of Cars Passing the School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3B7DE-89F2-47C9-852D-052E14F245C5}"/>
              </a:ext>
            </a:extLst>
          </p:cNvPr>
          <p:cNvSpPr/>
          <p:nvPr/>
        </p:nvSpPr>
        <p:spPr>
          <a:xfrm>
            <a:off x="665150" y="3989116"/>
            <a:ext cx="2199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Discuss which scale to use: 1s, 2s, 5s, 10s, 20s</a:t>
            </a:r>
          </a:p>
          <a:p>
            <a:endParaRPr lang="en-US" sz="2000" b="1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How will you </a:t>
            </a:r>
          </a:p>
          <a:p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show 35? 55?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53745A-4EEC-47F5-AFEB-5A437BA9CA6F}"/>
              </a:ext>
            </a:extLst>
          </p:cNvPr>
          <p:cNvGraphicFramePr>
            <a:graphicFrameLocks noGrp="1"/>
          </p:cNvGraphicFramePr>
          <p:nvPr/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A1CC75D-EA48-4942-8331-6B0BA9692A11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3563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the information in the table to create a bar chart.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/>
        </p:nvGraphicFramePr>
        <p:xfrm>
          <a:off x="569726" y="1451104"/>
          <a:ext cx="1741869" cy="112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601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42626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336184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394052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394052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CE0095E-AD62-4E05-9185-D877DCB2C892}"/>
              </a:ext>
            </a:extLst>
          </p:cNvPr>
          <p:cNvSpPr/>
          <p:nvPr/>
        </p:nvSpPr>
        <p:spPr>
          <a:xfrm>
            <a:off x="3447526" y="1361470"/>
            <a:ext cx="4397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Colour of Cars Passing the School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45A7B0-524B-4E86-88A8-36695677185A}"/>
              </a:ext>
            </a:extLst>
          </p:cNvPr>
          <p:cNvGraphicFramePr>
            <a:graphicFrameLocks noGrp="1"/>
          </p:cNvGraphicFramePr>
          <p:nvPr/>
        </p:nvGraphicFramePr>
        <p:xfrm>
          <a:off x="2478206" y="1997130"/>
          <a:ext cx="623098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098">
                  <a:extLst>
                    <a:ext uri="{9D8B030D-6E8A-4147-A177-3AD203B41FA5}">
                      <a16:colId xmlns:a16="http://schemas.microsoft.com/office/drawing/2014/main" val="332422141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733857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493862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713975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59815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DA8DF80-6526-4748-92E2-A677DB72AB29}"/>
              </a:ext>
            </a:extLst>
          </p:cNvPr>
          <p:cNvSpPr/>
          <p:nvPr/>
        </p:nvSpPr>
        <p:spPr>
          <a:xfrm rot="16200000">
            <a:off x="1353538" y="3825703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Number of Trains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00ECFD-9795-45DA-AAD6-74DAC6C1E6A3}"/>
              </a:ext>
            </a:extLst>
          </p:cNvPr>
          <p:cNvSpPr/>
          <p:nvPr/>
        </p:nvSpPr>
        <p:spPr>
          <a:xfrm>
            <a:off x="5479974" y="5882662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Time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9C8BD3-9D62-4B52-8642-4EA4B0B8B349}"/>
              </a:ext>
            </a:extLst>
          </p:cNvPr>
          <p:cNvGraphicFramePr>
            <a:graphicFrameLocks noGrp="1"/>
          </p:cNvGraphicFramePr>
          <p:nvPr/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270000">
                <a:tc rowSpan="4"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18336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1481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72058"/>
                  </a:ext>
                </a:extLst>
              </a:tr>
              <a:tr h="270000">
                <a:tc rowSpan="4"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4711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7944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5910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4FB159C-A382-493A-8C05-483D48BDC5C1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2389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the bar chart to answer the questions.</a:t>
            </a:r>
          </a:p>
          <a:p>
            <a:pPr algn="ctr"/>
            <a:endParaRPr lang="en-GB" sz="2000" u="sng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6BBFEE-FC49-4CF8-8979-9089A43FE6BE}"/>
              </a:ext>
            </a:extLst>
          </p:cNvPr>
          <p:cNvGraphicFramePr>
            <a:graphicFrameLocks noGrp="1"/>
          </p:cNvGraphicFramePr>
          <p:nvPr/>
        </p:nvGraphicFramePr>
        <p:xfrm>
          <a:off x="1106341" y="1970741"/>
          <a:ext cx="5037195" cy="3919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3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8541608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18532374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717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47105"/>
                  </a:ext>
                </a:extLst>
              </a:tr>
              <a:tr h="60762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11444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62964B-8A56-4CFC-B1F9-982DE1AD8C5F}"/>
              </a:ext>
            </a:extLst>
          </p:cNvPr>
          <p:cNvGraphicFramePr>
            <a:graphicFrameLocks noGrp="1"/>
          </p:cNvGraphicFramePr>
          <p:nvPr/>
        </p:nvGraphicFramePr>
        <p:xfrm>
          <a:off x="453800" y="994935"/>
          <a:ext cx="540000" cy="49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98385835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84514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17015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27093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99822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51119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21319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01287E2-277F-460A-9C09-C43F7797FE19}"/>
              </a:ext>
            </a:extLst>
          </p:cNvPr>
          <p:cNvSpPr txBox="1"/>
          <p:nvPr/>
        </p:nvSpPr>
        <p:spPr>
          <a:xfrm>
            <a:off x="2240703" y="1355270"/>
            <a:ext cx="244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Cake 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E4E8B-7C89-4DB8-8CB1-B4A40157CE32}"/>
              </a:ext>
            </a:extLst>
          </p:cNvPr>
          <p:cNvSpPr txBox="1"/>
          <p:nvPr/>
        </p:nvSpPr>
        <p:spPr>
          <a:xfrm>
            <a:off x="6256076" y="1431246"/>
            <a:ext cx="26303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How many cakes were sold on Monday? </a:t>
            </a:r>
          </a:p>
          <a:p>
            <a:endParaRPr lang="en-US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the most cakes sold in one day? </a:t>
            </a:r>
          </a:p>
          <a:p>
            <a:endParaRPr lang="en-US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On which day were the least amount of cakes sold?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A7874-0699-4476-AC42-00CD551C9CB1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2022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the bar chart to answer the questions.</a:t>
            </a:r>
          </a:p>
          <a:p>
            <a:pPr algn="ctr"/>
            <a:endParaRPr lang="en-GB" sz="2000" u="sng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6BBFEE-FC49-4CF8-8979-9089A43FE6BE}"/>
              </a:ext>
            </a:extLst>
          </p:cNvPr>
          <p:cNvGraphicFramePr>
            <a:graphicFrameLocks noGrp="1"/>
          </p:cNvGraphicFramePr>
          <p:nvPr/>
        </p:nvGraphicFramePr>
        <p:xfrm>
          <a:off x="1106341" y="1970741"/>
          <a:ext cx="5037195" cy="3919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3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8541608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18532374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717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47105"/>
                  </a:ext>
                </a:extLst>
              </a:tr>
              <a:tr h="60762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11444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62964B-8A56-4CFC-B1F9-982DE1AD8C5F}"/>
              </a:ext>
            </a:extLst>
          </p:cNvPr>
          <p:cNvGraphicFramePr>
            <a:graphicFrameLocks noGrp="1"/>
          </p:cNvGraphicFramePr>
          <p:nvPr/>
        </p:nvGraphicFramePr>
        <p:xfrm>
          <a:off x="453800" y="994935"/>
          <a:ext cx="540000" cy="49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98385835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84514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17015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27093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99822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51119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21319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01287E2-277F-460A-9C09-C43F7797FE19}"/>
              </a:ext>
            </a:extLst>
          </p:cNvPr>
          <p:cNvSpPr txBox="1"/>
          <p:nvPr/>
        </p:nvSpPr>
        <p:spPr>
          <a:xfrm>
            <a:off x="2240703" y="1355270"/>
            <a:ext cx="244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Cake Sales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F2FC81-3262-40B4-94CB-77DE1732E240}"/>
              </a:ext>
            </a:extLst>
          </p:cNvPr>
          <p:cNvSpPr txBox="1"/>
          <p:nvPr/>
        </p:nvSpPr>
        <p:spPr>
          <a:xfrm>
            <a:off x="6256076" y="1431246"/>
            <a:ext cx="26303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Century Gothic" panose="020B0502020202020204" pitchFamily="34" charset="0"/>
              </a:rPr>
              <a:t>How many cakes were sold on Monday? </a:t>
            </a:r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endParaRPr lang="en-US" sz="2000" b="1">
              <a:latin typeface="Century Gothic" panose="020B0502020202020204" pitchFamily="34" charset="0"/>
            </a:endParaRPr>
          </a:p>
          <a:p>
            <a:endParaRPr lang="en-US" sz="2000" b="1">
              <a:latin typeface="Century Gothic" panose="020B0502020202020204" pitchFamily="34" charset="0"/>
            </a:endParaRPr>
          </a:p>
          <a:p>
            <a:r>
              <a:rPr lang="en-US" sz="2000" b="1">
                <a:latin typeface="Century Gothic" panose="020B0502020202020204" pitchFamily="34" charset="0"/>
              </a:rPr>
              <a:t>What is the most cakes sold in one day? </a:t>
            </a:r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60 on Wednesday</a:t>
            </a:r>
            <a:endParaRPr lang="en-US" sz="2000" b="1">
              <a:latin typeface="Century Gothic" panose="020B0502020202020204" pitchFamily="34" charset="0"/>
            </a:endParaRPr>
          </a:p>
          <a:p>
            <a:endParaRPr lang="en-US" sz="2000" b="1">
              <a:latin typeface="Century Gothic" panose="020B0502020202020204" pitchFamily="34" charset="0"/>
            </a:endParaRPr>
          </a:p>
          <a:p>
            <a:r>
              <a:rPr lang="en-US" sz="2000" b="1">
                <a:latin typeface="Century Gothic" panose="020B0502020202020204" pitchFamily="34" charset="0"/>
              </a:rPr>
              <a:t>On which day were the least amount of cakes sold?</a:t>
            </a:r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  Tuesday and Thursday</a:t>
            </a:r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2EA81-B698-4577-BA74-68A5F539A5FD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625879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51E4-D61C-4A21-B3E3-F8B7BF2B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244" y="4921490"/>
            <a:ext cx="5826719" cy="1646302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Year 4: I can interpret charts using reasoning and problem solving 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DC883-0249-48EA-B3C9-DDE965FDC34F}"/>
              </a:ext>
            </a:extLst>
          </p:cNvPr>
          <p:cNvSpPr txBox="1"/>
          <p:nvPr/>
        </p:nvSpPr>
        <p:spPr>
          <a:xfrm>
            <a:off x="1659118" y="546755"/>
            <a:ext cx="538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Friday 19</a:t>
            </a:r>
            <a:r>
              <a:rPr lang="en-GB" baseline="30000" dirty="0"/>
              <a:t>th</a:t>
            </a:r>
            <a:r>
              <a:rPr lang="en-GB" dirty="0"/>
              <a:t> June 2020</a:t>
            </a:r>
          </a:p>
        </p:txBody>
      </p:sp>
    </p:spTree>
    <p:extLst>
      <p:ext uri="{BB962C8B-B14F-4D97-AF65-F5344CB8AC3E}">
        <p14:creationId xmlns:p14="http://schemas.microsoft.com/office/powerpoint/2010/main" val="338477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has used this tally chart to draw the pictogram.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interpreted the tally chart correctly? What errors can you find?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Jack has not interpreted the tally chart correctly.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 should have drawn 3 circles for cheese, 2 circles for pepperoni, 2 and a half circles for chicken and 4 circles for veggie.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1ABBB1-75F7-46B0-8BC3-F74D95C365D4}"/>
              </a:ext>
            </a:extLst>
          </p:cNvPr>
          <p:cNvGraphicFramePr>
            <a:graphicFrameLocks noGrp="1"/>
          </p:cNvGraphicFramePr>
          <p:nvPr/>
        </p:nvGraphicFramePr>
        <p:xfrm>
          <a:off x="947599" y="1475739"/>
          <a:ext cx="3435011" cy="1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95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Pizzas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Number of Pizzas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Pepperoni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Veggie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B732F57-D2D9-4BA1-AE50-B530EFD6A783}"/>
              </a:ext>
            </a:extLst>
          </p:cNvPr>
          <p:cNvGrpSpPr/>
          <p:nvPr/>
        </p:nvGrpSpPr>
        <p:grpSpPr>
          <a:xfrm>
            <a:off x="3143763" y="3206453"/>
            <a:ext cx="2549679" cy="258276"/>
            <a:chOff x="4090731" y="2472788"/>
            <a:chExt cx="2317890" cy="234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5B5762-098D-4C6E-8692-5E00449C6D40}"/>
                </a:ext>
              </a:extLst>
            </p:cNvPr>
            <p:cNvSpPr txBox="1"/>
            <p:nvPr/>
          </p:nvSpPr>
          <p:spPr>
            <a:xfrm>
              <a:off x="4090731" y="2486147"/>
              <a:ext cx="231789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Key:           = 10 children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CE3A95-0318-4DC8-AB40-80F6225A69F4}"/>
                </a:ext>
              </a:extLst>
            </p:cNvPr>
            <p:cNvSpPr/>
            <p:nvPr/>
          </p:nvSpPr>
          <p:spPr>
            <a:xfrm>
              <a:off x="4818087" y="2472788"/>
              <a:ext cx="234000" cy="2347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2E17EF6-AE88-4480-AA9B-09894C5BADD3}"/>
              </a:ext>
            </a:extLst>
          </p:cNvPr>
          <p:cNvGraphicFramePr>
            <a:graphicFrameLocks noGrp="1"/>
          </p:cNvGraphicFramePr>
          <p:nvPr/>
        </p:nvGraphicFramePr>
        <p:xfrm>
          <a:off x="4624249" y="1475739"/>
          <a:ext cx="3435011" cy="1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95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Pizzas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Number of Pizzas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Pepperoni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Veggie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95E348C1-6371-4FAB-8381-4BAD1941F122}"/>
              </a:ext>
            </a:extLst>
          </p:cNvPr>
          <p:cNvGrpSpPr/>
          <p:nvPr/>
        </p:nvGrpSpPr>
        <p:grpSpPr>
          <a:xfrm>
            <a:off x="1791546" y="1906768"/>
            <a:ext cx="2064583" cy="1119102"/>
            <a:chOff x="1047190" y="1957637"/>
            <a:chExt cx="1876894" cy="1017365"/>
          </a:xfrm>
        </p:grpSpPr>
        <p:pic>
          <p:nvPicPr>
            <p:cNvPr id="1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DC354E7-EBF7-440B-B429-C8BCB6924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5C9BD5A-17A9-4CC7-9345-1C939C393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9787631-8FF0-47A9-B524-5F97D0300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6806B41-F991-4C1D-BCDA-D990A7F01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518CE94E-9CA9-415A-AEEA-C57EDDE60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423FB33-3FBD-4B84-AD9F-B5492D26B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BE1C8F0-6BA5-4F97-9F68-95BEC598F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CA21DEE-BCFC-47B1-BB84-9B07EB18D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8F245548-9DAC-4013-B55F-6425AF7FB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0DF6923-4957-4562-B2CD-1D3DF1987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195839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B356BF62-60DB-411C-BF88-D3140A0D4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65" y="195839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0B0F51C-1C1E-4DD3-AABD-00FA5F566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E9C9AB9-5C02-4CAB-AC0E-DDA61A99A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2E78485-B68D-4D1A-9CBB-D2E3B6E26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0CCB13A-12F7-4CDB-87C3-1474EE690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8F21D76-85BD-4F9B-9917-CD46516B4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48CAA10-9E6E-466A-A1B0-12770897C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785E9A0-6EF5-4247-A184-D84F52F22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4C5336D-F4B3-4999-8D59-6FF39EACB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4114A8E-C4DA-4CF6-99A6-7F2A656D7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22252A5-CCF0-4AFA-A6B8-4C822AAB1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6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51E6D24-3473-4011-9857-191D2A3FC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04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4773165-7967-46FB-82B5-39A12EB7C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513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803659-87A9-4E44-8245-FD4B03A7D3E1}"/>
              </a:ext>
            </a:extLst>
          </p:cNvPr>
          <p:cNvGrpSpPr/>
          <p:nvPr/>
        </p:nvGrpSpPr>
        <p:grpSpPr>
          <a:xfrm>
            <a:off x="5497895" y="1905987"/>
            <a:ext cx="2524293" cy="1139996"/>
            <a:chOff x="4253795" y="1940049"/>
            <a:chExt cx="2294812" cy="103636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4AF5CFE-3B86-48ED-9B07-1D3A340614C8}"/>
                </a:ext>
              </a:extLst>
            </p:cNvPr>
            <p:cNvSpPr/>
            <p:nvPr/>
          </p:nvSpPr>
          <p:spPr>
            <a:xfrm>
              <a:off x="4253795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9C889A-6A6D-42DA-8863-F8F96F066675}"/>
                </a:ext>
              </a:extLst>
            </p:cNvPr>
            <p:cNvSpPr/>
            <p:nvPr/>
          </p:nvSpPr>
          <p:spPr>
            <a:xfrm>
              <a:off x="4485574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952F15B-6AFE-4C7C-B08A-0AB86354AAB5}"/>
                </a:ext>
              </a:extLst>
            </p:cNvPr>
            <p:cNvSpPr/>
            <p:nvPr/>
          </p:nvSpPr>
          <p:spPr>
            <a:xfrm>
              <a:off x="4717353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686399-775E-49EB-BAC4-98AF710B87EF}"/>
                </a:ext>
              </a:extLst>
            </p:cNvPr>
            <p:cNvSpPr/>
            <p:nvPr/>
          </p:nvSpPr>
          <p:spPr>
            <a:xfrm>
              <a:off x="4949132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8B3DFEE-6644-444B-9D3F-B7F3E6B05670}"/>
                </a:ext>
              </a:extLst>
            </p:cNvPr>
            <p:cNvSpPr/>
            <p:nvPr/>
          </p:nvSpPr>
          <p:spPr>
            <a:xfrm>
              <a:off x="5180911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935F39-72D8-4E3D-9807-B253C08C9CA3}"/>
                </a:ext>
              </a:extLst>
            </p:cNvPr>
            <p:cNvSpPr/>
            <p:nvPr/>
          </p:nvSpPr>
          <p:spPr>
            <a:xfrm>
              <a:off x="5412690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4B458A6-5777-44B9-BA58-E1E12B9F8603}"/>
                </a:ext>
              </a:extLst>
            </p:cNvPr>
            <p:cNvSpPr/>
            <p:nvPr/>
          </p:nvSpPr>
          <p:spPr>
            <a:xfrm>
              <a:off x="4253795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B53117-DBC8-44D3-B46C-4368B95BB674}"/>
                </a:ext>
              </a:extLst>
            </p:cNvPr>
            <p:cNvSpPr/>
            <p:nvPr/>
          </p:nvSpPr>
          <p:spPr>
            <a:xfrm>
              <a:off x="4485574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A0316B-EC88-4FC9-9502-CA94EBDC3E2E}"/>
                </a:ext>
              </a:extLst>
            </p:cNvPr>
            <p:cNvSpPr/>
            <p:nvPr/>
          </p:nvSpPr>
          <p:spPr>
            <a:xfrm>
              <a:off x="4717353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6B69566-B9CD-4067-BF78-224CF104E408}"/>
                </a:ext>
              </a:extLst>
            </p:cNvPr>
            <p:cNvSpPr/>
            <p:nvPr/>
          </p:nvSpPr>
          <p:spPr>
            <a:xfrm>
              <a:off x="4949132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D6672-335F-4C08-A791-31938B27B333}"/>
                </a:ext>
              </a:extLst>
            </p:cNvPr>
            <p:cNvSpPr/>
            <p:nvPr/>
          </p:nvSpPr>
          <p:spPr>
            <a:xfrm>
              <a:off x="5180911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2098AB6-2F39-4F2C-BF8D-01EB4497495D}"/>
                </a:ext>
              </a:extLst>
            </p:cNvPr>
            <p:cNvSpPr/>
            <p:nvPr/>
          </p:nvSpPr>
          <p:spPr>
            <a:xfrm>
              <a:off x="5412690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B1EAAA7-F8F5-4E62-8985-EE4D60E02FEE}"/>
                </a:ext>
              </a:extLst>
            </p:cNvPr>
            <p:cNvSpPr/>
            <p:nvPr/>
          </p:nvSpPr>
          <p:spPr>
            <a:xfrm>
              <a:off x="5644469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A861095-18DD-4FD8-B5F0-5E6CD3FE82B9}"/>
                </a:ext>
              </a:extLst>
            </p:cNvPr>
            <p:cNvSpPr/>
            <p:nvPr/>
          </p:nvSpPr>
          <p:spPr>
            <a:xfrm>
              <a:off x="5876248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FC41527-F894-4F5E-A6E4-AC9B20AA44D9}"/>
                </a:ext>
              </a:extLst>
            </p:cNvPr>
            <p:cNvSpPr/>
            <p:nvPr/>
          </p:nvSpPr>
          <p:spPr>
            <a:xfrm>
              <a:off x="4253795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5A8610A-5E30-4E7C-A9C2-F610DFE14F8B}"/>
                </a:ext>
              </a:extLst>
            </p:cNvPr>
            <p:cNvSpPr/>
            <p:nvPr/>
          </p:nvSpPr>
          <p:spPr>
            <a:xfrm>
              <a:off x="4485574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37D2C6D-3D90-47E4-8084-C3CB992690E1}"/>
                </a:ext>
              </a:extLst>
            </p:cNvPr>
            <p:cNvSpPr/>
            <p:nvPr/>
          </p:nvSpPr>
          <p:spPr>
            <a:xfrm>
              <a:off x="4717353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D54B0F0-2935-45AC-9654-86FC974258FC}"/>
                </a:ext>
              </a:extLst>
            </p:cNvPr>
            <p:cNvSpPr/>
            <p:nvPr/>
          </p:nvSpPr>
          <p:spPr>
            <a:xfrm>
              <a:off x="4949132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482CE84-7257-457A-BE90-880F3D02CA53}"/>
                </a:ext>
              </a:extLst>
            </p:cNvPr>
            <p:cNvSpPr/>
            <p:nvPr/>
          </p:nvSpPr>
          <p:spPr>
            <a:xfrm>
              <a:off x="4253795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DE73011-DFEC-4C47-A959-8D4F93FE541F}"/>
                </a:ext>
              </a:extLst>
            </p:cNvPr>
            <p:cNvSpPr/>
            <p:nvPr/>
          </p:nvSpPr>
          <p:spPr>
            <a:xfrm>
              <a:off x="4485574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0F74ED0-264D-4875-A3CE-4E880EDAF8F9}"/>
                </a:ext>
              </a:extLst>
            </p:cNvPr>
            <p:cNvSpPr/>
            <p:nvPr/>
          </p:nvSpPr>
          <p:spPr>
            <a:xfrm>
              <a:off x="4717353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9651492-C72C-4432-8E8E-C24773F2531F}"/>
                </a:ext>
              </a:extLst>
            </p:cNvPr>
            <p:cNvSpPr/>
            <p:nvPr/>
          </p:nvSpPr>
          <p:spPr>
            <a:xfrm>
              <a:off x="4949132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hord 61">
              <a:extLst>
                <a:ext uri="{FF2B5EF4-FFF2-40B4-BE49-F238E27FC236}">
                  <a16:creationId xmlns:a16="http://schemas.microsoft.com/office/drawing/2014/main" id="{59FC50A9-086C-48C9-96D1-3CA25D5FF00A}"/>
                </a:ext>
              </a:extLst>
            </p:cNvPr>
            <p:cNvSpPr/>
            <p:nvPr/>
          </p:nvSpPr>
          <p:spPr>
            <a:xfrm>
              <a:off x="5186235" y="2485103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0AE523F-5FA4-4070-8BB4-9B98FE6F57E4}"/>
                </a:ext>
              </a:extLst>
            </p:cNvPr>
            <p:cNvSpPr/>
            <p:nvPr/>
          </p:nvSpPr>
          <p:spPr>
            <a:xfrm>
              <a:off x="6108027" y="2765838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1693954-43E3-4B1D-AF78-F0D5FBCFDB32}"/>
                </a:ext>
              </a:extLst>
            </p:cNvPr>
            <p:cNvSpPr/>
            <p:nvPr/>
          </p:nvSpPr>
          <p:spPr>
            <a:xfrm>
              <a:off x="6339807" y="2765838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F1A556C-56C3-4E1E-8DD6-336D2E54512E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4048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BF18B5-7ED8-41C3-A925-20CBA3C1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school kitchen are collecting ideas for recipes by asking the children their favourite food.  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Who do you agree with and why? 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69068-348A-468F-9501-C865C24C034A}"/>
              </a:ext>
            </a:extLst>
          </p:cNvPr>
          <p:cNvGrpSpPr/>
          <p:nvPr/>
        </p:nvGrpSpPr>
        <p:grpSpPr>
          <a:xfrm>
            <a:off x="925847" y="1889207"/>
            <a:ext cx="7323815" cy="3087357"/>
            <a:chOff x="774273" y="1889207"/>
            <a:chExt cx="7323815" cy="3087357"/>
          </a:xfrm>
        </p:grpSpPr>
        <p:sp>
          <p:nvSpPr>
            <p:cNvPr id="7" name="Rounded Rectangular Callout 43">
              <a:extLst>
                <a:ext uri="{FF2B5EF4-FFF2-40B4-BE49-F238E27FC236}">
                  <a16:creationId xmlns:a16="http://schemas.microsoft.com/office/drawing/2014/main" id="{B9D7458A-E87D-40ED-95F1-A828FE2CC898}"/>
                </a:ext>
              </a:extLst>
            </p:cNvPr>
            <p:cNvSpPr/>
            <p:nvPr/>
          </p:nvSpPr>
          <p:spPr>
            <a:xfrm>
              <a:off x="2417697" y="1889207"/>
              <a:ext cx="4968000" cy="936000"/>
            </a:xfrm>
            <a:prstGeom prst="wedgeRoundRectCallout">
              <a:avLst>
                <a:gd name="adj1" fmla="val -57506"/>
                <a:gd name="adj2" fmla="val 2504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I want to use a pictogram to draw each meal.</a:t>
              </a:r>
            </a:p>
          </p:txBody>
        </p:sp>
        <p:sp>
          <p:nvSpPr>
            <p:cNvPr id="9" name="Rounded Rectangular Callout 60">
              <a:extLst>
                <a:ext uri="{FF2B5EF4-FFF2-40B4-BE49-F238E27FC236}">
                  <a16:creationId xmlns:a16="http://schemas.microsoft.com/office/drawing/2014/main" id="{1787AB9D-83FA-4566-8583-7FABEB789E6B}"/>
                </a:ext>
              </a:extLst>
            </p:cNvPr>
            <p:cNvSpPr/>
            <p:nvPr/>
          </p:nvSpPr>
          <p:spPr>
            <a:xfrm>
              <a:off x="1368737" y="3451263"/>
              <a:ext cx="4968000" cy="936000"/>
            </a:xfrm>
            <a:prstGeom prst="wedgeRoundRectCallout">
              <a:avLst>
                <a:gd name="adj1" fmla="val 57468"/>
                <a:gd name="adj2" fmla="val 2965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I think a choice of 4 meals and a bar chart would work best.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83CD3D-FC95-4455-BFC4-3AF3A2E49AA4}"/>
                </a:ext>
              </a:extLst>
            </p:cNvPr>
            <p:cNvSpPr txBox="1"/>
            <p:nvPr/>
          </p:nvSpPr>
          <p:spPr>
            <a:xfrm>
              <a:off x="774273" y="3042493"/>
              <a:ext cx="12205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Jayden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A24FF-B207-4EA8-BCA2-A465B2E5ED36}"/>
                </a:ext>
              </a:extLst>
            </p:cNvPr>
            <p:cNvSpPr txBox="1"/>
            <p:nvPr/>
          </p:nvSpPr>
          <p:spPr>
            <a:xfrm>
              <a:off x="6740114" y="4576454"/>
              <a:ext cx="1357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Hakeem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6BF8A0-8813-4D43-A79F-E6C636C56F40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1146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BF18B5-7ED8-41C3-A925-20CBA3C1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school kitchen are collecting ideas for recipes by asking the children their favourite food.  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Who do you agree with and why? </a:t>
            </a: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Hakeem has the best idea because…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69068-348A-468F-9501-C865C24C034A}"/>
              </a:ext>
            </a:extLst>
          </p:cNvPr>
          <p:cNvGrpSpPr/>
          <p:nvPr/>
        </p:nvGrpSpPr>
        <p:grpSpPr>
          <a:xfrm>
            <a:off x="925847" y="1889207"/>
            <a:ext cx="7323815" cy="3087357"/>
            <a:chOff x="774273" y="1889207"/>
            <a:chExt cx="7323815" cy="3087357"/>
          </a:xfrm>
        </p:grpSpPr>
        <p:sp>
          <p:nvSpPr>
            <p:cNvPr id="7" name="Rounded Rectangular Callout 43">
              <a:extLst>
                <a:ext uri="{FF2B5EF4-FFF2-40B4-BE49-F238E27FC236}">
                  <a16:creationId xmlns:a16="http://schemas.microsoft.com/office/drawing/2014/main" id="{B9D7458A-E87D-40ED-95F1-A828FE2CC898}"/>
                </a:ext>
              </a:extLst>
            </p:cNvPr>
            <p:cNvSpPr/>
            <p:nvPr/>
          </p:nvSpPr>
          <p:spPr>
            <a:xfrm>
              <a:off x="2417697" y="1889207"/>
              <a:ext cx="4968000" cy="936000"/>
            </a:xfrm>
            <a:prstGeom prst="wedgeRoundRectCallout">
              <a:avLst>
                <a:gd name="adj1" fmla="val -57506"/>
                <a:gd name="adj2" fmla="val 2504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I want to use a pictogram to draw each meal.</a:t>
              </a:r>
            </a:p>
          </p:txBody>
        </p:sp>
        <p:sp>
          <p:nvSpPr>
            <p:cNvPr id="9" name="Rounded Rectangular Callout 60">
              <a:extLst>
                <a:ext uri="{FF2B5EF4-FFF2-40B4-BE49-F238E27FC236}">
                  <a16:creationId xmlns:a16="http://schemas.microsoft.com/office/drawing/2014/main" id="{1787AB9D-83FA-4566-8583-7FABEB789E6B}"/>
                </a:ext>
              </a:extLst>
            </p:cNvPr>
            <p:cNvSpPr/>
            <p:nvPr/>
          </p:nvSpPr>
          <p:spPr>
            <a:xfrm>
              <a:off x="1368737" y="3451263"/>
              <a:ext cx="4968000" cy="936000"/>
            </a:xfrm>
            <a:prstGeom prst="wedgeRoundRectCallout">
              <a:avLst>
                <a:gd name="adj1" fmla="val 57468"/>
                <a:gd name="adj2" fmla="val 2965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I think a choice of 4 meals and a bar chart would work best.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83CD3D-FC95-4455-BFC4-3AF3A2E49AA4}"/>
                </a:ext>
              </a:extLst>
            </p:cNvPr>
            <p:cNvSpPr txBox="1"/>
            <p:nvPr/>
          </p:nvSpPr>
          <p:spPr>
            <a:xfrm>
              <a:off x="774273" y="3042493"/>
              <a:ext cx="12205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Jayden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A24FF-B207-4EA8-BCA2-A465B2E5ED36}"/>
                </a:ext>
              </a:extLst>
            </p:cNvPr>
            <p:cNvSpPr txBox="1"/>
            <p:nvPr/>
          </p:nvSpPr>
          <p:spPr>
            <a:xfrm>
              <a:off x="6740114" y="4576454"/>
              <a:ext cx="1357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Hakeem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6BF8A0-8813-4D43-A79F-E6C636C56F40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604443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BF18B5-7ED8-41C3-A925-20CBA3C1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school kitchen are collecting ideas for recipes by asking the children their favourite food.  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Who do you agree with and why?</a:t>
            </a:r>
          </a:p>
          <a:p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Hakeem has the best idea; it will be quick and simple to collect the data and make people’s decision making much easier.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69068-348A-468F-9501-C865C24C034A}"/>
              </a:ext>
            </a:extLst>
          </p:cNvPr>
          <p:cNvGrpSpPr/>
          <p:nvPr/>
        </p:nvGrpSpPr>
        <p:grpSpPr>
          <a:xfrm>
            <a:off x="925847" y="1889207"/>
            <a:ext cx="7323815" cy="3087357"/>
            <a:chOff x="774273" y="1889207"/>
            <a:chExt cx="7323815" cy="3087357"/>
          </a:xfrm>
        </p:grpSpPr>
        <p:sp>
          <p:nvSpPr>
            <p:cNvPr id="7" name="Rounded Rectangular Callout 43">
              <a:extLst>
                <a:ext uri="{FF2B5EF4-FFF2-40B4-BE49-F238E27FC236}">
                  <a16:creationId xmlns:a16="http://schemas.microsoft.com/office/drawing/2014/main" id="{B9D7458A-E87D-40ED-95F1-A828FE2CC898}"/>
                </a:ext>
              </a:extLst>
            </p:cNvPr>
            <p:cNvSpPr/>
            <p:nvPr/>
          </p:nvSpPr>
          <p:spPr>
            <a:xfrm>
              <a:off x="2417697" y="1889207"/>
              <a:ext cx="4968000" cy="936000"/>
            </a:xfrm>
            <a:prstGeom prst="wedgeRoundRectCallout">
              <a:avLst>
                <a:gd name="adj1" fmla="val -57506"/>
                <a:gd name="adj2" fmla="val 2504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I want to use a pictogram to draw each meal.</a:t>
              </a:r>
            </a:p>
          </p:txBody>
        </p:sp>
        <p:sp>
          <p:nvSpPr>
            <p:cNvPr id="9" name="Rounded Rectangular Callout 60">
              <a:extLst>
                <a:ext uri="{FF2B5EF4-FFF2-40B4-BE49-F238E27FC236}">
                  <a16:creationId xmlns:a16="http://schemas.microsoft.com/office/drawing/2014/main" id="{1787AB9D-83FA-4566-8583-7FABEB789E6B}"/>
                </a:ext>
              </a:extLst>
            </p:cNvPr>
            <p:cNvSpPr/>
            <p:nvPr/>
          </p:nvSpPr>
          <p:spPr>
            <a:xfrm>
              <a:off x="1368737" y="3451263"/>
              <a:ext cx="4968000" cy="936000"/>
            </a:xfrm>
            <a:prstGeom prst="wedgeRoundRectCallout">
              <a:avLst>
                <a:gd name="adj1" fmla="val 57468"/>
                <a:gd name="adj2" fmla="val 2965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I think a choice of 4 meals and a bar chart would work best.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83CD3D-FC95-4455-BFC4-3AF3A2E49AA4}"/>
                </a:ext>
              </a:extLst>
            </p:cNvPr>
            <p:cNvSpPr txBox="1"/>
            <p:nvPr/>
          </p:nvSpPr>
          <p:spPr>
            <a:xfrm>
              <a:off x="774273" y="3042493"/>
              <a:ext cx="12205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Jayden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A24FF-B207-4EA8-BCA2-A465B2E5ED36}"/>
                </a:ext>
              </a:extLst>
            </p:cNvPr>
            <p:cNvSpPr txBox="1"/>
            <p:nvPr/>
          </p:nvSpPr>
          <p:spPr>
            <a:xfrm>
              <a:off x="6740114" y="4576454"/>
              <a:ext cx="1357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Hakeem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6BF8A0-8813-4D43-A79F-E6C636C56F40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28055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Explain your answer.</a:t>
            </a: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44FBB4C1-B65F-43FB-AB3F-8017DA7C1478}"/>
              </a:ext>
            </a:extLst>
          </p:cNvPr>
          <p:cNvSpPr/>
          <p:nvPr/>
        </p:nvSpPr>
        <p:spPr>
          <a:xfrm>
            <a:off x="2893737" y="1865066"/>
            <a:ext cx="3356525" cy="2244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lines on a chart are called axels.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5DC3F-2AC4-4198-804C-9F37450D72DB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/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False, the lines are called the y-axis and the x-axis </a:t>
            </a:r>
          </a:p>
          <a:p>
            <a:pPr algn="ctr"/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(or axes).</a:t>
            </a: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44FBB4C1-B65F-43FB-AB3F-8017DA7C1478}"/>
              </a:ext>
            </a:extLst>
          </p:cNvPr>
          <p:cNvSpPr/>
          <p:nvPr/>
        </p:nvSpPr>
        <p:spPr>
          <a:xfrm>
            <a:off x="2893737" y="1865066"/>
            <a:ext cx="3356525" cy="2244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lines on a chart are called axels.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BE3E17-E18F-4AC5-BEE3-FE374EAD2314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297992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Mr Thompson says this tally chart is not easy to interpret.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Find 2 ways in which you could make the chart easier to interpret.</a:t>
            </a:r>
          </a:p>
          <a:p>
            <a:endParaRPr lang="en-GB" sz="2800"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DE444-5A30-4F40-83B3-21AA9440CE60}"/>
              </a:ext>
            </a:extLst>
          </p:cNvPr>
          <p:cNvSpPr/>
          <p:nvPr/>
        </p:nvSpPr>
        <p:spPr>
          <a:xfrm>
            <a:off x="2728387" y="1627284"/>
            <a:ext cx="3687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Height of Pupils in Oak Class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196CDD-5975-47F3-AF6D-DA1D8B5D3420}"/>
              </a:ext>
            </a:extLst>
          </p:cNvPr>
          <p:cNvGraphicFramePr>
            <a:graphicFrameLocks noGrp="1"/>
          </p:cNvGraphicFramePr>
          <p:nvPr/>
        </p:nvGraphicFramePr>
        <p:xfrm>
          <a:off x="2548841" y="2096733"/>
          <a:ext cx="4046318" cy="1142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15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202315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</a:tblGrid>
              <a:tr h="52814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 1 </a:t>
                      </a:r>
                      <a:r>
                        <a:rPr lang="en-US" sz="2000" b="1" kern="120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metre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90010" marR="190010" marT="95005" marB="95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SassoonCRInfantMedium" panose="02000603020000020003" pitchFamily="2" charset="77"/>
                      </a:endParaRPr>
                    </a:p>
                  </a:txBody>
                  <a:tcPr marL="190010" marR="190010" marT="95005" marB="95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2814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&gt; 1 </a:t>
                      </a:r>
                      <a:r>
                        <a:rPr lang="en-US" sz="2000" b="1" kern="120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metre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90010" marR="190010" marT="95005" marB="95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SassoonCRInfantMedium" panose="02000603020000020003" pitchFamily="2" charset="77"/>
                      </a:endParaRPr>
                    </a:p>
                  </a:txBody>
                  <a:tcPr marL="190010" marR="190010" marT="95005" marB="95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CBD80BD-6756-48FE-83FB-F0C9F721E052}"/>
              </a:ext>
            </a:extLst>
          </p:cNvPr>
          <p:cNvGrpSpPr/>
          <p:nvPr/>
        </p:nvGrpSpPr>
        <p:grpSpPr>
          <a:xfrm>
            <a:off x="4656848" y="2193337"/>
            <a:ext cx="176650" cy="360000"/>
            <a:chOff x="608053" y="5202628"/>
            <a:chExt cx="160589" cy="1677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5D3103-564A-4131-9705-73F4D5F8435C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AFB187-7326-4E61-A970-0B6DE3858AFE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46607-A8EA-4DEA-BEAF-1D8A6E4DA138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B6C972-D92B-4111-8200-0E55C49A37FA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BE777B-9A2F-48CB-B9EB-B35D34BEE4BD}"/>
              </a:ext>
            </a:extLst>
          </p:cNvPr>
          <p:cNvGrpSpPr/>
          <p:nvPr/>
        </p:nvGrpSpPr>
        <p:grpSpPr>
          <a:xfrm>
            <a:off x="5041733" y="2193337"/>
            <a:ext cx="176650" cy="360000"/>
            <a:chOff x="608053" y="5202628"/>
            <a:chExt cx="160589" cy="16773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1B0D1D-6D0D-4272-9EA0-8580E5794D7C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1ED0B2-DD86-46E8-B9FF-7A312BF2394D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5CAEE80-9321-4575-9633-0FA7396F063C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66584A-0780-4548-AA75-3D056B726EF0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4A6E49-6F4D-4982-8543-4ACF59E116BF}"/>
              </a:ext>
            </a:extLst>
          </p:cNvPr>
          <p:cNvGrpSpPr/>
          <p:nvPr/>
        </p:nvGrpSpPr>
        <p:grpSpPr>
          <a:xfrm>
            <a:off x="5426618" y="2193337"/>
            <a:ext cx="176650" cy="360000"/>
            <a:chOff x="608053" y="5202628"/>
            <a:chExt cx="160589" cy="16773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63BD0D2-F6BF-44F1-B517-118B76C8EB0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CA8922-E56F-4E7D-870E-99E7FDF420CC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88854CF-CC5C-4B7D-AC9A-F5E406CB6D5D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4487E59-EFD5-4B94-901A-72AB98085772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56EA22-7965-4D98-B93B-6CCDD3022682}"/>
              </a:ext>
            </a:extLst>
          </p:cNvPr>
          <p:cNvGrpSpPr/>
          <p:nvPr/>
        </p:nvGrpSpPr>
        <p:grpSpPr>
          <a:xfrm>
            <a:off x="5811502" y="2193337"/>
            <a:ext cx="58882" cy="360000"/>
            <a:chOff x="608053" y="5202628"/>
            <a:chExt cx="53529" cy="167731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6BABCA-A2F8-46E1-BDD7-F204B6CFF0EE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2FB1451-ADF9-4F45-97D4-41C5E26B181E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CD5A55A-0066-46AC-BCE7-90786BB0B0F3}"/>
              </a:ext>
            </a:extLst>
          </p:cNvPr>
          <p:cNvCxnSpPr/>
          <p:nvPr/>
        </p:nvCxnSpPr>
        <p:spPr>
          <a:xfrm>
            <a:off x="542661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BE85DAC-CE3E-4735-A846-FC63742EFFE3}"/>
              </a:ext>
            </a:extLst>
          </p:cNvPr>
          <p:cNvCxnSpPr/>
          <p:nvPr/>
        </p:nvCxnSpPr>
        <p:spPr>
          <a:xfrm>
            <a:off x="48906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80F6ED1-5EBD-4948-8DE8-4180891EEEBB}"/>
              </a:ext>
            </a:extLst>
          </p:cNvPr>
          <p:cNvCxnSpPr/>
          <p:nvPr/>
        </p:nvCxnSpPr>
        <p:spPr>
          <a:xfrm>
            <a:off x="52843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20567CB-0773-4C86-AFC6-AB1D54CEB911}"/>
              </a:ext>
            </a:extLst>
          </p:cNvPr>
          <p:cNvCxnSpPr/>
          <p:nvPr/>
        </p:nvCxnSpPr>
        <p:spPr>
          <a:xfrm>
            <a:off x="56653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E04EEE-E12A-40C9-B753-2B7488F3707F}"/>
              </a:ext>
            </a:extLst>
          </p:cNvPr>
          <p:cNvGrpSpPr/>
          <p:nvPr/>
        </p:nvGrpSpPr>
        <p:grpSpPr>
          <a:xfrm>
            <a:off x="4656848" y="2761096"/>
            <a:ext cx="176650" cy="360000"/>
            <a:chOff x="608053" y="5202628"/>
            <a:chExt cx="160589" cy="16773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9F0C7B-EA0E-4F54-B6BD-FDFDEFB91D71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DACDB26-470A-43FD-BFEB-32C4EDE4EAE3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3EF348-A87D-4EBA-A264-94F7A1011188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BFA588C-28FF-4A79-A180-EC4833C6126C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B9E0F2-FE54-4436-A891-FF6FFC297177}"/>
              </a:ext>
            </a:extLst>
          </p:cNvPr>
          <p:cNvGrpSpPr/>
          <p:nvPr/>
        </p:nvGrpSpPr>
        <p:grpSpPr>
          <a:xfrm>
            <a:off x="5041733" y="2761096"/>
            <a:ext cx="176650" cy="360000"/>
            <a:chOff x="608053" y="5202628"/>
            <a:chExt cx="160589" cy="167731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B3FE6F-8E8E-4E74-BEA2-85BDDC4FA20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6D3987-9AFE-4A3E-B68D-013A61502C01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A0E60FC-A930-4B94-892D-CA74E7142937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D572EFE-D0F1-4440-8EE4-85757FB122D0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A0C908-166F-4143-8DE1-2625962927F3}"/>
              </a:ext>
            </a:extLst>
          </p:cNvPr>
          <p:cNvCxnSpPr/>
          <p:nvPr/>
        </p:nvCxnSpPr>
        <p:spPr>
          <a:xfrm>
            <a:off x="489064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56B430F-52B5-42FF-8A5C-BD36A50D8615}"/>
              </a:ext>
            </a:extLst>
          </p:cNvPr>
          <p:cNvCxnSpPr/>
          <p:nvPr/>
        </p:nvCxnSpPr>
        <p:spPr>
          <a:xfrm>
            <a:off x="528434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15D2A55-9F4B-4409-875D-53D90DE0DC20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4971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Mr Thompson says this tally chart is not easy to interpret.</a:t>
            </a: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Find 2 ways in which you could make the chart easier to interpret.</a:t>
            </a:r>
          </a:p>
          <a:p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The tally should be 5 strokes so counting is easier.</a:t>
            </a:r>
          </a:p>
          <a:p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The options could be broken into smaller steps e.g. 90cm to 1m, 1m to 1.5m, 1.5 to 2m as the data is not very useful with such a large range.</a:t>
            </a:r>
          </a:p>
          <a:p>
            <a:endParaRPr lang="en-GB" sz="2800"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DE444-5A30-4F40-83B3-21AA9440CE60}"/>
              </a:ext>
            </a:extLst>
          </p:cNvPr>
          <p:cNvSpPr/>
          <p:nvPr/>
        </p:nvSpPr>
        <p:spPr>
          <a:xfrm>
            <a:off x="2728387" y="1627284"/>
            <a:ext cx="3687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Height of Pupils in Oak Class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196CDD-5975-47F3-AF6D-DA1D8B5D3420}"/>
              </a:ext>
            </a:extLst>
          </p:cNvPr>
          <p:cNvGraphicFramePr>
            <a:graphicFrameLocks noGrp="1"/>
          </p:cNvGraphicFramePr>
          <p:nvPr/>
        </p:nvGraphicFramePr>
        <p:xfrm>
          <a:off x="2548841" y="2096733"/>
          <a:ext cx="4046318" cy="1142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15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202315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</a:tblGrid>
              <a:tr h="52814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 1 </a:t>
                      </a:r>
                      <a:r>
                        <a:rPr lang="en-US" sz="2000" b="1" kern="120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metre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90010" marR="190010" marT="95005" marB="95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SassoonCRInfantMedium" panose="02000603020000020003" pitchFamily="2" charset="77"/>
                      </a:endParaRPr>
                    </a:p>
                  </a:txBody>
                  <a:tcPr marL="190010" marR="190010" marT="95005" marB="95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2814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&gt; 1 </a:t>
                      </a:r>
                      <a:r>
                        <a:rPr lang="en-US" sz="2000" b="1" kern="120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metre</a:t>
                      </a:r>
                      <a:endParaRPr lang="en-US" sz="2000" b="1" kern="120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90010" marR="190010" marT="95005" marB="95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SassoonCRInfantMedium" panose="02000603020000020003" pitchFamily="2" charset="77"/>
                      </a:endParaRPr>
                    </a:p>
                  </a:txBody>
                  <a:tcPr marL="190010" marR="190010" marT="95005" marB="95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CBD80BD-6756-48FE-83FB-F0C9F721E052}"/>
              </a:ext>
            </a:extLst>
          </p:cNvPr>
          <p:cNvGrpSpPr/>
          <p:nvPr/>
        </p:nvGrpSpPr>
        <p:grpSpPr>
          <a:xfrm>
            <a:off x="4656848" y="2193337"/>
            <a:ext cx="176650" cy="360000"/>
            <a:chOff x="608053" y="5202628"/>
            <a:chExt cx="160589" cy="1677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5D3103-564A-4131-9705-73F4D5F8435C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AFB187-7326-4E61-A970-0B6DE3858AFE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46607-A8EA-4DEA-BEAF-1D8A6E4DA138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B6C972-D92B-4111-8200-0E55C49A37FA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BE777B-9A2F-48CB-B9EB-B35D34BEE4BD}"/>
              </a:ext>
            </a:extLst>
          </p:cNvPr>
          <p:cNvGrpSpPr/>
          <p:nvPr/>
        </p:nvGrpSpPr>
        <p:grpSpPr>
          <a:xfrm>
            <a:off x="5041733" y="2193337"/>
            <a:ext cx="176650" cy="360000"/>
            <a:chOff x="608053" y="5202628"/>
            <a:chExt cx="160589" cy="16773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1B0D1D-6D0D-4272-9EA0-8580E5794D7C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1ED0B2-DD86-46E8-B9FF-7A312BF2394D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5CAEE80-9321-4575-9633-0FA7396F063C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66584A-0780-4548-AA75-3D056B726EF0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4A6E49-6F4D-4982-8543-4ACF59E116BF}"/>
              </a:ext>
            </a:extLst>
          </p:cNvPr>
          <p:cNvGrpSpPr/>
          <p:nvPr/>
        </p:nvGrpSpPr>
        <p:grpSpPr>
          <a:xfrm>
            <a:off x="5426618" y="2193337"/>
            <a:ext cx="176650" cy="360000"/>
            <a:chOff x="608053" y="5202628"/>
            <a:chExt cx="160589" cy="16773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63BD0D2-F6BF-44F1-B517-118B76C8EB0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CA8922-E56F-4E7D-870E-99E7FDF420CC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88854CF-CC5C-4B7D-AC9A-F5E406CB6D5D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4487E59-EFD5-4B94-901A-72AB98085772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56EA22-7965-4D98-B93B-6CCDD3022682}"/>
              </a:ext>
            </a:extLst>
          </p:cNvPr>
          <p:cNvGrpSpPr/>
          <p:nvPr/>
        </p:nvGrpSpPr>
        <p:grpSpPr>
          <a:xfrm>
            <a:off x="5811502" y="2193337"/>
            <a:ext cx="58882" cy="360000"/>
            <a:chOff x="608053" y="5202628"/>
            <a:chExt cx="53529" cy="167731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6BABCA-A2F8-46E1-BDD7-F204B6CFF0EE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2FB1451-ADF9-4F45-97D4-41C5E26B181E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CD5A55A-0066-46AC-BCE7-90786BB0B0F3}"/>
              </a:ext>
            </a:extLst>
          </p:cNvPr>
          <p:cNvCxnSpPr/>
          <p:nvPr/>
        </p:nvCxnSpPr>
        <p:spPr>
          <a:xfrm>
            <a:off x="542661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BE85DAC-CE3E-4735-A846-FC63742EFFE3}"/>
              </a:ext>
            </a:extLst>
          </p:cNvPr>
          <p:cNvCxnSpPr/>
          <p:nvPr/>
        </p:nvCxnSpPr>
        <p:spPr>
          <a:xfrm>
            <a:off x="48906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80F6ED1-5EBD-4948-8DE8-4180891EEEBB}"/>
              </a:ext>
            </a:extLst>
          </p:cNvPr>
          <p:cNvCxnSpPr/>
          <p:nvPr/>
        </p:nvCxnSpPr>
        <p:spPr>
          <a:xfrm>
            <a:off x="52843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20567CB-0773-4C86-AFC6-AB1D54CEB911}"/>
              </a:ext>
            </a:extLst>
          </p:cNvPr>
          <p:cNvCxnSpPr/>
          <p:nvPr/>
        </p:nvCxnSpPr>
        <p:spPr>
          <a:xfrm>
            <a:off x="56653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E04EEE-E12A-40C9-B753-2B7488F3707F}"/>
              </a:ext>
            </a:extLst>
          </p:cNvPr>
          <p:cNvGrpSpPr/>
          <p:nvPr/>
        </p:nvGrpSpPr>
        <p:grpSpPr>
          <a:xfrm>
            <a:off x="4656848" y="2761096"/>
            <a:ext cx="176650" cy="360000"/>
            <a:chOff x="608053" y="5202628"/>
            <a:chExt cx="160589" cy="16773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9F0C7B-EA0E-4F54-B6BD-FDFDEFB91D71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DACDB26-470A-43FD-BFEB-32C4EDE4EAE3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3EF348-A87D-4EBA-A264-94F7A1011188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BFA588C-28FF-4A79-A180-EC4833C6126C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B9E0F2-FE54-4436-A891-FF6FFC297177}"/>
              </a:ext>
            </a:extLst>
          </p:cNvPr>
          <p:cNvGrpSpPr/>
          <p:nvPr/>
        </p:nvGrpSpPr>
        <p:grpSpPr>
          <a:xfrm>
            <a:off x="5041733" y="2761096"/>
            <a:ext cx="176650" cy="360000"/>
            <a:chOff x="608053" y="5202628"/>
            <a:chExt cx="160589" cy="167731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B3FE6F-8E8E-4E74-BEA2-85BDDC4FA20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6D3987-9AFE-4A3E-B68D-013A61502C01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A0E60FC-A930-4B94-892D-CA74E7142937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D572EFE-D0F1-4440-8EE4-85757FB122D0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A0C908-166F-4143-8DE1-2625962927F3}"/>
              </a:ext>
            </a:extLst>
          </p:cNvPr>
          <p:cNvCxnSpPr/>
          <p:nvPr/>
        </p:nvCxnSpPr>
        <p:spPr>
          <a:xfrm>
            <a:off x="489064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56B430F-52B5-42FF-8A5C-BD36A50D8615}"/>
              </a:ext>
            </a:extLst>
          </p:cNvPr>
          <p:cNvCxnSpPr/>
          <p:nvPr/>
        </p:nvCxnSpPr>
        <p:spPr>
          <a:xfrm>
            <a:off x="528434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FE5D202-E804-463B-B0D1-24484A1BE4B5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97787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sections using the information below.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9150EB-2C5B-4680-AF8C-B097C9A07644}"/>
              </a:ext>
            </a:extLst>
          </p:cNvPr>
          <p:cNvGraphicFramePr>
            <a:graphicFrameLocks noGrp="1"/>
          </p:cNvGraphicFramePr>
          <p:nvPr/>
        </p:nvGraphicFramePr>
        <p:xfrm>
          <a:off x="2493818" y="1338923"/>
          <a:ext cx="4156364" cy="230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145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137219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Favourite 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Maths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English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Science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986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BBFBF5-4A82-46AC-B234-FD718436AE66}"/>
              </a:ext>
            </a:extLst>
          </p:cNvPr>
          <p:cNvSpPr txBox="1"/>
          <p:nvPr/>
        </p:nvSpPr>
        <p:spPr>
          <a:xfrm>
            <a:off x="3029444" y="3717119"/>
            <a:ext cx="308511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Key: 1 picture = 2 children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9D1FB3-F12A-4ADB-AD27-6D91C5A65AA7}"/>
              </a:ext>
            </a:extLst>
          </p:cNvPr>
          <p:cNvGrpSpPr/>
          <p:nvPr/>
        </p:nvGrpSpPr>
        <p:grpSpPr>
          <a:xfrm>
            <a:off x="3561904" y="1830287"/>
            <a:ext cx="1932825" cy="650793"/>
            <a:chOff x="3455368" y="1714873"/>
            <a:chExt cx="1932825" cy="65079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4731DB-638B-4FA6-9DB3-7396114E5B81}"/>
                </a:ext>
              </a:extLst>
            </p:cNvPr>
            <p:cNvSpPr/>
            <p:nvPr/>
          </p:nvSpPr>
          <p:spPr>
            <a:xfrm>
              <a:off x="3455368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AC0CF84-782C-480F-99B1-58E35C6E6BF6}"/>
                </a:ext>
              </a:extLst>
            </p:cNvPr>
            <p:cNvSpPr/>
            <p:nvPr/>
          </p:nvSpPr>
          <p:spPr>
            <a:xfrm>
              <a:off x="3786350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BBF04C-05C6-4177-9E3A-CA3EB23B723D}"/>
                </a:ext>
              </a:extLst>
            </p:cNvPr>
            <p:cNvSpPr/>
            <p:nvPr/>
          </p:nvSpPr>
          <p:spPr>
            <a:xfrm>
              <a:off x="4117333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3C0536-6C2E-43BD-82C8-91F7488953A3}"/>
                </a:ext>
              </a:extLst>
            </p:cNvPr>
            <p:cNvSpPr/>
            <p:nvPr/>
          </p:nvSpPr>
          <p:spPr>
            <a:xfrm>
              <a:off x="4448315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106C9F-E7D3-44B9-9ADD-999C278CC262}"/>
                </a:ext>
              </a:extLst>
            </p:cNvPr>
            <p:cNvSpPr/>
            <p:nvPr/>
          </p:nvSpPr>
          <p:spPr>
            <a:xfrm>
              <a:off x="4779298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B913DF23-5F55-4C41-A05E-FF7599F0D779}"/>
                </a:ext>
              </a:extLst>
            </p:cNvPr>
            <p:cNvSpPr/>
            <p:nvPr/>
          </p:nvSpPr>
          <p:spPr>
            <a:xfrm>
              <a:off x="5110280" y="1714873"/>
              <a:ext cx="277913" cy="278911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7C6A1F-EE90-466A-87BE-A516C48B46B5}"/>
                </a:ext>
              </a:extLst>
            </p:cNvPr>
            <p:cNvSpPr/>
            <p:nvPr/>
          </p:nvSpPr>
          <p:spPr>
            <a:xfrm>
              <a:off x="3455368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1DB424E-C6E4-43CE-80DD-C40E4167161E}"/>
                </a:ext>
              </a:extLst>
            </p:cNvPr>
            <p:cNvSpPr/>
            <p:nvPr/>
          </p:nvSpPr>
          <p:spPr>
            <a:xfrm>
              <a:off x="3786350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2EB2CB-2318-43EB-A957-7BA2215F763F}"/>
                </a:ext>
              </a:extLst>
            </p:cNvPr>
            <p:cNvSpPr/>
            <p:nvPr/>
          </p:nvSpPr>
          <p:spPr>
            <a:xfrm>
              <a:off x="4117333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6BC3A6-DC5F-4651-853D-86B825508474}"/>
                </a:ext>
              </a:extLst>
            </p:cNvPr>
            <p:cNvSpPr/>
            <p:nvPr/>
          </p:nvSpPr>
          <p:spPr>
            <a:xfrm>
              <a:off x="4448315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310DB8-6277-4569-A94A-84F3FB860F9A}"/>
                </a:ext>
              </a:extLst>
            </p:cNvPr>
            <p:cNvSpPr/>
            <p:nvPr/>
          </p:nvSpPr>
          <p:spPr>
            <a:xfrm>
              <a:off x="4779298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3A6A883C-85FA-415D-9016-397456CBA8EC}"/>
                </a:ext>
              </a:extLst>
            </p:cNvPr>
            <p:cNvSpPr/>
            <p:nvPr/>
          </p:nvSpPr>
          <p:spPr>
            <a:xfrm>
              <a:off x="5110280" y="2086755"/>
              <a:ext cx="277913" cy="278911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F50C146-0F50-42E9-8B8A-CEBB74DD92C6}"/>
              </a:ext>
            </a:extLst>
          </p:cNvPr>
          <p:cNvGraphicFramePr>
            <a:graphicFrameLocks noGrp="1"/>
          </p:cNvGraphicFramePr>
          <p:nvPr/>
        </p:nvGraphicFramePr>
        <p:xfrm>
          <a:off x="163998" y="4184629"/>
          <a:ext cx="7133446" cy="835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359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6509087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more children like science than maths.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Half as many children like art than science.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Twice as many children like PE than art.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8FBAD62-2260-459D-8825-81529492193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sections using the information below.</a:t>
            </a:r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C62725BC-F8C5-4A67-BB16-B19813F816B3}"/>
              </a:ext>
            </a:extLst>
          </p:cNvPr>
          <p:cNvGraphicFramePr>
            <a:graphicFrameLocks noGrp="1"/>
          </p:cNvGraphicFramePr>
          <p:nvPr/>
        </p:nvGraphicFramePr>
        <p:xfrm>
          <a:off x="2493818" y="1338923"/>
          <a:ext cx="4156364" cy="230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145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137219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Favourite 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Maths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English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Science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9869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50FEB895-8884-4A20-AF9C-30ECE7F22F85}"/>
              </a:ext>
            </a:extLst>
          </p:cNvPr>
          <p:cNvSpPr txBox="1"/>
          <p:nvPr/>
        </p:nvSpPr>
        <p:spPr>
          <a:xfrm>
            <a:off x="3029444" y="3717119"/>
            <a:ext cx="308511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Key: 1 picture = 2 children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87B6D5B-27F6-4435-82ED-435407CE79ED}"/>
              </a:ext>
            </a:extLst>
          </p:cNvPr>
          <p:cNvGrpSpPr/>
          <p:nvPr/>
        </p:nvGrpSpPr>
        <p:grpSpPr>
          <a:xfrm>
            <a:off x="3561904" y="1830287"/>
            <a:ext cx="2601968" cy="1772422"/>
            <a:chOff x="3455368" y="1714873"/>
            <a:chExt cx="2601968" cy="1772422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7A7294-588C-4BA2-A3BF-821B28A03E5B}"/>
                </a:ext>
              </a:extLst>
            </p:cNvPr>
            <p:cNvSpPr/>
            <p:nvPr/>
          </p:nvSpPr>
          <p:spPr>
            <a:xfrm>
              <a:off x="3455368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FFA1CFC-4AA3-41B2-BEC9-6F381B732192}"/>
                </a:ext>
              </a:extLst>
            </p:cNvPr>
            <p:cNvSpPr/>
            <p:nvPr/>
          </p:nvSpPr>
          <p:spPr>
            <a:xfrm>
              <a:off x="3786350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3FFDDD3-D988-4E3D-AB8C-D446BDDD9267}"/>
                </a:ext>
              </a:extLst>
            </p:cNvPr>
            <p:cNvSpPr/>
            <p:nvPr/>
          </p:nvSpPr>
          <p:spPr>
            <a:xfrm>
              <a:off x="4117333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DE893C9-3EE5-4A32-A7A9-8D61C7B333F6}"/>
                </a:ext>
              </a:extLst>
            </p:cNvPr>
            <p:cNvSpPr/>
            <p:nvPr/>
          </p:nvSpPr>
          <p:spPr>
            <a:xfrm>
              <a:off x="4448315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D25BB1A-E775-4BC5-8EFC-C2602DABE61D}"/>
                </a:ext>
              </a:extLst>
            </p:cNvPr>
            <p:cNvSpPr/>
            <p:nvPr/>
          </p:nvSpPr>
          <p:spPr>
            <a:xfrm>
              <a:off x="4779298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1E23C4BC-90A3-4D7B-8D11-B4D63F343520}"/>
                </a:ext>
              </a:extLst>
            </p:cNvPr>
            <p:cNvSpPr/>
            <p:nvPr/>
          </p:nvSpPr>
          <p:spPr>
            <a:xfrm>
              <a:off x="5110280" y="1714873"/>
              <a:ext cx="277913" cy="278911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13D4510-1431-40DC-B118-123602698257}"/>
                </a:ext>
              </a:extLst>
            </p:cNvPr>
            <p:cNvSpPr/>
            <p:nvPr/>
          </p:nvSpPr>
          <p:spPr>
            <a:xfrm>
              <a:off x="3455368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D14F6C7-9F72-44C0-AEFC-AB8ECE7ED882}"/>
                </a:ext>
              </a:extLst>
            </p:cNvPr>
            <p:cNvSpPr/>
            <p:nvPr/>
          </p:nvSpPr>
          <p:spPr>
            <a:xfrm>
              <a:off x="3786350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7B26A03-6C01-4072-96F4-C4F6847D566C}"/>
                </a:ext>
              </a:extLst>
            </p:cNvPr>
            <p:cNvSpPr/>
            <p:nvPr/>
          </p:nvSpPr>
          <p:spPr>
            <a:xfrm>
              <a:off x="4117333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99CBCFC-9F98-48FC-8E47-6459578AC056}"/>
                </a:ext>
              </a:extLst>
            </p:cNvPr>
            <p:cNvSpPr/>
            <p:nvPr/>
          </p:nvSpPr>
          <p:spPr>
            <a:xfrm>
              <a:off x="4448315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1D1C1B-F3D8-4DD1-9DC4-F60FD29AECDA}"/>
                </a:ext>
              </a:extLst>
            </p:cNvPr>
            <p:cNvSpPr/>
            <p:nvPr/>
          </p:nvSpPr>
          <p:spPr>
            <a:xfrm>
              <a:off x="4779298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hord 109">
              <a:extLst>
                <a:ext uri="{FF2B5EF4-FFF2-40B4-BE49-F238E27FC236}">
                  <a16:creationId xmlns:a16="http://schemas.microsoft.com/office/drawing/2014/main" id="{DC917140-757C-41A1-AB98-12A8BCDE0AEE}"/>
                </a:ext>
              </a:extLst>
            </p:cNvPr>
            <p:cNvSpPr/>
            <p:nvPr/>
          </p:nvSpPr>
          <p:spPr>
            <a:xfrm>
              <a:off x="5110280" y="2086755"/>
              <a:ext cx="277913" cy="278911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073126E-DBCC-4D1B-91D7-2FB52E5BFA14}"/>
                </a:ext>
              </a:extLst>
            </p:cNvPr>
            <p:cNvGrpSpPr/>
            <p:nvPr/>
          </p:nvGrpSpPr>
          <p:grpSpPr>
            <a:xfrm>
              <a:off x="3455368" y="2467755"/>
              <a:ext cx="2601968" cy="276590"/>
              <a:chOff x="3455368" y="2467755"/>
              <a:chExt cx="2601968" cy="276590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F6215F6-07EA-4178-9FC9-7EB956279B8D}"/>
                  </a:ext>
                </a:extLst>
              </p:cNvPr>
              <p:cNvSpPr/>
              <p:nvPr/>
            </p:nvSpPr>
            <p:spPr>
              <a:xfrm>
                <a:off x="3455368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42F3663-1706-46FC-B6E6-E051A68551D3}"/>
                  </a:ext>
                </a:extLst>
              </p:cNvPr>
              <p:cNvSpPr/>
              <p:nvPr/>
            </p:nvSpPr>
            <p:spPr>
              <a:xfrm>
                <a:off x="3786350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A108C50-418B-44A8-B6E7-198194F96EE9}"/>
                  </a:ext>
                </a:extLst>
              </p:cNvPr>
              <p:cNvSpPr/>
              <p:nvPr/>
            </p:nvSpPr>
            <p:spPr>
              <a:xfrm>
                <a:off x="4117333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35808C7-C7E6-4AE2-8CF3-D063911829BB}"/>
                  </a:ext>
                </a:extLst>
              </p:cNvPr>
              <p:cNvSpPr/>
              <p:nvPr/>
            </p:nvSpPr>
            <p:spPr>
              <a:xfrm>
                <a:off x="4448315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CFE38D3-BF0B-49A2-8EE5-5CE916DB7EEC}"/>
                  </a:ext>
                </a:extLst>
              </p:cNvPr>
              <p:cNvSpPr/>
              <p:nvPr/>
            </p:nvSpPr>
            <p:spPr>
              <a:xfrm>
                <a:off x="4779298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88D3A10D-802A-4201-9762-FA083D8CF42B}"/>
                  </a:ext>
                </a:extLst>
              </p:cNvPr>
              <p:cNvSpPr/>
              <p:nvPr/>
            </p:nvSpPr>
            <p:spPr>
              <a:xfrm>
                <a:off x="5110280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FC8DF8F-0EBF-4343-866D-C831A55FE0FB}"/>
                  </a:ext>
                </a:extLst>
              </p:cNvPr>
              <p:cNvSpPr/>
              <p:nvPr/>
            </p:nvSpPr>
            <p:spPr>
              <a:xfrm>
                <a:off x="5448440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9470DE1-56CE-42EA-9B9C-100AFD00A219}"/>
                  </a:ext>
                </a:extLst>
              </p:cNvPr>
              <p:cNvSpPr/>
              <p:nvPr/>
            </p:nvSpPr>
            <p:spPr>
              <a:xfrm>
                <a:off x="5779423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1F70237-6FEC-448A-8804-4341F6B8EBBC}"/>
                </a:ext>
              </a:extLst>
            </p:cNvPr>
            <p:cNvGrpSpPr/>
            <p:nvPr/>
          </p:nvGrpSpPr>
          <p:grpSpPr>
            <a:xfrm>
              <a:off x="3455368" y="2839230"/>
              <a:ext cx="1270860" cy="276590"/>
              <a:chOff x="3607768" y="2839230"/>
              <a:chExt cx="1270860" cy="27659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21CBCD0-79CC-41C5-ADBE-8F31C5FC8AC7}"/>
                  </a:ext>
                </a:extLst>
              </p:cNvPr>
              <p:cNvSpPr/>
              <p:nvPr/>
            </p:nvSpPr>
            <p:spPr>
              <a:xfrm>
                <a:off x="3607768" y="2839230"/>
                <a:ext cx="277913" cy="27659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5C04C34-7036-480E-9A09-D1DDC52717E2}"/>
                  </a:ext>
                </a:extLst>
              </p:cNvPr>
              <p:cNvSpPr/>
              <p:nvPr/>
            </p:nvSpPr>
            <p:spPr>
              <a:xfrm>
                <a:off x="3938750" y="2839230"/>
                <a:ext cx="277913" cy="27659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B66373A9-FFC7-4708-8DFC-4583FCDBACD6}"/>
                  </a:ext>
                </a:extLst>
              </p:cNvPr>
              <p:cNvSpPr/>
              <p:nvPr/>
            </p:nvSpPr>
            <p:spPr>
              <a:xfrm>
                <a:off x="4269733" y="2839230"/>
                <a:ext cx="277913" cy="27659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63D41A9-2AC1-4E88-A36A-482BB3222D2D}"/>
                  </a:ext>
                </a:extLst>
              </p:cNvPr>
              <p:cNvSpPr/>
              <p:nvPr/>
            </p:nvSpPr>
            <p:spPr>
              <a:xfrm>
                <a:off x="4600715" y="2839230"/>
                <a:ext cx="277913" cy="27659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2C5A26E-15A1-460E-B137-CCF6E6AC244A}"/>
                </a:ext>
              </a:extLst>
            </p:cNvPr>
            <p:cNvGrpSpPr/>
            <p:nvPr/>
          </p:nvGrpSpPr>
          <p:grpSpPr>
            <a:xfrm>
              <a:off x="3455368" y="3210705"/>
              <a:ext cx="2601968" cy="276590"/>
              <a:chOff x="3607768" y="3210705"/>
              <a:chExt cx="2601968" cy="27659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8665DCEC-B31E-408C-A10F-F924F8912DBE}"/>
                  </a:ext>
                </a:extLst>
              </p:cNvPr>
              <p:cNvSpPr/>
              <p:nvPr/>
            </p:nvSpPr>
            <p:spPr>
              <a:xfrm>
                <a:off x="3607768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0CE51860-D45C-44D9-B80E-0E9C11D3DB00}"/>
                  </a:ext>
                </a:extLst>
              </p:cNvPr>
              <p:cNvSpPr/>
              <p:nvPr/>
            </p:nvSpPr>
            <p:spPr>
              <a:xfrm>
                <a:off x="3938750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CF99F99-C1F2-4BDD-9C20-78CE914F1352}"/>
                  </a:ext>
                </a:extLst>
              </p:cNvPr>
              <p:cNvSpPr/>
              <p:nvPr/>
            </p:nvSpPr>
            <p:spPr>
              <a:xfrm>
                <a:off x="4269733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767F5C3-FB4F-414A-8848-36DF67977CF9}"/>
                  </a:ext>
                </a:extLst>
              </p:cNvPr>
              <p:cNvSpPr/>
              <p:nvPr/>
            </p:nvSpPr>
            <p:spPr>
              <a:xfrm>
                <a:off x="4600715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D318022-0356-4E4C-880A-017BA773B7B4}"/>
                  </a:ext>
                </a:extLst>
              </p:cNvPr>
              <p:cNvSpPr/>
              <p:nvPr/>
            </p:nvSpPr>
            <p:spPr>
              <a:xfrm>
                <a:off x="4931698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C6678DF-B0BA-4250-A6F2-D560C22D3564}"/>
                  </a:ext>
                </a:extLst>
              </p:cNvPr>
              <p:cNvSpPr/>
              <p:nvPr/>
            </p:nvSpPr>
            <p:spPr>
              <a:xfrm>
                <a:off x="5262680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A38E0C6-A755-4836-9885-215B8F18323D}"/>
                  </a:ext>
                </a:extLst>
              </p:cNvPr>
              <p:cNvSpPr/>
              <p:nvPr/>
            </p:nvSpPr>
            <p:spPr>
              <a:xfrm>
                <a:off x="5600840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A7181CB-3FD6-47C2-B8F2-16C7FCF3A17B}"/>
                  </a:ext>
                </a:extLst>
              </p:cNvPr>
              <p:cNvSpPr/>
              <p:nvPr/>
            </p:nvSpPr>
            <p:spPr>
              <a:xfrm>
                <a:off x="5931823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3B21BAE2-1FC6-4D48-B592-29DD3DDED827}"/>
              </a:ext>
            </a:extLst>
          </p:cNvPr>
          <p:cNvGraphicFramePr>
            <a:graphicFrameLocks noGrp="1"/>
          </p:cNvGraphicFramePr>
          <p:nvPr/>
        </p:nvGraphicFramePr>
        <p:xfrm>
          <a:off x="163998" y="4184629"/>
          <a:ext cx="7133446" cy="835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359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6509087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more children like science than maths.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Half as many children like art than science.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Twice as many children like PE than art.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</a:tbl>
          </a:graphicData>
        </a:graphic>
      </p:graphicFrame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64DCEB74-3232-46B7-9291-04D9FAD4B762}"/>
              </a:ext>
            </a:extLst>
          </p:cNvPr>
          <p:cNvGraphicFramePr>
            <a:graphicFrameLocks noGrp="1"/>
          </p:cNvGraphicFramePr>
          <p:nvPr/>
        </p:nvGraphicFramePr>
        <p:xfrm>
          <a:off x="163998" y="5255353"/>
          <a:ext cx="7133446" cy="835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359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6509087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 pictures for science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pictures for art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 pictures for PE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1955E35-71DF-4840-A677-6142056A91CF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9497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 the questions about the pints of milk sold.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F117E9-7C95-48D0-A8DC-607C047627B4}"/>
              </a:ext>
            </a:extLst>
          </p:cNvPr>
          <p:cNvSpPr txBox="1"/>
          <p:nvPr/>
        </p:nvSpPr>
        <p:spPr>
          <a:xfrm>
            <a:off x="3099568" y="3700183"/>
            <a:ext cx="254967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Key: 1 picture = 5 pints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52B5D5D-E76D-48FD-97A0-F44634BFA59A}"/>
              </a:ext>
            </a:extLst>
          </p:cNvPr>
          <p:cNvGraphicFramePr>
            <a:graphicFrameLocks noGrp="1"/>
          </p:cNvGraphicFramePr>
          <p:nvPr/>
        </p:nvGraphicFramePr>
        <p:xfrm>
          <a:off x="2240392" y="1297950"/>
          <a:ext cx="4663216" cy="230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75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450941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pints of milk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14777"/>
                  </a:ext>
                </a:extLst>
              </a:tr>
            </a:tbl>
          </a:graphicData>
        </a:graphic>
      </p:graphicFrame>
      <p:sp>
        <p:nvSpPr>
          <p:cNvPr id="34" name="Chord 33">
            <a:extLst>
              <a:ext uri="{FF2B5EF4-FFF2-40B4-BE49-F238E27FC236}">
                <a16:creationId xmlns:a16="http://schemas.microsoft.com/office/drawing/2014/main" id="{636E5A3E-A3A0-428F-B0A7-86C1CC8F9ED3}"/>
              </a:ext>
            </a:extLst>
          </p:cNvPr>
          <p:cNvSpPr/>
          <p:nvPr/>
        </p:nvSpPr>
        <p:spPr>
          <a:xfrm>
            <a:off x="6128584" y="1780662"/>
            <a:ext cx="305704" cy="278912"/>
          </a:xfrm>
          <a:prstGeom prst="chord">
            <a:avLst>
              <a:gd name="adj1" fmla="val 5397506"/>
              <a:gd name="adj2" fmla="val 1620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25B2D2-0E1D-4694-A0CA-6975D39BCA8C}"/>
              </a:ext>
            </a:extLst>
          </p:cNvPr>
          <p:cNvGrpSpPr/>
          <p:nvPr/>
        </p:nvGrpSpPr>
        <p:grpSpPr>
          <a:xfrm>
            <a:off x="3486165" y="1780662"/>
            <a:ext cx="2592070" cy="1757048"/>
            <a:chOff x="1079500" y="5520069"/>
            <a:chExt cx="1947460" cy="132009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6931268-DBA8-4DF3-BA78-F3FB676FC583}"/>
                </a:ext>
              </a:extLst>
            </p:cNvPr>
            <p:cNvSpPr/>
            <p:nvPr/>
          </p:nvSpPr>
          <p:spPr>
            <a:xfrm>
              <a:off x="107950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233662-1ED4-4BFC-B025-0968A9EFA8FD}"/>
                </a:ext>
              </a:extLst>
            </p:cNvPr>
            <p:cNvSpPr/>
            <p:nvPr/>
          </p:nvSpPr>
          <p:spPr>
            <a:xfrm>
              <a:off x="1328172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652D6A-8BAD-4596-97F2-EF43D39B3833}"/>
                </a:ext>
              </a:extLst>
            </p:cNvPr>
            <p:cNvSpPr/>
            <p:nvPr/>
          </p:nvSpPr>
          <p:spPr>
            <a:xfrm>
              <a:off x="1576844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0479F2-E4F4-4B0C-8D71-23A8666FDC94}"/>
                </a:ext>
              </a:extLst>
            </p:cNvPr>
            <p:cNvSpPr/>
            <p:nvPr/>
          </p:nvSpPr>
          <p:spPr>
            <a:xfrm>
              <a:off x="1825516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7566F1-63D9-48D2-B5CE-E5F2CCDF01B3}"/>
                </a:ext>
              </a:extLst>
            </p:cNvPr>
            <p:cNvSpPr/>
            <p:nvPr/>
          </p:nvSpPr>
          <p:spPr>
            <a:xfrm>
              <a:off x="1079500" y="5795299"/>
              <a:ext cx="208800" cy="207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BB3CFCD-0D78-4799-9CAE-6938CBF607DB}"/>
                </a:ext>
              </a:extLst>
            </p:cNvPr>
            <p:cNvSpPr/>
            <p:nvPr/>
          </p:nvSpPr>
          <p:spPr>
            <a:xfrm>
              <a:off x="1079500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B6ADBF-7921-45EC-AE26-2CCC908F1DFC}"/>
                </a:ext>
              </a:extLst>
            </p:cNvPr>
            <p:cNvSpPr/>
            <p:nvPr/>
          </p:nvSpPr>
          <p:spPr>
            <a:xfrm>
              <a:off x="1328172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0810A32-66A1-4B48-8FE6-143D2FD7B31A}"/>
                </a:ext>
              </a:extLst>
            </p:cNvPr>
            <p:cNvSpPr/>
            <p:nvPr/>
          </p:nvSpPr>
          <p:spPr>
            <a:xfrm>
              <a:off x="1079500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2FA10F-D987-4BC9-B0D2-262D39E4CD06}"/>
                </a:ext>
              </a:extLst>
            </p:cNvPr>
            <p:cNvSpPr/>
            <p:nvPr/>
          </p:nvSpPr>
          <p:spPr>
            <a:xfrm>
              <a:off x="1328172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7B88E2-DD9B-4F99-B60E-6A966B9E44C1}"/>
                </a:ext>
              </a:extLst>
            </p:cNvPr>
            <p:cNvSpPr/>
            <p:nvPr/>
          </p:nvSpPr>
          <p:spPr>
            <a:xfrm>
              <a:off x="1576844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2A7EDB-D856-4896-BCA5-A0625267F45B}"/>
                </a:ext>
              </a:extLst>
            </p:cNvPr>
            <p:cNvSpPr/>
            <p:nvPr/>
          </p:nvSpPr>
          <p:spPr>
            <a:xfrm>
              <a:off x="1079500" y="6632358"/>
              <a:ext cx="208800" cy="20780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F37F7C-808A-4109-B51B-88359A245761}"/>
                </a:ext>
              </a:extLst>
            </p:cNvPr>
            <p:cNvSpPr/>
            <p:nvPr/>
          </p:nvSpPr>
          <p:spPr>
            <a:xfrm>
              <a:off x="1328172" y="6632358"/>
              <a:ext cx="208800" cy="20780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hord 73">
              <a:extLst>
                <a:ext uri="{FF2B5EF4-FFF2-40B4-BE49-F238E27FC236}">
                  <a16:creationId xmlns:a16="http://schemas.microsoft.com/office/drawing/2014/main" id="{86B818A3-17FA-4182-8332-1D75F1531F68}"/>
                </a:ext>
              </a:extLst>
            </p:cNvPr>
            <p:cNvSpPr/>
            <p:nvPr/>
          </p:nvSpPr>
          <p:spPr>
            <a:xfrm>
              <a:off x="1328172" y="5793555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121EFE-C3D3-43A1-A176-31507A305B07}"/>
                </a:ext>
              </a:extLst>
            </p:cNvPr>
            <p:cNvSpPr/>
            <p:nvPr/>
          </p:nvSpPr>
          <p:spPr>
            <a:xfrm>
              <a:off x="1576844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E037E46-F15C-4B19-AF7E-C8CF2E7FF668}"/>
                </a:ext>
              </a:extLst>
            </p:cNvPr>
            <p:cNvSpPr/>
            <p:nvPr/>
          </p:nvSpPr>
          <p:spPr>
            <a:xfrm>
              <a:off x="1825516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D24E26D-985E-4F86-B181-ED903B82896D}"/>
                </a:ext>
              </a:extLst>
            </p:cNvPr>
            <p:cNvSpPr/>
            <p:nvPr/>
          </p:nvSpPr>
          <p:spPr>
            <a:xfrm>
              <a:off x="2074188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C00A30-ACCC-407E-8C47-CCDDED8C24CB}"/>
                </a:ext>
              </a:extLst>
            </p:cNvPr>
            <p:cNvSpPr/>
            <p:nvPr/>
          </p:nvSpPr>
          <p:spPr>
            <a:xfrm>
              <a:off x="2322860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hord 78">
              <a:extLst>
                <a:ext uri="{FF2B5EF4-FFF2-40B4-BE49-F238E27FC236}">
                  <a16:creationId xmlns:a16="http://schemas.microsoft.com/office/drawing/2014/main" id="{BDFC1850-D43D-42A8-9277-4795EA5DA16C}"/>
                </a:ext>
              </a:extLst>
            </p:cNvPr>
            <p:cNvSpPr/>
            <p:nvPr/>
          </p:nvSpPr>
          <p:spPr>
            <a:xfrm>
              <a:off x="1576844" y="6630614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85B4751-538A-4293-BEC6-A3BC1CA01884}"/>
                </a:ext>
              </a:extLst>
            </p:cNvPr>
            <p:cNvSpPr/>
            <p:nvPr/>
          </p:nvSpPr>
          <p:spPr>
            <a:xfrm>
              <a:off x="2074188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5821160-DEE2-4B2B-A4E8-D009D64A160E}"/>
                </a:ext>
              </a:extLst>
            </p:cNvPr>
            <p:cNvSpPr/>
            <p:nvPr/>
          </p:nvSpPr>
          <p:spPr>
            <a:xfrm>
              <a:off x="232286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CEC8246-45DE-4E46-85D2-2BD7AE9B111B}"/>
                </a:ext>
              </a:extLst>
            </p:cNvPr>
            <p:cNvSpPr/>
            <p:nvPr/>
          </p:nvSpPr>
          <p:spPr>
            <a:xfrm>
              <a:off x="2571532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4695C3F-194C-4AA8-9148-7EEACB886538}"/>
                </a:ext>
              </a:extLst>
            </p:cNvPr>
            <p:cNvSpPr/>
            <p:nvPr/>
          </p:nvSpPr>
          <p:spPr>
            <a:xfrm>
              <a:off x="281816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AED5004E-2C57-4C02-AFAD-8252C79C4272}"/>
              </a:ext>
            </a:extLst>
          </p:cNvPr>
          <p:cNvGraphicFramePr>
            <a:graphicFrameLocks noGrp="1"/>
          </p:cNvGraphicFramePr>
          <p:nvPr/>
        </p:nvGraphicFramePr>
        <p:xfrm>
          <a:off x="104773" y="4184629"/>
          <a:ext cx="8713768" cy="1114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77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7951091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on Monday?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pints were sold on Thursday than on Tuesday?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in total?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fewer pints were sold on Wednesday than on Monday?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256817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246DD3E-1F74-4523-9DC2-671240F26AD0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3186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 the questions about the pints of milk sold.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F117E9-7C95-48D0-A8DC-607C047627B4}"/>
              </a:ext>
            </a:extLst>
          </p:cNvPr>
          <p:cNvSpPr txBox="1"/>
          <p:nvPr/>
        </p:nvSpPr>
        <p:spPr>
          <a:xfrm>
            <a:off x="3099568" y="3700183"/>
            <a:ext cx="254967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Key: 1 picture = 5 pints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52B5D5D-E76D-48FD-97A0-F44634BFA59A}"/>
              </a:ext>
            </a:extLst>
          </p:cNvPr>
          <p:cNvGraphicFramePr>
            <a:graphicFrameLocks noGrp="1"/>
          </p:cNvGraphicFramePr>
          <p:nvPr/>
        </p:nvGraphicFramePr>
        <p:xfrm>
          <a:off x="2240392" y="1297950"/>
          <a:ext cx="4663216" cy="230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75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450941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pints of milk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14777"/>
                  </a:ext>
                </a:extLst>
              </a:tr>
            </a:tbl>
          </a:graphicData>
        </a:graphic>
      </p:graphicFrame>
      <p:sp>
        <p:nvSpPr>
          <p:cNvPr id="34" name="Chord 33">
            <a:extLst>
              <a:ext uri="{FF2B5EF4-FFF2-40B4-BE49-F238E27FC236}">
                <a16:creationId xmlns:a16="http://schemas.microsoft.com/office/drawing/2014/main" id="{636E5A3E-A3A0-428F-B0A7-86C1CC8F9ED3}"/>
              </a:ext>
            </a:extLst>
          </p:cNvPr>
          <p:cNvSpPr/>
          <p:nvPr/>
        </p:nvSpPr>
        <p:spPr>
          <a:xfrm>
            <a:off x="6128584" y="1780662"/>
            <a:ext cx="305704" cy="278912"/>
          </a:xfrm>
          <a:prstGeom prst="chord">
            <a:avLst>
              <a:gd name="adj1" fmla="val 5397506"/>
              <a:gd name="adj2" fmla="val 1620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25B2D2-0E1D-4694-A0CA-6975D39BCA8C}"/>
              </a:ext>
            </a:extLst>
          </p:cNvPr>
          <p:cNvGrpSpPr/>
          <p:nvPr/>
        </p:nvGrpSpPr>
        <p:grpSpPr>
          <a:xfrm>
            <a:off x="3486165" y="1780662"/>
            <a:ext cx="2592070" cy="1757048"/>
            <a:chOff x="1079500" y="5520069"/>
            <a:chExt cx="1947460" cy="132009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6931268-DBA8-4DF3-BA78-F3FB676FC583}"/>
                </a:ext>
              </a:extLst>
            </p:cNvPr>
            <p:cNvSpPr/>
            <p:nvPr/>
          </p:nvSpPr>
          <p:spPr>
            <a:xfrm>
              <a:off x="107950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233662-1ED4-4BFC-B025-0968A9EFA8FD}"/>
                </a:ext>
              </a:extLst>
            </p:cNvPr>
            <p:cNvSpPr/>
            <p:nvPr/>
          </p:nvSpPr>
          <p:spPr>
            <a:xfrm>
              <a:off x="1328172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652D6A-8BAD-4596-97F2-EF43D39B3833}"/>
                </a:ext>
              </a:extLst>
            </p:cNvPr>
            <p:cNvSpPr/>
            <p:nvPr/>
          </p:nvSpPr>
          <p:spPr>
            <a:xfrm>
              <a:off x="1576844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0479F2-E4F4-4B0C-8D71-23A8666FDC94}"/>
                </a:ext>
              </a:extLst>
            </p:cNvPr>
            <p:cNvSpPr/>
            <p:nvPr/>
          </p:nvSpPr>
          <p:spPr>
            <a:xfrm>
              <a:off x="1825516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7566F1-63D9-48D2-B5CE-E5F2CCDF01B3}"/>
                </a:ext>
              </a:extLst>
            </p:cNvPr>
            <p:cNvSpPr/>
            <p:nvPr/>
          </p:nvSpPr>
          <p:spPr>
            <a:xfrm>
              <a:off x="1079500" y="5795299"/>
              <a:ext cx="208800" cy="207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BB3CFCD-0D78-4799-9CAE-6938CBF607DB}"/>
                </a:ext>
              </a:extLst>
            </p:cNvPr>
            <p:cNvSpPr/>
            <p:nvPr/>
          </p:nvSpPr>
          <p:spPr>
            <a:xfrm>
              <a:off x="1079500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B6ADBF-7921-45EC-AE26-2CCC908F1DFC}"/>
                </a:ext>
              </a:extLst>
            </p:cNvPr>
            <p:cNvSpPr/>
            <p:nvPr/>
          </p:nvSpPr>
          <p:spPr>
            <a:xfrm>
              <a:off x="1328172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0810A32-66A1-4B48-8FE6-143D2FD7B31A}"/>
                </a:ext>
              </a:extLst>
            </p:cNvPr>
            <p:cNvSpPr/>
            <p:nvPr/>
          </p:nvSpPr>
          <p:spPr>
            <a:xfrm>
              <a:off x="1079500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2FA10F-D987-4BC9-B0D2-262D39E4CD06}"/>
                </a:ext>
              </a:extLst>
            </p:cNvPr>
            <p:cNvSpPr/>
            <p:nvPr/>
          </p:nvSpPr>
          <p:spPr>
            <a:xfrm>
              <a:off x="1328172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7B88E2-DD9B-4F99-B60E-6A966B9E44C1}"/>
                </a:ext>
              </a:extLst>
            </p:cNvPr>
            <p:cNvSpPr/>
            <p:nvPr/>
          </p:nvSpPr>
          <p:spPr>
            <a:xfrm>
              <a:off x="1576844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2A7EDB-D856-4896-BCA5-A0625267F45B}"/>
                </a:ext>
              </a:extLst>
            </p:cNvPr>
            <p:cNvSpPr/>
            <p:nvPr/>
          </p:nvSpPr>
          <p:spPr>
            <a:xfrm>
              <a:off x="1079500" y="6632358"/>
              <a:ext cx="208800" cy="20780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F37F7C-808A-4109-B51B-88359A245761}"/>
                </a:ext>
              </a:extLst>
            </p:cNvPr>
            <p:cNvSpPr/>
            <p:nvPr/>
          </p:nvSpPr>
          <p:spPr>
            <a:xfrm>
              <a:off x="1328172" y="6632358"/>
              <a:ext cx="208800" cy="20780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hord 73">
              <a:extLst>
                <a:ext uri="{FF2B5EF4-FFF2-40B4-BE49-F238E27FC236}">
                  <a16:creationId xmlns:a16="http://schemas.microsoft.com/office/drawing/2014/main" id="{86B818A3-17FA-4182-8332-1D75F1531F68}"/>
                </a:ext>
              </a:extLst>
            </p:cNvPr>
            <p:cNvSpPr/>
            <p:nvPr/>
          </p:nvSpPr>
          <p:spPr>
            <a:xfrm>
              <a:off x="1328172" y="5793555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121EFE-C3D3-43A1-A176-31507A305B07}"/>
                </a:ext>
              </a:extLst>
            </p:cNvPr>
            <p:cNvSpPr/>
            <p:nvPr/>
          </p:nvSpPr>
          <p:spPr>
            <a:xfrm>
              <a:off x="1576844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E037E46-F15C-4B19-AF7E-C8CF2E7FF668}"/>
                </a:ext>
              </a:extLst>
            </p:cNvPr>
            <p:cNvSpPr/>
            <p:nvPr/>
          </p:nvSpPr>
          <p:spPr>
            <a:xfrm>
              <a:off x="1825516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D24E26D-985E-4F86-B181-ED903B82896D}"/>
                </a:ext>
              </a:extLst>
            </p:cNvPr>
            <p:cNvSpPr/>
            <p:nvPr/>
          </p:nvSpPr>
          <p:spPr>
            <a:xfrm>
              <a:off x="2074188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C00A30-ACCC-407E-8C47-CCDDED8C24CB}"/>
                </a:ext>
              </a:extLst>
            </p:cNvPr>
            <p:cNvSpPr/>
            <p:nvPr/>
          </p:nvSpPr>
          <p:spPr>
            <a:xfrm>
              <a:off x="2322860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hord 78">
              <a:extLst>
                <a:ext uri="{FF2B5EF4-FFF2-40B4-BE49-F238E27FC236}">
                  <a16:creationId xmlns:a16="http://schemas.microsoft.com/office/drawing/2014/main" id="{BDFC1850-D43D-42A8-9277-4795EA5DA16C}"/>
                </a:ext>
              </a:extLst>
            </p:cNvPr>
            <p:cNvSpPr/>
            <p:nvPr/>
          </p:nvSpPr>
          <p:spPr>
            <a:xfrm>
              <a:off x="1576844" y="6630614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85B4751-538A-4293-BEC6-A3BC1CA01884}"/>
                </a:ext>
              </a:extLst>
            </p:cNvPr>
            <p:cNvSpPr/>
            <p:nvPr/>
          </p:nvSpPr>
          <p:spPr>
            <a:xfrm>
              <a:off x="2074188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5821160-DEE2-4B2B-A4E8-D009D64A160E}"/>
                </a:ext>
              </a:extLst>
            </p:cNvPr>
            <p:cNvSpPr/>
            <p:nvPr/>
          </p:nvSpPr>
          <p:spPr>
            <a:xfrm>
              <a:off x="232286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CEC8246-45DE-4E46-85D2-2BD7AE9B111B}"/>
                </a:ext>
              </a:extLst>
            </p:cNvPr>
            <p:cNvSpPr/>
            <p:nvPr/>
          </p:nvSpPr>
          <p:spPr>
            <a:xfrm>
              <a:off x="2571532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4695C3F-194C-4AA8-9148-7EEACB886538}"/>
                </a:ext>
              </a:extLst>
            </p:cNvPr>
            <p:cNvSpPr/>
            <p:nvPr/>
          </p:nvSpPr>
          <p:spPr>
            <a:xfrm>
              <a:off x="281816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BE88B85E-9085-4D3D-B6D6-054C7E1FA9F8}"/>
              </a:ext>
            </a:extLst>
          </p:cNvPr>
          <p:cNvGraphicFramePr>
            <a:graphicFrameLocks noGrp="1"/>
          </p:cNvGraphicFramePr>
          <p:nvPr/>
        </p:nvGraphicFramePr>
        <p:xfrm>
          <a:off x="104773" y="4184629"/>
          <a:ext cx="8713768" cy="1114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77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7951091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on Monday?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pints were sold on Thursday than on Tuesday?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7.5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in total?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107.5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fewer pints were sold on Wednesday than on Monday?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12.5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256817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981DC31-2572-4977-B94F-62D5A6C1083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90926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2A01-DFFE-464E-B9AE-56607A255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074" y="1020871"/>
            <a:ext cx="7590848" cy="284967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b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Wednesday 17</a:t>
            </a:r>
            <a:r>
              <a:rPr lang="en-GB" sz="4000" b="1" baseline="30000" dirty="0">
                <a:solidFill>
                  <a:srgbClr val="FFFFFF"/>
                </a:solidFill>
                <a:latin typeface="Century Gothic" panose="020B0502020202020204" pitchFamily="34" charset="0"/>
              </a:rPr>
              <a:t>th</a:t>
            </a:r>
            <a: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June 20</a:t>
            </a:r>
            <a:b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Year 3/4: I can interpret data on pictograms</a:t>
            </a:r>
            <a:b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02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pictogram below shows the results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the tally chart.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F6C1169-4E04-41CE-A766-715A3B51E109}"/>
              </a:ext>
            </a:extLst>
          </p:cNvPr>
          <p:cNvGraphicFramePr>
            <a:graphicFrameLocks noGrp="1"/>
          </p:cNvGraphicFramePr>
          <p:nvPr/>
        </p:nvGraphicFramePr>
        <p:xfrm>
          <a:off x="721639" y="1928805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B30DF9B-A1AF-489B-995C-D7D6CBEE700C}"/>
              </a:ext>
            </a:extLst>
          </p:cNvPr>
          <p:cNvGraphicFramePr>
            <a:graphicFrameLocks noGrp="1"/>
          </p:cNvGraphicFramePr>
          <p:nvPr/>
        </p:nvGraphicFramePr>
        <p:xfrm>
          <a:off x="4751386" y="1937364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59DA9191-8969-4ACC-B861-4311E1BB7A7D}"/>
              </a:ext>
            </a:extLst>
          </p:cNvPr>
          <p:cNvGrpSpPr/>
          <p:nvPr/>
        </p:nvGrpSpPr>
        <p:grpSpPr>
          <a:xfrm>
            <a:off x="5984343" y="2364329"/>
            <a:ext cx="2223032" cy="1253996"/>
            <a:chOff x="4240847" y="2427694"/>
            <a:chExt cx="1254843" cy="70784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5F12E3-30F0-4D2D-8209-5103A9FFB9DB}"/>
                </a:ext>
              </a:extLst>
            </p:cNvPr>
            <p:cNvSpPr/>
            <p:nvPr/>
          </p:nvSpPr>
          <p:spPr>
            <a:xfrm>
              <a:off x="4240847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78CE159-FF6E-4316-BFEF-2D319727D79F}"/>
                </a:ext>
              </a:extLst>
            </p:cNvPr>
            <p:cNvSpPr/>
            <p:nvPr/>
          </p:nvSpPr>
          <p:spPr>
            <a:xfrm>
              <a:off x="4399155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30DBC6B-8DDA-4A8F-A066-4C9980108B6F}"/>
                </a:ext>
              </a:extLst>
            </p:cNvPr>
            <p:cNvSpPr/>
            <p:nvPr/>
          </p:nvSpPr>
          <p:spPr>
            <a:xfrm>
              <a:off x="4557463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81CD5B5-AA2E-4ACE-8A5B-EDD000DA8E0D}"/>
                </a:ext>
              </a:extLst>
            </p:cNvPr>
            <p:cNvSpPr/>
            <p:nvPr/>
          </p:nvSpPr>
          <p:spPr>
            <a:xfrm>
              <a:off x="4715771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CB94203-6B0C-4D6B-AF6C-C7C3C1675449}"/>
                </a:ext>
              </a:extLst>
            </p:cNvPr>
            <p:cNvSpPr/>
            <p:nvPr/>
          </p:nvSpPr>
          <p:spPr>
            <a:xfrm>
              <a:off x="4240847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66B6A5-87E2-4146-9D24-E231E1ADD2E2}"/>
                </a:ext>
              </a:extLst>
            </p:cNvPr>
            <p:cNvSpPr/>
            <p:nvPr/>
          </p:nvSpPr>
          <p:spPr>
            <a:xfrm>
              <a:off x="4399155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B4A4AD-DB68-4DB4-8709-B7591E371227}"/>
                </a:ext>
              </a:extLst>
            </p:cNvPr>
            <p:cNvSpPr/>
            <p:nvPr/>
          </p:nvSpPr>
          <p:spPr>
            <a:xfrm>
              <a:off x="4557463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C3D0211-718B-4BA3-919D-75D5E5DBC4DE}"/>
                </a:ext>
              </a:extLst>
            </p:cNvPr>
            <p:cNvSpPr/>
            <p:nvPr/>
          </p:nvSpPr>
          <p:spPr>
            <a:xfrm>
              <a:off x="4715771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A4EE590-02E7-42EC-AED3-FE95272EC430}"/>
                </a:ext>
              </a:extLst>
            </p:cNvPr>
            <p:cNvSpPr/>
            <p:nvPr/>
          </p:nvSpPr>
          <p:spPr>
            <a:xfrm>
              <a:off x="4874080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E43AA3B-B494-4B2A-8591-12868C0CE882}"/>
                </a:ext>
              </a:extLst>
            </p:cNvPr>
            <p:cNvSpPr/>
            <p:nvPr/>
          </p:nvSpPr>
          <p:spPr>
            <a:xfrm>
              <a:off x="5032388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561105A-8A97-4479-B85C-46D18AFE6781}"/>
                </a:ext>
              </a:extLst>
            </p:cNvPr>
            <p:cNvSpPr/>
            <p:nvPr/>
          </p:nvSpPr>
          <p:spPr>
            <a:xfrm>
              <a:off x="5190696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FFB32C0-322A-45D4-BE1F-3BC70EA0F6B3}"/>
                </a:ext>
              </a:extLst>
            </p:cNvPr>
            <p:cNvSpPr/>
            <p:nvPr/>
          </p:nvSpPr>
          <p:spPr>
            <a:xfrm>
              <a:off x="4240847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B2A8E5C-7504-41D0-8529-526F5FF8C24B}"/>
                </a:ext>
              </a:extLst>
            </p:cNvPr>
            <p:cNvSpPr/>
            <p:nvPr/>
          </p:nvSpPr>
          <p:spPr>
            <a:xfrm>
              <a:off x="4399155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3087739-C7A6-4EB3-9B18-B886F553C16E}"/>
                </a:ext>
              </a:extLst>
            </p:cNvPr>
            <p:cNvSpPr/>
            <p:nvPr/>
          </p:nvSpPr>
          <p:spPr>
            <a:xfrm>
              <a:off x="4557463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0370FFA-B150-4FCE-B793-3C75AD94A8DE}"/>
                </a:ext>
              </a:extLst>
            </p:cNvPr>
            <p:cNvSpPr/>
            <p:nvPr/>
          </p:nvSpPr>
          <p:spPr>
            <a:xfrm>
              <a:off x="4715771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50A617B-B12E-4BD3-8037-5E4F2CEFBB6B}"/>
                </a:ext>
              </a:extLst>
            </p:cNvPr>
            <p:cNvSpPr/>
            <p:nvPr/>
          </p:nvSpPr>
          <p:spPr>
            <a:xfrm>
              <a:off x="4874080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DF6F30B-F59A-478A-9A9B-815A4DE42A8D}"/>
                </a:ext>
              </a:extLst>
            </p:cNvPr>
            <p:cNvSpPr/>
            <p:nvPr/>
          </p:nvSpPr>
          <p:spPr>
            <a:xfrm>
              <a:off x="5032388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F1A2594-95C5-46A8-B638-15A1684F8B3C}"/>
                </a:ext>
              </a:extLst>
            </p:cNvPr>
            <p:cNvSpPr/>
            <p:nvPr/>
          </p:nvSpPr>
          <p:spPr>
            <a:xfrm>
              <a:off x="4240847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3A059FF-06AF-456E-8619-AF9009CC0688}"/>
                </a:ext>
              </a:extLst>
            </p:cNvPr>
            <p:cNvSpPr/>
            <p:nvPr/>
          </p:nvSpPr>
          <p:spPr>
            <a:xfrm>
              <a:off x="4399155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00EF282-7D8C-49DD-9794-A0992DE0D9CA}"/>
                </a:ext>
              </a:extLst>
            </p:cNvPr>
            <p:cNvSpPr/>
            <p:nvPr/>
          </p:nvSpPr>
          <p:spPr>
            <a:xfrm>
              <a:off x="4557463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hord 70">
              <a:extLst>
                <a:ext uri="{FF2B5EF4-FFF2-40B4-BE49-F238E27FC236}">
                  <a16:creationId xmlns:a16="http://schemas.microsoft.com/office/drawing/2014/main" id="{B5AE06D4-D53D-446C-A0C5-7992464E9E2B}"/>
                </a:ext>
              </a:extLst>
            </p:cNvPr>
            <p:cNvSpPr/>
            <p:nvPr/>
          </p:nvSpPr>
          <p:spPr>
            <a:xfrm>
              <a:off x="5353077" y="2992416"/>
              <a:ext cx="142613" cy="143125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B43543-6EAD-462F-A9A9-90A37876E962}"/>
              </a:ext>
            </a:extLst>
          </p:cNvPr>
          <p:cNvGrpSpPr/>
          <p:nvPr/>
        </p:nvGrpSpPr>
        <p:grpSpPr>
          <a:xfrm>
            <a:off x="1949075" y="2374268"/>
            <a:ext cx="934992" cy="1231012"/>
            <a:chOff x="1286677" y="1346042"/>
            <a:chExt cx="638613" cy="694874"/>
          </a:xfrm>
        </p:grpSpPr>
        <p:pic>
          <p:nvPicPr>
            <p:cNvPr id="7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F4BC4259-1CDB-4C8E-B336-49FF36B7B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4679AEA-8AFE-449B-BCD9-D7BCBE8A8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2FBF634-C877-42C9-99DD-C87251CCE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05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E55C01C7-1E37-4AA5-A445-A5346DD49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17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609D81E0-C870-4841-AB98-8D6182C74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F6CBEDE3-A18F-4EFE-88B0-83898666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87EF7529-5D6F-423C-A0DE-F93798ACD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DC4B410F-48E7-421A-B548-BB652B6F2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FB1ECF09-A797-4765-9172-541743885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F873BB0D-FF2D-419F-93EF-49631E768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6059399-1365-4D83-8955-2ABC0BE3230D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53" y="1538995"/>
              <a:ext cx="108000" cy="12436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D782E69-056B-4944-BF2B-3A25D7B089A2}"/>
              </a:ext>
            </a:extLst>
          </p:cNvPr>
          <p:cNvGrpSpPr/>
          <p:nvPr/>
        </p:nvGrpSpPr>
        <p:grpSpPr>
          <a:xfrm>
            <a:off x="3450404" y="3786321"/>
            <a:ext cx="2243192" cy="215444"/>
            <a:chOff x="3304077" y="2606983"/>
            <a:chExt cx="2177339" cy="21544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A09094C-44B7-44BD-B375-E8BAB71A0CCD}"/>
                </a:ext>
              </a:extLst>
            </p:cNvPr>
            <p:cNvSpPr txBox="1"/>
            <p:nvPr/>
          </p:nvSpPr>
          <p:spPr>
            <a:xfrm>
              <a:off x="3304077" y="2606983"/>
              <a:ext cx="217733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Key:      = 2 drinks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BE57C38-CBCA-44A6-AB5D-8862088A8607}"/>
                </a:ext>
              </a:extLst>
            </p:cNvPr>
            <p:cNvSpPr/>
            <p:nvPr/>
          </p:nvSpPr>
          <p:spPr>
            <a:xfrm>
              <a:off x="4092673" y="26453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1C75C3C-1644-4548-95CB-BC0D9506D5C2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02564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5c7a0828-c5e4-45f8-a074-18a8fdc88ec6"/>
    <ds:schemaRef ds:uri="86144f90-c7b6-48d0-aae5-f5e9e48cc3d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7AC05F-CFF3-4F44-9292-4829CEA896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1832</Words>
  <Application>Microsoft Office PowerPoint</Application>
  <PresentationFormat>On-screen Show (4:3)</PresentationFormat>
  <Paragraphs>833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Wednesday 17th June 20 Year 3/4: I can interpret data on pictograms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4: I can present and  interpret data using charts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4: I can interpret charts using reasoning and problem solving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14</cp:revision>
  <dcterms:created xsi:type="dcterms:W3CDTF">2018-03-17T10:08:43Z</dcterms:created>
  <dcterms:modified xsi:type="dcterms:W3CDTF">2020-06-04T13:10:29Z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