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301" r:id="rId5"/>
    <p:sldId id="387" r:id="rId6"/>
    <p:sldId id="388" r:id="rId7"/>
    <p:sldId id="360" r:id="rId8"/>
    <p:sldId id="389" r:id="rId9"/>
    <p:sldId id="390" r:id="rId10"/>
    <p:sldId id="369" r:id="rId11"/>
    <p:sldId id="395" r:id="rId12"/>
    <p:sldId id="391" r:id="rId13"/>
    <p:sldId id="392" r:id="rId14"/>
    <p:sldId id="370" r:id="rId15"/>
    <p:sldId id="393" r:id="rId16"/>
    <p:sldId id="366" r:id="rId17"/>
    <p:sldId id="394" r:id="rId18"/>
    <p:sldId id="373" r:id="rId19"/>
    <p:sldId id="374" r:id="rId20"/>
    <p:sldId id="396" r:id="rId21"/>
    <p:sldId id="375" r:id="rId22"/>
    <p:sldId id="376" r:id="rId23"/>
    <p:sldId id="385" r:id="rId24"/>
    <p:sldId id="386" r:id="rId25"/>
    <p:sldId id="379" r:id="rId26"/>
    <p:sldId id="380" r:id="rId27"/>
    <p:sldId id="368" r:id="rId28"/>
    <p:sldId id="381" r:id="rId29"/>
    <p:sldId id="422" r:id="rId30"/>
    <p:sldId id="423" r:id="rId31"/>
    <p:sldId id="382" r:id="rId32"/>
    <p:sldId id="424" r:id="rId33"/>
    <p:sldId id="425" r:id="rId34"/>
    <p:sldId id="426" r:id="rId35"/>
    <p:sldId id="427" r:id="rId36"/>
    <p:sldId id="42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095" autoAdjust="0"/>
  </p:normalViewPr>
  <p:slideViewPr>
    <p:cSldViewPr snapToGrid="0">
      <p:cViewPr varScale="1">
        <p:scale>
          <a:sx n="81" d="100"/>
          <a:sy n="81" d="100"/>
        </p:scale>
        <p:origin x="14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5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25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7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46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8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1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5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8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9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4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4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9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2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Summer Block 2 – Statistics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16</a:t>
            </a:r>
            <a:r>
              <a:rPr lang="en-GB" sz="4000" b="1" baseline="30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June 2020</a:t>
            </a: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</a:t>
            </a: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I can interpret data on pictograms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pictogram below shows the results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the tally chart.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False because…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1E8089-16A5-46EE-858C-D41E10A7D2A6}"/>
              </a:ext>
            </a:extLst>
          </p:cNvPr>
          <p:cNvGraphicFramePr>
            <a:graphicFrameLocks noGrp="1"/>
          </p:cNvGraphicFramePr>
          <p:nvPr/>
        </p:nvGraphicFramePr>
        <p:xfrm>
          <a:off x="721639" y="1928805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ECCB4F-FD7C-434D-A710-4FF545A2B64C}"/>
              </a:ext>
            </a:extLst>
          </p:cNvPr>
          <p:cNvGraphicFramePr>
            <a:graphicFrameLocks noGrp="1"/>
          </p:cNvGraphicFramePr>
          <p:nvPr/>
        </p:nvGraphicFramePr>
        <p:xfrm>
          <a:off x="4751386" y="1937364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99EA428-4DD3-4294-BCF8-028FD19FCC63}"/>
              </a:ext>
            </a:extLst>
          </p:cNvPr>
          <p:cNvGrpSpPr/>
          <p:nvPr/>
        </p:nvGrpSpPr>
        <p:grpSpPr>
          <a:xfrm>
            <a:off x="5984343" y="2364329"/>
            <a:ext cx="2223032" cy="1253996"/>
            <a:chOff x="4240847" y="2427694"/>
            <a:chExt cx="1254843" cy="7078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E3540D-4E5B-4BCD-9EE1-D734D514FF0A}"/>
                </a:ext>
              </a:extLst>
            </p:cNvPr>
            <p:cNvSpPr/>
            <p:nvPr/>
          </p:nvSpPr>
          <p:spPr>
            <a:xfrm>
              <a:off x="4240847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111E60-636F-4F8B-AAE2-759F675C542E}"/>
                </a:ext>
              </a:extLst>
            </p:cNvPr>
            <p:cNvSpPr/>
            <p:nvPr/>
          </p:nvSpPr>
          <p:spPr>
            <a:xfrm>
              <a:off x="4399155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192258F-8ADA-47C9-B331-19756CB9CAFE}"/>
                </a:ext>
              </a:extLst>
            </p:cNvPr>
            <p:cNvSpPr/>
            <p:nvPr/>
          </p:nvSpPr>
          <p:spPr>
            <a:xfrm>
              <a:off x="4557463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CA61E-3EA5-4CFE-A4CF-5B2F29D2E0D7}"/>
                </a:ext>
              </a:extLst>
            </p:cNvPr>
            <p:cNvSpPr/>
            <p:nvPr/>
          </p:nvSpPr>
          <p:spPr>
            <a:xfrm>
              <a:off x="4715771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D0A246-B169-45D7-9095-1E379B3461E6}"/>
                </a:ext>
              </a:extLst>
            </p:cNvPr>
            <p:cNvSpPr/>
            <p:nvPr/>
          </p:nvSpPr>
          <p:spPr>
            <a:xfrm>
              <a:off x="4240847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203421-A993-4633-B9FB-43A259CE3A49}"/>
                </a:ext>
              </a:extLst>
            </p:cNvPr>
            <p:cNvSpPr/>
            <p:nvPr/>
          </p:nvSpPr>
          <p:spPr>
            <a:xfrm>
              <a:off x="4399155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C9AC1C-25C4-461F-B6D3-9111E1C34604}"/>
                </a:ext>
              </a:extLst>
            </p:cNvPr>
            <p:cNvSpPr/>
            <p:nvPr/>
          </p:nvSpPr>
          <p:spPr>
            <a:xfrm>
              <a:off x="4557463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CF93E8-1083-42CB-B8E5-6114BDC71054}"/>
                </a:ext>
              </a:extLst>
            </p:cNvPr>
            <p:cNvSpPr/>
            <p:nvPr/>
          </p:nvSpPr>
          <p:spPr>
            <a:xfrm>
              <a:off x="4715771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114319-CBFC-4D9D-A5AC-6C14D3648A06}"/>
                </a:ext>
              </a:extLst>
            </p:cNvPr>
            <p:cNvSpPr/>
            <p:nvPr/>
          </p:nvSpPr>
          <p:spPr>
            <a:xfrm>
              <a:off x="4874080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B52910-2A1B-4987-B2C6-A8BCE351EE30}"/>
                </a:ext>
              </a:extLst>
            </p:cNvPr>
            <p:cNvSpPr/>
            <p:nvPr/>
          </p:nvSpPr>
          <p:spPr>
            <a:xfrm>
              <a:off x="5032388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7FF485-DAAE-49F6-BDB4-CD3FADD153C5}"/>
                </a:ext>
              </a:extLst>
            </p:cNvPr>
            <p:cNvSpPr/>
            <p:nvPr/>
          </p:nvSpPr>
          <p:spPr>
            <a:xfrm>
              <a:off x="5190696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7EB1BF-3CFC-40C1-82FB-B32CD7D3802E}"/>
                </a:ext>
              </a:extLst>
            </p:cNvPr>
            <p:cNvSpPr/>
            <p:nvPr/>
          </p:nvSpPr>
          <p:spPr>
            <a:xfrm>
              <a:off x="4240847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0AF95B-54F9-4D2D-AA0D-388DE850F341}"/>
                </a:ext>
              </a:extLst>
            </p:cNvPr>
            <p:cNvSpPr/>
            <p:nvPr/>
          </p:nvSpPr>
          <p:spPr>
            <a:xfrm>
              <a:off x="4399155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16E4DC-419E-4413-AF1F-8EB0D57C14E2}"/>
                </a:ext>
              </a:extLst>
            </p:cNvPr>
            <p:cNvSpPr/>
            <p:nvPr/>
          </p:nvSpPr>
          <p:spPr>
            <a:xfrm>
              <a:off x="4557463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E50F83-DABE-4741-96D2-C5E674825858}"/>
                </a:ext>
              </a:extLst>
            </p:cNvPr>
            <p:cNvSpPr/>
            <p:nvPr/>
          </p:nvSpPr>
          <p:spPr>
            <a:xfrm>
              <a:off x="4715771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007CF3-B187-4332-B21E-A2E49874AAFF}"/>
                </a:ext>
              </a:extLst>
            </p:cNvPr>
            <p:cNvSpPr/>
            <p:nvPr/>
          </p:nvSpPr>
          <p:spPr>
            <a:xfrm>
              <a:off x="4874080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2548EA-8544-4911-AE88-FCD2C9DC3B8B}"/>
                </a:ext>
              </a:extLst>
            </p:cNvPr>
            <p:cNvSpPr/>
            <p:nvPr/>
          </p:nvSpPr>
          <p:spPr>
            <a:xfrm>
              <a:off x="5032388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8AF49C-5DFB-4B79-AF75-B059A513BD6E}"/>
                </a:ext>
              </a:extLst>
            </p:cNvPr>
            <p:cNvSpPr/>
            <p:nvPr/>
          </p:nvSpPr>
          <p:spPr>
            <a:xfrm>
              <a:off x="4240847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245CE4A-8834-4F28-BD9E-399D5E9BEAA2}"/>
                </a:ext>
              </a:extLst>
            </p:cNvPr>
            <p:cNvSpPr/>
            <p:nvPr/>
          </p:nvSpPr>
          <p:spPr>
            <a:xfrm>
              <a:off x="4399155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E495F9-F340-4B4D-8BB5-E78D001F684D}"/>
                </a:ext>
              </a:extLst>
            </p:cNvPr>
            <p:cNvSpPr/>
            <p:nvPr/>
          </p:nvSpPr>
          <p:spPr>
            <a:xfrm>
              <a:off x="4557463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hord 31">
              <a:extLst>
                <a:ext uri="{FF2B5EF4-FFF2-40B4-BE49-F238E27FC236}">
                  <a16:creationId xmlns:a16="http://schemas.microsoft.com/office/drawing/2014/main" id="{6307AF39-A476-42D1-8186-9CFFA518A610}"/>
                </a:ext>
              </a:extLst>
            </p:cNvPr>
            <p:cNvSpPr/>
            <p:nvPr/>
          </p:nvSpPr>
          <p:spPr>
            <a:xfrm>
              <a:off x="5353077" y="2992416"/>
              <a:ext cx="142613" cy="143125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7A2B8A-A1C8-427E-88AC-4735C0E9718B}"/>
              </a:ext>
            </a:extLst>
          </p:cNvPr>
          <p:cNvGrpSpPr/>
          <p:nvPr/>
        </p:nvGrpSpPr>
        <p:grpSpPr>
          <a:xfrm>
            <a:off x="1949075" y="2374268"/>
            <a:ext cx="934992" cy="1231012"/>
            <a:chOff x="1286677" y="1346042"/>
            <a:chExt cx="638613" cy="694874"/>
          </a:xfrm>
        </p:grpSpPr>
        <p:pic>
          <p:nvPicPr>
            <p:cNvPr id="3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6BB89BB-7D45-498E-AB21-7C8A9D148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DD0F4E73-5B85-4281-93D7-D7C71CEAC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72DB004-AC1C-4DC9-90E0-B1DCB2464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05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F9E8099-866A-419A-9197-83083D8EC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17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5C24BFB1-F025-44A0-949B-B2831C1A5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1D19C57-DF4C-4BB7-A5D8-A1901D017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100C9AB8-179B-46FE-AFA1-24C5431F6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E14B76BE-D9E7-4B95-AEF5-886455C85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034361C-3694-4FCF-A0FE-351F9932E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3852A01-7D5F-4DBE-9857-DA4336218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C0116CD-0A8B-4155-91CA-A6AFFCB01C0B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53" y="1538995"/>
              <a:ext cx="108000" cy="12436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FC4638-3A15-4E95-83C2-4C4129F9DC13}"/>
              </a:ext>
            </a:extLst>
          </p:cNvPr>
          <p:cNvGrpSpPr/>
          <p:nvPr/>
        </p:nvGrpSpPr>
        <p:grpSpPr>
          <a:xfrm>
            <a:off x="3450404" y="3786321"/>
            <a:ext cx="2243192" cy="215444"/>
            <a:chOff x="3304077" y="2606983"/>
            <a:chExt cx="2177339" cy="21544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CCA77E-6977-4C62-8272-1F7D3206F574}"/>
                </a:ext>
              </a:extLst>
            </p:cNvPr>
            <p:cNvSpPr txBox="1"/>
            <p:nvPr/>
          </p:nvSpPr>
          <p:spPr>
            <a:xfrm>
              <a:off x="3304077" y="2606983"/>
              <a:ext cx="217733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Key:      = 2 drinks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C6516BC-5FAE-48FC-9A5D-0B0B4F1FC3CD}"/>
                </a:ext>
              </a:extLst>
            </p:cNvPr>
            <p:cNvSpPr/>
            <p:nvPr/>
          </p:nvSpPr>
          <p:spPr>
            <a:xfrm>
              <a:off x="4092673" y="26453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3232A5E-09C1-4AB2-BD8D-43F7C6FA62C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08464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pictogram below shows the results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the tally chart.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 because there should be 1 more picture for juice, 4 more pictures for water, 4 more pictures for milk and 2 and a half fewer pictures for lemonade.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1E8089-16A5-46EE-858C-D41E10A7D2A6}"/>
              </a:ext>
            </a:extLst>
          </p:cNvPr>
          <p:cNvGraphicFramePr>
            <a:graphicFrameLocks noGrp="1"/>
          </p:cNvGraphicFramePr>
          <p:nvPr/>
        </p:nvGraphicFramePr>
        <p:xfrm>
          <a:off x="721639" y="1928805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ECCB4F-FD7C-434D-A710-4FF545A2B64C}"/>
              </a:ext>
            </a:extLst>
          </p:cNvPr>
          <p:cNvGraphicFramePr>
            <a:graphicFrameLocks noGrp="1"/>
          </p:cNvGraphicFramePr>
          <p:nvPr/>
        </p:nvGraphicFramePr>
        <p:xfrm>
          <a:off x="4751386" y="1937364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99EA428-4DD3-4294-BCF8-028FD19FCC63}"/>
              </a:ext>
            </a:extLst>
          </p:cNvPr>
          <p:cNvGrpSpPr/>
          <p:nvPr/>
        </p:nvGrpSpPr>
        <p:grpSpPr>
          <a:xfrm>
            <a:off x="5984343" y="2364329"/>
            <a:ext cx="2223032" cy="1253996"/>
            <a:chOff x="4240847" y="2427694"/>
            <a:chExt cx="1254843" cy="7078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E3540D-4E5B-4BCD-9EE1-D734D514FF0A}"/>
                </a:ext>
              </a:extLst>
            </p:cNvPr>
            <p:cNvSpPr/>
            <p:nvPr/>
          </p:nvSpPr>
          <p:spPr>
            <a:xfrm>
              <a:off x="4240847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111E60-636F-4F8B-AAE2-759F675C542E}"/>
                </a:ext>
              </a:extLst>
            </p:cNvPr>
            <p:cNvSpPr/>
            <p:nvPr/>
          </p:nvSpPr>
          <p:spPr>
            <a:xfrm>
              <a:off x="4399155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192258F-8ADA-47C9-B331-19756CB9CAFE}"/>
                </a:ext>
              </a:extLst>
            </p:cNvPr>
            <p:cNvSpPr/>
            <p:nvPr/>
          </p:nvSpPr>
          <p:spPr>
            <a:xfrm>
              <a:off x="4557463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CA61E-3EA5-4CFE-A4CF-5B2F29D2E0D7}"/>
                </a:ext>
              </a:extLst>
            </p:cNvPr>
            <p:cNvSpPr/>
            <p:nvPr/>
          </p:nvSpPr>
          <p:spPr>
            <a:xfrm>
              <a:off x="4715771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D0A246-B169-45D7-9095-1E379B3461E6}"/>
                </a:ext>
              </a:extLst>
            </p:cNvPr>
            <p:cNvSpPr/>
            <p:nvPr/>
          </p:nvSpPr>
          <p:spPr>
            <a:xfrm>
              <a:off x="4240847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203421-A993-4633-B9FB-43A259CE3A49}"/>
                </a:ext>
              </a:extLst>
            </p:cNvPr>
            <p:cNvSpPr/>
            <p:nvPr/>
          </p:nvSpPr>
          <p:spPr>
            <a:xfrm>
              <a:off x="4399155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C9AC1C-25C4-461F-B6D3-9111E1C34604}"/>
                </a:ext>
              </a:extLst>
            </p:cNvPr>
            <p:cNvSpPr/>
            <p:nvPr/>
          </p:nvSpPr>
          <p:spPr>
            <a:xfrm>
              <a:off x="4557463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CF93E8-1083-42CB-B8E5-6114BDC71054}"/>
                </a:ext>
              </a:extLst>
            </p:cNvPr>
            <p:cNvSpPr/>
            <p:nvPr/>
          </p:nvSpPr>
          <p:spPr>
            <a:xfrm>
              <a:off x="4715771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114319-CBFC-4D9D-A5AC-6C14D3648A06}"/>
                </a:ext>
              </a:extLst>
            </p:cNvPr>
            <p:cNvSpPr/>
            <p:nvPr/>
          </p:nvSpPr>
          <p:spPr>
            <a:xfrm>
              <a:off x="4874080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B52910-2A1B-4987-B2C6-A8BCE351EE30}"/>
                </a:ext>
              </a:extLst>
            </p:cNvPr>
            <p:cNvSpPr/>
            <p:nvPr/>
          </p:nvSpPr>
          <p:spPr>
            <a:xfrm>
              <a:off x="5032388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7FF485-DAAE-49F6-BDB4-CD3FADD153C5}"/>
                </a:ext>
              </a:extLst>
            </p:cNvPr>
            <p:cNvSpPr/>
            <p:nvPr/>
          </p:nvSpPr>
          <p:spPr>
            <a:xfrm>
              <a:off x="5190696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7EB1BF-3CFC-40C1-82FB-B32CD7D3802E}"/>
                </a:ext>
              </a:extLst>
            </p:cNvPr>
            <p:cNvSpPr/>
            <p:nvPr/>
          </p:nvSpPr>
          <p:spPr>
            <a:xfrm>
              <a:off x="4240847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0AF95B-54F9-4D2D-AA0D-388DE850F341}"/>
                </a:ext>
              </a:extLst>
            </p:cNvPr>
            <p:cNvSpPr/>
            <p:nvPr/>
          </p:nvSpPr>
          <p:spPr>
            <a:xfrm>
              <a:off x="4399155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16E4DC-419E-4413-AF1F-8EB0D57C14E2}"/>
                </a:ext>
              </a:extLst>
            </p:cNvPr>
            <p:cNvSpPr/>
            <p:nvPr/>
          </p:nvSpPr>
          <p:spPr>
            <a:xfrm>
              <a:off x="4557463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E50F83-DABE-4741-96D2-C5E674825858}"/>
                </a:ext>
              </a:extLst>
            </p:cNvPr>
            <p:cNvSpPr/>
            <p:nvPr/>
          </p:nvSpPr>
          <p:spPr>
            <a:xfrm>
              <a:off x="4715771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007CF3-B187-4332-B21E-A2E49874AAFF}"/>
                </a:ext>
              </a:extLst>
            </p:cNvPr>
            <p:cNvSpPr/>
            <p:nvPr/>
          </p:nvSpPr>
          <p:spPr>
            <a:xfrm>
              <a:off x="4874080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2548EA-8544-4911-AE88-FCD2C9DC3B8B}"/>
                </a:ext>
              </a:extLst>
            </p:cNvPr>
            <p:cNvSpPr/>
            <p:nvPr/>
          </p:nvSpPr>
          <p:spPr>
            <a:xfrm>
              <a:off x="5032388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8AF49C-5DFB-4B79-AF75-B059A513BD6E}"/>
                </a:ext>
              </a:extLst>
            </p:cNvPr>
            <p:cNvSpPr/>
            <p:nvPr/>
          </p:nvSpPr>
          <p:spPr>
            <a:xfrm>
              <a:off x="4240847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245CE4A-8834-4F28-BD9E-399D5E9BEAA2}"/>
                </a:ext>
              </a:extLst>
            </p:cNvPr>
            <p:cNvSpPr/>
            <p:nvPr/>
          </p:nvSpPr>
          <p:spPr>
            <a:xfrm>
              <a:off x="4399155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E495F9-F340-4B4D-8BB5-E78D001F684D}"/>
                </a:ext>
              </a:extLst>
            </p:cNvPr>
            <p:cNvSpPr/>
            <p:nvPr/>
          </p:nvSpPr>
          <p:spPr>
            <a:xfrm>
              <a:off x="4557463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hord 31">
              <a:extLst>
                <a:ext uri="{FF2B5EF4-FFF2-40B4-BE49-F238E27FC236}">
                  <a16:creationId xmlns:a16="http://schemas.microsoft.com/office/drawing/2014/main" id="{6307AF39-A476-42D1-8186-9CFFA518A610}"/>
                </a:ext>
              </a:extLst>
            </p:cNvPr>
            <p:cNvSpPr/>
            <p:nvPr/>
          </p:nvSpPr>
          <p:spPr>
            <a:xfrm>
              <a:off x="5353077" y="2992416"/>
              <a:ext cx="142613" cy="143125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7A2B8A-A1C8-427E-88AC-4735C0E9718B}"/>
              </a:ext>
            </a:extLst>
          </p:cNvPr>
          <p:cNvGrpSpPr/>
          <p:nvPr/>
        </p:nvGrpSpPr>
        <p:grpSpPr>
          <a:xfrm>
            <a:off x="1949075" y="2374268"/>
            <a:ext cx="934992" cy="1231012"/>
            <a:chOff x="1286677" y="1346042"/>
            <a:chExt cx="638613" cy="694874"/>
          </a:xfrm>
        </p:grpSpPr>
        <p:pic>
          <p:nvPicPr>
            <p:cNvPr id="3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6BB89BB-7D45-498E-AB21-7C8A9D148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DD0F4E73-5B85-4281-93D7-D7C71CEAC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72DB004-AC1C-4DC9-90E0-B1DCB2464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05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F9E8099-866A-419A-9197-83083D8EC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17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5C24BFB1-F025-44A0-949B-B2831C1A5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1D19C57-DF4C-4BB7-A5D8-A1901D017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100C9AB8-179B-46FE-AFA1-24C5431F6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E14B76BE-D9E7-4B95-AEF5-886455C85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034361C-3694-4FCF-A0FE-351F9932E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3852A01-7D5F-4DBE-9857-DA4336218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C0116CD-0A8B-4155-91CA-A6AFFCB01C0B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53" y="1538995"/>
              <a:ext cx="108000" cy="12436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FC4638-3A15-4E95-83C2-4C4129F9DC13}"/>
              </a:ext>
            </a:extLst>
          </p:cNvPr>
          <p:cNvGrpSpPr/>
          <p:nvPr/>
        </p:nvGrpSpPr>
        <p:grpSpPr>
          <a:xfrm>
            <a:off x="3450404" y="3786321"/>
            <a:ext cx="2243192" cy="215444"/>
            <a:chOff x="3304077" y="2606983"/>
            <a:chExt cx="2177339" cy="21544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CCA77E-6977-4C62-8272-1F7D3206F574}"/>
                </a:ext>
              </a:extLst>
            </p:cNvPr>
            <p:cNvSpPr txBox="1"/>
            <p:nvPr/>
          </p:nvSpPr>
          <p:spPr>
            <a:xfrm>
              <a:off x="3304077" y="2606983"/>
              <a:ext cx="217733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Key:      = 2 drinks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C6516BC-5FAE-48FC-9A5D-0B0B4F1FC3CD}"/>
                </a:ext>
              </a:extLst>
            </p:cNvPr>
            <p:cNvSpPr/>
            <p:nvPr/>
          </p:nvSpPr>
          <p:spPr>
            <a:xfrm>
              <a:off x="4092673" y="26453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691A81E-6D58-42A4-AE24-704F6813260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7698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is drawing a pictogram where one picture = 5 children.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knows more children have a birthday in winter than spring, but fewer children have a birthday in winter than autumn.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pictogram showing one of the possibilities.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83CDF81-91A9-442C-9607-EC25F3195CBB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261574"/>
          <a:ext cx="4572001" cy="197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199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3089802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Season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Birthdays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Spring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Summer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Autumn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Winter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8AF18DDB-2B72-4294-83DB-00C184916F21}"/>
              </a:ext>
            </a:extLst>
          </p:cNvPr>
          <p:cNvGrpSpPr/>
          <p:nvPr/>
        </p:nvGrpSpPr>
        <p:grpSpPr>
          <a:xfrm>
            <a:off x="3850595" y="3108674"/>
            <a:ext cx="2066442" cy="680398"/>
            <a:chOff x="3681919" y="3108674"/>
            <a:chExt cx="2066442" cy="68039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A6DD91-3EF3-43BD-9195-5CE776BDEB75}"/>
                </a:ext>
              </a:extLst>
            </p:cNvPr>
            <p:cNvSpPr/>
            <p:nvPr/>
          </p:nvSpPr>
          <p:spPr>
            <a:xfrm>
              <a:off x="3681919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58EC723-ADAC-48FF-9D60-A692C078FBAB}"/>
                </a:ext>
              </a:extLst>
            </p:cNvPr>
            <p:cNvSpPr/>
            <p:nvPr/>
          </p:nvSpPr>
          <p:spPr>
            <a:xfrm>
              <a:off x="4040522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38E1F51-ED5E-489E-9DAB-EC1CA193E959}"/>
                </a:ext>
              </a:extLst>
            </p:cNvPr>
            <p:cNvSpPr/>
            <p:nvPr/>
          </p:nvSpPr>
          <p:spPr>
            <a:xfrm>
              <a:off x="4399125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E6F149-E1AB-429C-B1EF-F6C2DD037053}"/>
                </a:ext>
              </a:extLst>
            </p:cNvPr>
            <p:cNvSpPr/>
            <p:nvPr/>
          </p:nvSpPr>
          <p:spPr>
            <a:xfrm>
              <a:off x="4749785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F568B06-F231-45DE-89DE-E26360DEA21D}"/>
                </a:ext>
              </a:extLst>
            </p:cNvPr>
            <p:cNvSpPr/>
            <p:nvPr/>
          </p:nvSpPr>
          <p:spPr>
            <a:xfrm>
              <a:off x="5103292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01E74E-F82F-4129-BC30-7DEA32ACAEE8}"/>
                </a:ext>
              </a:extLst>
            </p:cNvPr>
            <p:cNvSpPr/>
            <p:nvPr/>
          </p:nvSpPr>
          <p:spPr>
            <a:xfrm>
              <a:off x="5470448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EB8F3CB-E4ED-4BAC-B853-D565862DC4A3}"/>
                </a:ext>
              </a:extLst>
            </p:cNvPr>
            <p:cNvSpPr/>
            <p:nvPr/>
          </p:nvSpPr>
          <p:spPr>
            <a:xfrm>
              <a:off x="3681919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3D1A81-E090-4926-8A9A-EA70C34293AE}"/>
                </a:ext>
              </a:extLst>
            </p:cNvPr>
            <p:cNvSpPr/>
            <p:nvPr/>
          </p:nvSpPr>
          <p:spPr>
            <a:xfrm>
              <a:off x="4040523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21F4A9-43D7-4EA2-8042-964934CC24E2}"/>
                </a:ext>
              </a:extLst>
            </p:cNvPr>
            <p:cNvSpPr/>
            <p:nvPr/>
          </p:nvSpPr>
          <p:spPr>
            <a:xfrm>
              <a:off x="4399126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C807989-8B27-4DA2-B163-E43B1D75CB02}"/>
                </a:ext>
              </a:extLst>
            </p:cNvPr>
            <p:cNvSpPr/>
            <p:nvPr/>
          </p:nvSpPr>
          <p:spPr>
            <a:xfrm>
              <a:off x="4749785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B608814-6668-47D3-8294-80FFC2E0FD63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9243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is drawing a pictogram where one picture = 5 children.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 knows more children have a birthday in winter than spring, but fewer children have a birthday in winter than autumn.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pictogram showing one of the possibilities.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2 pictures for winter and 1 picture for spring</a:t>
            </a: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1D3B3C-756A-460A-BDC5-21A9DBCC4B80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261574"/>
          <a:ext cx="4572001" cy="197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199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3089802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Season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Birthdays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Spring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Summer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Autumn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9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Winter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BCA4F60-FB1E-4E41-A7ED-7D498B4297B4}"/>
              </a:ext>
            </a:extLst>
          </p:cNvPr>
          <p:cNvGrpSpPr/>
          <p:nvPr/>
        </p:nvGrpSpPr>
        <p:grpSpPr>
          <a:xfrm>
            <a:off x="3850595" y="2708624"/>
            <a:ext cx="2066442" cy="1470973"/>
            <a:chOff x="3681919" y="2708624"/>
            <a:chExt cx="2066442" cy="147097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19F473-792C-4F75-94CA-962E357371FC}"/>
                </a:ext>
              </a:extLst>
            </p:cNvPr>
            <p:cNvSpPr/>
            <p:nvPr/>
          </p:nvSpPr>
          <p:spPr>
            <a:xfrm>
              <a:off x="3681919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AE981C-CD61-421C-A41E-E96E01F52423}"/>
                </a:ext>
              </a:extLst>
            </p:cNvPr>
            <p:cNvSpPr/>
            <p:nvPr/>
          </p:nvSpPr>
          <p:spPr>
            <a:xfrm>
              <a:off x="4040522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06A33B-7A24-4A06-B4CD-70563AD0FE16}"/>
                </a:ext>
              </a:extLst>
            </p:cNvPr>
            <p:cNvSpPr/>
            <p:nvPr/>
          </p:nvSpPr>
          <p:spPr>
            <a:xfrm>
              <a:off x="4399125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769619-477E-4EB0-9E25-F878F743D674}"/>
                </a:ext>
              </a:extLst>
            </p:cNvPr>
            <p:cNvSpPr/>
            <p:nvPr/>
          </p:nvSpPr>
          <p:spPr>
            <a:xfrm>
              <a:off x="4749785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A00293-218E-468B-AFA8-D875AF10A699}"/>
                </a:ext>
              </a:extLst>
            </p:cNvPr>
            <p:cNvSpPr/>
            <p:nvPr/>
          </p:nvSpPr>
          <p:spPr>
            <a:xfrm>
              <a:off x="5103292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630F71-240F-49CC-9581-AEF8D6F9F900}"/>
                </a:ext>
              </a:extLst>
            </p:cNvPr>
            <p:cNvSpPr/>
            <p:nvPr/>
          </p:nvSpPr>
          <p:spPr>
            <a:xfrm>
              <a:off x="5470448" y="3510160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E59884-CE9E-4585-897E-AC9ACD489A86}"/>
                </a:ext>
              </a:extLst>
            </p:cNvPr>
            <p:cNvSpPr/>
            <p:nvPr/>
          </p:nvSpPr>
          <p:spPr>
            <a:xfrm>
              <a:off x="3681919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548C55D-533E-4B01-B6A4-EDA2BC93D890}"/>
                </a:ext>
              </a:extLst>
            </p:cNvPr>
            <p:cNvSpPr/>
            <p:nvPr/>
          </p:nvSpPr>
          <p:spPr>
            <a:xfrm>
              <a:off x="4040523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D5B11D-BF45-4385-84BA-6435C3CE002F}"/>
                </a:ext>
              </a:extLst>
            </p:cNvPr>
            <p:cNvSpPr/>
            <p:nvPr/>
          </p:nvSpPr>
          <p:spPr>
            <a:xfrm>
              <a:off x="4399126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9607AC-59CB-44CD-8CAB-8219CB19F1A4}"/>
                </a:ext>
              </a:extLst>
            </p:cNvPr>
            <p:cNvSpPr/>
            <p:nvPr/>
          </p:nvSpPr>
          <p:spPr>
            <a:xfrm>
              <a:off x="4749785" y="3108674"/>
              <a:ext cx="277913" cy="27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F0FDBA7-DD51-40D1-A5AD-5AAF1D0B8762}"/>
                </a:ext>
              </a:extLst>
            </p:cNvPr>
            <p:cNvSpPr/>
            <p:nvPr/>
          </p:nvSpPr>
          <p:spPr>
            <a:xfrm>
              <a:off x="3681919" y="3900685"/>
              <a:ext cx="277913" cy="2789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8977E01-F6EA-4BD1-BECF-6F1B2D058B88}"/>
                </a:ext>
              </a:extLst>
            </p:cNvPr>
            <p:cNvSpPr/>
            <p:nvPr/>
          </p:nvSpPr>
          <p:spPr>
            <a:xfrm>
              <a:off x="4040522" y="3900685"/>
              <a:ext cx="277913" cy="2789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24ECB5-EAF8-4F1F-BAE4-3B3CB00FF39D}"/>
                </a:ext>
              </a:extLst>
            </p:cNvPr>
            <p:cNvSpPr/>
            <p:nvPr/>
          </p:nvSpPr>
          <p:spPr>
            <a:xfrm>
              <a:off x="3681919" y="2708624"/>
              <a:ext cx="277913" cy="2789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6BA27D2-C82A-4F44-9402-924DC5A68857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7583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FAAA51-2BE5-4616-A60F-DA16D3FA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936A682-9857-4BCA-8AFF-FC9EEA00F87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draws a pictogram to show KS2’s favourite playground games. Each child voted once.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6084BA1-1392-4559-935B-AA461112D7E7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619506"/>
          <a:ext cx="5029201" cy="2334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166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796035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Games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1 picture = 10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err="1">
                          <a:latin typeface="Century Gothic" panose="020B0502020202020204" pitchFamily="34" charset="0"/>
                        </a:rPr>
                        <a:t>Tig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Skipping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Hopscotch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Football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EA1A0A33-A83B-471D-90DF-7CA456A032CB}"/>
              </a:ext>
            </a:extLst>
          </p:cNvPr>
          <p:cNvSpPr/>
          <p:nvPr/>
        </p:nvSpPr>
        <p:spPr>
          <a:xfrm>
            <a:off x="3374198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E9AE9E-292E-4FF3-8FC4-BD6D2275658B}"/>
              </a:ext>
            </a:extLst>
          </p:cNvPr>
          <p:cNvSpPr/>
          <p:nvPr/>
        </p:nvSpPr>
        <p:spPr>
          <a:xfrm>
            <a:off x="3735801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A72D83-AE0E-4F01-8B43-A46F7F731BC4}"/>
              </a:ext>
            </a:extLst>
          </p:cNvPr>
          <p:cNvSpPr/>
          <p:nvPr/>
        </p:nvSpPr>
        <p:spPr>
          <a:xfrm>
            <a:off x="3374198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D3B2344-69AF-4759-B8C8-A37CF70A844F}"/>
              </a:ext>
            </a:extLst>
          </p:cNvPr>
          <p:cNvSpPr/>
          <p:nvPr/>
        </p:nvSpPr>
        <p:spPr>
          <a:xfrm>
            <a:off x="3735801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F79279-1FE6-43DC-B865-04AEE7FD75A3}"/>
              </a:ext>
            </a:extLst>
          </p:cNvPr>
          <p:cNvSpPr/>
          <p:nvPr/>
        </p:nvSpPr>
        <p:spPr>
          <a:xfrm>
            <a:off x="4097404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AAB23D9-4B2C-410A-B587-81F58577DDFE}"/>
              </a:ext>
            </a:extLst>
          </p:cNvPr>
          <p:cNvSpPr/>
          <p:nvPr/>
        </p:nvSpPr>
        <p:spPr>
          <a:xfrm flipH="1">
            <a:off x="2401246" y="4317614"/>
            <a:ext cx="3501620" cy="689976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quarter of the number of children that voted </a:t>
            </a:r>
            <a:r>
              <a:rPr lang="en-GB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tig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voted football.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E6E3ED-1ED0-456C-856A-9AFAEE48BE58}"/>
              </a:ext>
            </a:extLst>
          </p:cNvPr>
          <p:cNvSpPr/>
          <p:nvPr/>
        </p:nvSpPr>
        <p:spPr>
          <a:xfrm>
            <a:off x="4459007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47A68C-DD4B-43E2-A6B2-276FD34AE49C}"/>
              </a:ext>
            </a:extLst>
          </p:cNvPr>
          <p:cNvSpPr/>
          <p:nvPr/>
        </p:nvSpPr>
        <p:spPr>
          <a:xfrm>
            <a:off x="4820610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40B826-66DC-4A76-B2D6-0F12AF1ECAFD}"/>
              </a:ext>
            </a:extLst>
          </p:cNvPr>
          <p:cNvSpPr/>
          <p:nvPr/>
        </p:nvSpPr>
        <p:spPr>
          <a:xfrm>
            <a:off x="5182213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04246E-842C-443F-9E04-6EDA1EFCF455}"/>
              </a:ext>
            </a:extLst>
          </p:cNvPr>
          <p:cNvSpPr/>
          <p:nvPr/>
        </p:nvSpPr>
        <p:spPr>
          <a:xfrm>
            <a:off x="3374198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5BFAE1-A08B-457C-AF39-28CD0104AEE4}"/>
              </a:ext>
            </a:extLst>
          </p:cNvPr>
          <p:cNvSpPr/>
          <p:nvPr/>
        </p:nvSpPr>
        <p:spPr>
          <a:xfrm>
            <a:off x="3735801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9552B5-772D-4B91-9E35-AAC86F310B48}"/>
              </a:ext>
            </a:extLst>
          </p:cNvPr>
          <p:cNvSpPr/>
          <p:nvPr/>
        </p:nvSpPr>
        <p:spPr>
          <a:xfrm>
            <a:off x="3735801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920E39-C99A-4328-A4C7-C6AF07D1C77D}"/>
              </a:ext>
            </a:extLst>
          </p:cNvPr>
          <p:cNvSpPr/>
          <p:nvPr/>
        </p:nvSpPr>
        <p:spPr>
          <a:xfrm>
            <a:off x="4097404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EEAB66-E53F-4543-99A6-8C8CF787DD7A}"/>
              </a:ext>
            </a:extLst>
          </p:cNvPr>
          <p:cNvSpPr/>
          <p:nvPr/>
        </p:nvSpPr>
        <p:spPr>
          <a:xfrm>
            <a:off x="3374198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950A4D-6B6C-4D59-AD4C-C5AA23D9ABFC}"/>
              </a:ext>
            </a:extLst>
          </p:cNvPr>
          <p:cNvSpPr/>
          <p:nvPr/>
        </p:nvSpPr>
        <p:spPr>
          <a:xfrm>
            <a:off x="4097404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D09F5E-E4C7-4514-813F-B6C798024AE9}"/>
              </a:ext>
            </a:extLst>
          </p:cNvPr>
          <p:cNvSpPr/>
          <p:nvPr/>
        </p:nvSpPr>
        <p:spPr>
          <a:xfrm>
            <a:off x="5543816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438E567-23B8-4765-B987-EC71E5206F09}"/>
              </a:ext>
            </a:extLst>
          </p:cNvPr>
          <p:cNvSpPr/>
          <p:nvPr/>
        </p:nvSpPr>
        <p:spPr>
          <a:xfrm>
            <a:off x="5905419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3A4B16-0453-4940-8440-62A4451337A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1308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FAAA51-2BE5-4616-A60F-DA16D3FA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936A682-9857-4BCA-8AFF-FC9EEA00F87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draws a pictogram to show KS2’s favourite playground games. Each child voted once.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Archie is incorrect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6084BA1-1392-4559-935B-AA461112D7E7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619506"/>
          <a:ext cx="5029201" cy="2334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166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796035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Games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1 picture = 10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err="1">
                          <a:latin typeface="Century Gothic" panose="020B0502020202020204" pitchFamily="34" charset="0"/>
                        </a:rPr>
                        <a:t>Tig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Skipping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Hopscotch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Football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EA1A0A33-A83B-471D-90DF-7CA456A032CB}"/>
              </a:ext>
            </a:extLst>
          </p:cNvPr>
          <p:cNvSpPr/>
          <p:nvPr/>
        </p:nvSpPr>
        <p:spPr>
          <a:xfrm>
            <a:off x="3374198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E9AE9E-292E-4FF3-8FC4-BD6D2275658B}"/>
              </a:ext>
            </a:extLst>
          </p:cNvPr>
          <p:cNvSpPr/>
          <p:nvPr/>
        </p:nvSpPr>
        <p:spPr>
          <a:xfrm>
            <a:off x="3735801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A72D83-AE0E-4F01-8B43-A46F7F731BC4}"/>
              </a:ext>
            </a:extLst>
          </p:cNvPr>
          <p:cNvSpPr/>
          <p:nvPr/>
        </p:nvSpPr>
        <p:spPr>
          <a:xfrm>
            <a:off x="3374198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D3B2344-69AF-4759-B8C8-A37CF70A844F}"/>
              </a:ext>
            </a:extLst>
          </p:cNvPr>
          <p:cNvSpPr/>
          <p:nvPr/>
        </p:nvSpPr>
        <p:spPr>
          <a:xfrm>
            <a:off x="3735801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F79279-1FE6-43DC-B865-04AEE7FD75A3}"/>
              </a:ext>
            </a:extLst>
          </p:cNvPr>
          <p:cNvSpPr/>
          <p:nvPr/>
        </p:nvSpPr>
        <p:spPr>
          <a:xfrm>
            <a:off x="4097404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AAB23D9-4B2C-410A-B587-81F58577DDFE}"/>
              </a:ext>
            </a:extLst>
          </p:cNvPr>
          <p:cNvSpPr/>
          <p:nvPr/>
        </p:nvSpPr>
        <p:spPr>
          <a:xfrm flipH="1">
            <a:off x="2401246" y="4317614"/>
            <a:ext cx="3501620" cy="689976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quarter of the number of children that voted </a:t>
            </a:r>
            <a:r>
              <a:rPr lang="en-GB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tig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voted football.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E6E3ED-1ED0-456C-856A-9AFAEE48BE58}"/>
              </a:ext>
            </a:extLst>
          </p:cNvPr>
          <p:cNvSpPr/>
          <p:nvPr/>
        </p:nvSpPr>
        <p:spPr>
          <a:xfrm>
            <a:off x="4459007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47A68C-DD4B-43E2-A6B2-276FD34AE49C}"/>
              </a:ext>
            </a:extLst>
          </p:cNvPr>
          <p:cNvSpPr/>
          <p:nvPr/>
        </p:nvSpPr>
        <p:spPr>
          <a:xfrm>
            <a:off x="4820610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40B826-66DC-4A76-B2D6-0F12AF1ECAFD}"/>
              </a:ext>
            </a:extLst>
          </p:cNvPr>
          <p:cNvSpPr/>
          <p:nvPr/>
        </p:nvSpPr>
        <p:spPr>
          <a:xfrm>
            <a:off x="5182213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04246E-842C-443F-9E04-6EDA1EFCF455}"/>
              </a:ext>
            </a:extLst>
          </p:cNvPr>
          <p:cNvSpPr/>
          <p:nvPr/>
        </p:nvSpPr>
        <p:spPr>
          <a:xfrm>
            <a:off x="3374198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5BFAE1-A08B-457C-AF39-28CD0104AEE4}"/>
              </a:ext>
            </a:extLst>
          </p:cNvPr>
          <p:cNvSpPr/>
          <p:nvPr/>
        </p:nvSpPr>
        <p:spPr>
          <a:xfrm>
            <a:off x="3735801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9552B5-772D-4B91-9E35-AAC86F310B48}"/>
              </a:ext>
            </a:extLst>
          </p:cNvPr>
          <p:cNvSpPr/>
          <p:nvPr/>
        </p:nvSpPr>
        <p:spPr>
          <a:xfrm>
            <a:off x="3735801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920E39-C99A-4328-A4C7-C6AF07D1C77D}"/>
              </a:ext>
            </a:extLst>
          </p:cNvPr>
          <p:cNvSpPr/>
          <p:nvPr/>
        </p:nvSpPr>
        <p:spPr>
          <a:xfrm>
            <a:off x="4097404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EEAB66-E53F-4543-99A6-8C8CF787DD7A}"/>
              </a:ext>
            </a:extLst>
          </p:cNvPr>
          <p:cNvSpPr/>
          <p:nvPr/>
        </p:nvSpPr>
        <p:spPr>
          <a:xfrm>
            <a:off x="3374198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950A4D-6B6C-4D59-AD4C-C5AA23D9ABFC}"/>
              </a:ext>
            </a:extLst>
          </p:cNvPr>
          <p:cNvSpPr/>
          <p:nvPr/>
        </p:nvSpPr>
        <p:spPr>
          <a:xfrm>
            <a:off x="4097404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D09F5E-E4C7-4514-813F-B6C798024AE9}"/>
              </a:ext>
            </a:extLst>
          </p:cNvPr>
          <p:cNvSpPr/>
          <p:nvPr/>
        </p:nvSpPr>
        <p:spPr>
          <a:xfrm>
            <a:off x="5543816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438E567-23B8-4765-B987-EC71E5206F09}"/>
              </a:ext>
            </a:extLst>
          </p:cNvPr>
          <p:cNvSpPr/>
          <p:nvPr/>
        </p:nvSpPr>
        <p:spPr>
          <a:xfrm>
            <a:off x="5905419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81AAD2-17FA-45E3-B35F-292024E189A6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89036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FAAA51-2BE5-4616-A60F-DA16D3FA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936A682-9857-4BCA-8AFF-FC9EEA00F87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draws a pictogram to show KS2’s favourite playground games. Each child voted once.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Archie is incorrect because 30 is not a quarter of 80.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6084BA1-1392-4559-935B-AA461112D7E7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1619506"/>
          <a:ext cx="5029201" cy="2334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166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796035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Games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1 picture = 10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err="1">
                          <a:latin typeface="Century Gothic" panose="020B0502020202020204" pitchFamily="34" charset="0"/>
                        </a:rPr>
                        <a:t>Tig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Skipping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Hopscotch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44871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Football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EA1A0A33-A83B-471D-90DF-7CA456A032CB}"/>
              </a:ext>
            </a:extLst>
          </p:cNvPr>
          <p:cNvSpPr/>
          <p:nvPr/>
        </p:nvSpPr>
        <p:spPr>
          <a:xfrm>
            <a:off x="3374198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E9AE9E-292E-4FF3-8FC4-BD6D2275658B}"/>
              </a:ext>
            </a:extLst>
          </p:cNvPr>
          <p:cNvSpPr/>
          <p:nvPr/>
        </p:nvSpPr>
        <p:spPr>
          <a:xfrm>
            <a:off x="3735801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A72D83-AE0E-4F01-8B43-A46F7F731BC4}"/>
              </a:ext>
            </a:extLst>
          </p:cNvPr>
          <p:cNvSpPr/>
          <p:nvPr/>
        </p:nvSpPr>
        <p:spPr>
          <a:xfrm>
            <a:off x="3374198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D3B2344-69AF-4759-B8C8-A37CF70A844F}"/>
              </a:ext>
            </a:extLst>
          </p:cNvPr>
          <p:cNvSpPr/>
          <p:nvPr/>
        </p:nvSpPr>
        <p:spPr>
          <a:xfrm>
            <a:off x="3735801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F79279-1FE6-43DC-B865-04AEE7FD75A3}"/>
              </a:ext>
            </a:extLst>
          </p:cNvPr>
          <p:cNvSpPr/>
          <p:nvPr/>
        </p:nvSpPr>
        <p:spPr>
          <a:xfrm>
            <a:off x="4097404" y="2705899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AAB23D9-4B2C-410A-B587-81F58577DDFE}"/>
              </a:ext>
            </a:extLst>
          </p:cNvPr>
          <p:cNvSpPr/>
          <p:nvPr/>
        </p:nvSpPr>
        <p:spPr>
          <a:xfrm flipH="1">
            <a:off x="2401246" y="4317614"/>
            <a:ext cx="3501620" cy="689976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quarter of the number of children that voted </a:t>
            </a:r>
            <a:r>
              <a:rPr lang="en-GB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tig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voted football.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E6E3ED-1ED0-456C-856A-9AFAEE48BE58}"/>
              </a:ext>
            </a:extLst>
          </p:cNvPr>
          <p:cNvSpPr/>
          <p:nvPr/>
        </p:nvSpPr>
        <p:spPr>
          <a:xfrm>
            <a:off x="4459007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47A68C-DD4B-43E2-A6B2-276FD34AE49C}"/>
              </a:ext>
            </a:extLst>
          </p:cNvPr>
          <p:cNvSpPr/>
          <p:nvPr/>
        </p:nvSpPr>
        <p:spPr>
          <a:xfrm>
            <a:off x="4820610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40B826-66DC-4A76-B2D6-0F12AF1ECAFD}"/>
              </a:ext>
            </a:extLst>
          </p:cNvPr>
          <p:cNvSpPr/>
          <p:nvPr/>
        </p:nvSpPr>
        <p:spPr>
          <a:xfrm>
            <a:off x="5182213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04246E-842C-443F-9E04-6EDA1EFCF455}"/>
              </a:ext>
            </a:extLst>
          </p:cNvPr>
          <p:cNvSpPr/>
          <p:nvPr/>
        </p:nvSpPr>
        <p:spPr>
          <a:xfrm>
            <a:off x="3374198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5BFAE1-A08B-457C-AF39-28CD0104AEE4}"/>
              </a:ext>
            </a:extLst>
          </p:cNvPr>
          <p:cNvSpPr/>
          <p:nvPr/>
        </p:nvSpPr>
        <p:spPr>
          <a:xfrm>
            <a:off x="3735801" y="3134524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9552B5-772D-4B91-9E35-AAC86F310B48}"/>
              </a:ext>
            </a:extLst>
          </p:cNvPr>
          <p:cNvSpPr/>
          <p:nvPr/>
        </p:nvSpPr>
        <p:spPr>
          <a:xfrm>
            <a:off x="3735801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920E39-C99A-4328-A4C7-C6AF07D1C77D}"/>
              </a:ext>
            </a:extLst>
          </p:cNvPr>
          <p:cNvSpPr/>
          <p:nvPr/>
        </p:nvSpPr>
        <p:spPr>
          <a:xfrm>
            <a:off x="4097404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EEAB66-E53F-4543-99A6-8C8CF787DD7A}"/>
              </a:ext>
            </a:extLst>
          </p:cNvPr>
          <p:cNvSpPr/>
          <p:nvPr/>
        </p:nvSpPr>
        <p:spPr>
          <a:xfrm>
            <a:off x="3374198" y="3561625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950A4D-6B6C-4D59-AD4C-C5AA23D9ABFC}"/>
              </a:ext>
            </a:extLst>
          </p:cNvPr>
          <p:cNvSpPr/>
          <p:nvPr/>
        </p:nvSpPr>
        <p:spPr>
          <a:xfrm>
            <a:off x="4097404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D09F5E-E4C7-4514-813F-B6C798024AE9}"/>
              </a:ext>
            </a:extLst>
          </p:cNvPr>
          <p:cNvSpPr/>
          <p:nvPr/>
        </p:nvSpPr>
        <p:spPr>
          <a:xfrm>
            <a:off x="5543816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438E567-23B8-4765-B987-EC71E5206F09}"/>
              </a:ext>
            </a:extLst>
          </p:cNvPr>
          <p:cNvSpPr/>
          <p:nvPr/>
        </p:nvSpPr>
        <p:spPr>
          <a:xfrm>
            <a:off x="5905419" y="2232668"/>
            <a:ext cx="305704" cy="30680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A73F99-4F59-4343-897D-7260A3663972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35325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/>
              </a:rPr>
              <a:t>Year 3/4 – Summer Block 2 – Statistics – Step 2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Thursday 18</a:t>
            </a:r>
            <a:r>
              <a:rPr lang="en-GB" sz="4000" b="1" baseline="30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June 2020</a:t>
            </a: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Step 2</a:t>
            </a:r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Year 3: I can interpret and present data using bar charts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9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How many blocks should be coloured on the bar chart for each house?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          Key:        = 10 points                            House Points</a:t>
            </a:r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3C6036F-CCEF-4160-AA4B-E1237DEBD28C}"/>
              </a:ext>
            </a:extLst>
          </p:cNvPr>
          <p:cNvSpPr/>
          <p:nvPr/>
        </p:nvSpPr>
        <p:spPr>
          <a:xfrm>
            <a:off x="1839317" y="1833544"/>
            <a:ext cx="208800" cy="209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9D3167-4655-4DD6-BEAB-3E5089E754FB}"/>
              </a:ext>
            </a:extLst>
          </p:cNvPr>
          <p:cNvSpPr/>
          <p:nvPr/>
        </p:nvSpPr>
        <p:spPr>
          <a:xfrm>
            <a:off x="973394" y="2310581"/>
            <a:ext cx="7197212" cy="35396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FA9099C-DF4A-4CD9-8445-77E2D3C7DE6B}"/>
              </a:ext>
            </a:extLst>
          </p:cNvPr>
          <p:cNvGraphicFramePr>
            <a:graphicFrameLocks noGrp="1"/>
          </p:cNvGraphicFramePr>
          <p:nvPr/>
        </p:nvGraphicFramePr>
        <p:xfrm>
          <a:off x="1432843" y="2917926"/>
          <a:ext cx="283885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276">
                  <a:extLst>
                    <a:ext uri="{9D8B030D-6E8A-4147-A177-3AD203B41FA5}">
                      <a16:colId xmlns:a16="http://schemas.microsoft.com/office/drawing/2014/main" val="1450568463"/>
                    </a:ext>
                  </a:extLst>
                </a:gridCol>
                <a:gridCol w="1592574">
                  <a:extLst>
                    <a:ext uri="{9D8B030D-6E8A-4147-A177-3AD203B41FA5}">
                      <a16:colId xmlns:a16="http://schemas.microsoft.com/office/drawing/2014/main" val="135831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latin typeface="Century Gothic" panose="020B0502020202020204" pitchFamily="34" charset="0"/>
                        </a:rPr>
                        <a:t>House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0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Red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9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Blue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4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Green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0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Yellow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7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Orange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02601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5BEBF7BC-07E7-495B-BB5F-3941AF5C2152}"/>
              </a:ext>
            </a:extLst>
          </p:cNvPr>
          <p:cNvGrpSpPr/>
          <p:nvPr/>
        </p:nvGrpSpPr>
        <p:grpSpPr>
          <a:xfrm>
            <a:off x="2783716" y="3383648"/>
            <a:ext cx="1287398" cy="1684557"/>
            <a:chOff x="1625023" y="2110987"/>
            <a:chExt cx="1287398" cy="168455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6BEE004-96D3-4CC3-B326-CC0090C5B9C7}"/>
                </a:ext>
              </a:extLst>
            </p:cNvPr>
            <p:cNvSpPr/>
            <p:nvPr/>
          </p:nvSpPr>
          <p:spPr>
            <a:xfrm>
              <a:off x="1631373" y="2110987"/>
              <a:ext cx="208800" cy="209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A626865-424D-4A71-B96E-38C016BAB77A}"/>
                </a:ext>
              </a:extLst>
            </p:cNvPr>
            <p:cNvSpPr/>
            <p:nvPr/>
          </p:nvSpPr>
          <p:spPr>
            <a:xfrm>
              <a:off x="1900797" y="2110987"/>
              <a:ext cx="208800" cy="209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48555A-5E35-4E7E-82F9-072A4BAE5D0E}"/>
                </a:ext>
              </a:extLst>
            </p:cNvPr>
            <p:cNvSpPr/>
            <p:nvPr/>
          </p:nvSpPr>
          <p:spPr>
            <a:xfrm>
              <a:off x="1631373" y="2481094"/>
              <a:ext cx="208800" cy="2095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04B043-9C56-4041-9798-B499633EB55B}"/>
                </a:ext>
              </a:extLst>
            </p:cNvPr>
            <p:cNvSpPr/>
            <p:nvPr/>
          </p:nvSpPr>
          <p:spPr>
            <a:xfrm>
              <a:off x="1900797" y="2481094"/>
              <a:ext cx="208800" cy="2095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131952-48C4-49D7-BBF5-076206159850}"/>
                </a:ext>
              </a:extLst>
            </p:cNvPr>
            <p:cNvSpPr/>
            <p:nvPr/>
          </p:nvSpPr>
          <p:spPr>
            <a:xfrm>
              <a:off x="2170221" y="2481094"/>
              <a:ext cx="208800" cy="2095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D830B98D-8F58-4F5B-BD0E-BC737E69C1E8}"/>
                </a:ext>
              </a:extLst>
            </p:cNvPr>
            <p:cNvSpPr/>
            <p:nvPr/>
          </p:nvSpPr>
          <p:spPr>
            <a:xfrm>
              <a:off x="2439645" y="2481094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B500B7-1064-4791-AA6F-A78C9F5C7ACA}"/>
                </a:ext>
              </a:extLst>
            </p:cNvPr>
            <p:cNvSpPr/>
            <p:nvPr/>
          </p:nvSpPr>
          <p:spPr>
            <a:xfrm>
              <a:off x="1625023" y="2843044"/>
              <a:ext cx="208800" cy="20955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5ED1717-7C60-4114-BD40-8F051ABA5E62}"/>
                </a:ext>
              </a:extLst>
            </p:cNvPr>
            <p:cNvSpPr/>
            <p:nvPr/>
          </p:nvSpPr>
          <p:spPr>
            <a:xfrm>
              <a:off x="1894447" y="2843044"/>
              <a:ext cx="208800" cy="20955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547F76A-7B6B-4DA9-BC35-5BDD1296E7CA}"/>
                </a:ext>
              </a:extLst>
            </p:cNvPr>
            <p:cNvSpPr/>
            <p:nvPr/>
          </p:nvSpPr>
          <p:spPr>
            <a:xfrm>
              <a:off x="2163871" y="2843044"/>
              <a:ext cx="208800" cy="20955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7A285CD-2F4D-426A-BC47-907C14239423}"/>
                </a:ext>
              </a:extLst>
            </p:cNvPr>
            <p:cNvSpPr/>
            <p:nvPr/>
          </p:nvSpPr>
          <p:spPr>
            <a:xfrm>
              <a:off x="1625023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4515C4B-93B9-40BE-8C23-EDAA73C8B63B}"/>
                </a:ext>
              </a:extLst>
            </p:cNvPr>
            <p:cNvSpPr/>
            <p:nvPr/>
          </p:nvSpPr>
          <p:spPr>
            <a:xfrm>
              <a:off x="1894447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1B2EBE-E516-47EF-88AF-99004AA1FA19}"/>
                </a:ext>
              </a:extLst>
            </p:cNvPr>
            <p:cNvSpPr/>
            <p:nvPr/>
          </p:nvSpPr>
          <p:spPr>
            <a:xfrm>
              <a:off x="2163871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5E4A4C7-C28E-4556-BC00-B6E5B03F6328}"/>
                </a:ext>
              </a:extLst>
            </p:cNvPr>
            <p:cNvSpPr/>
            <p:nvPr/>
          </p:nvSpPr>
          <p:spPr>
            <a:xfrm>
              <a:off x="1625023" y="3585994"/>
              <a:ext cx="208800" cy="20955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485D355-9BE0-4B06-833B-56DF40435D7F}"/>
                </a:ext>
              </a:extLst>
            </p:cNvPr>
            <p:cNvSpPr/>
            <p:nvPr/>
          </p:nvSpPr>
          <p:spPr>
            <a:xfrm>
              <a:off x="1894447" y="3585994"/>
              <a:ext cx="208800" cy="20955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B2D7A0-4632-40B1-AA6C-48C060048463}"/>
                </a:ext>
              </a:extLst>
            </p:cNvPr>
            <p:cNvSpPr/>
            <p:nvPr/>
          </p:nvSpPr>
          <p:spPr>
            <a:xfrm>
              <a:off x="2163871" y="3585994"/>
              <a:ext cx="208800" cy="20955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hord 47">
              <a:extLst>
                <a:ext uri="{FF2B5EF4-FFF2-40B4-BE49-F238E27FC236}">
                  <a16:creationId xmlns:a16="http://schemas.microsoft.com/office/drawing/2014/main" id="{B17D3F56-8056-44B0-974C-B8293A338EAD}"/>
                </a:ext>
              </a:extLst>
            </p:cNvPr>
            <p:cNvSpPr/>
            <p:nvPr/>
          </p:nvSpPr>
          <p:spPr>
            <a:xfrm>
              <a:off x="2433295" y="3585994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DBF78FE-FC72-4ED7-B175-88472BEE7A8D}"/>
                </a:ext>
              </a:extLst>
            </p:cNvPr>
            <p:cNvSpPr/>
            <p:nvPr/>
          </p:nvSpPr>
          <p:spPr>
            <a:xfrm>
              <a:off x="2433295" y="2843044"/>
              <a:ext cx="208800" cy="20955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4D9238E-B638-4B9F-A6A4-0876AF746EC2}"/>
                </a:ext>
              </a:extLst>
            </p:cNvPr>
            <p:cNvSpPr/>
            <p:nvPr/>
          </p:nvSpPr>
          <p:spPr>
            <a:xfrm>
              <a:off x="2433295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017942-8C28-4A22-A664-2351CBA89F95}"/>
                </a:ext>
              </a:extLst>
            </p:cNvPr>
            <p:cNvSpPr/>
            <p:nvPr/>
          </p:nvSpPr>
          <p:spPr>
            <a:xfrm>
              <a:off x="2703621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FDA0768C-2653-4F0C-944E-50ECD925845F}"/>
              </a:ext>
            </a:extLst>
          </p:cNvPr>
          <p:cNvGraphicFramePr>
            <a:graphicFrameLocks noGrp="1"/>
          </p:cNvGraphicFramePr>
          <p:nvPr/>
        </p:nvGraphicFramePr>
        <p:xfrm>
          <a:off x="5138964" y="2580698"/>
          <a:ext cx="2602280" cy="305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456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520456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520456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520456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  <a:gridCol w="520456">
                  <a:extLst>
                    <a:ext uri="{9D8B030D-6E8A-4147-A177-3AD203B41FA5}">
                      <a16:colId xmlns:a16="http://schemas.microsoft.com/office/drawing/2014/main" val="3816958097"/>
                    </a:ext>
                  </a:extLst>
                </a:gridCol>
              </a:tblGrid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8287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7909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9202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Green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Orange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94A69A5E-D0E0-42EF-B6FB-6683F7A1A2CC}"/>
              </a:ext>
            </a:extLst>
          </p:cNvPr>
          <p:cNvGraphicFramePr>
            <a:graphicFrameLocks noGrp="1"/>
          </p:cNvGraphicFramePr>
          <p:nvPr/>
        </p:nvGraphicFramePr>
        <p:xfrm>
          <a:off x="4805664" y="2436852"/>
          <a:ext cx="288000" cy="305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8457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5324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3574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1283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E85573-3CCA-43FA-AB06-4A5D83AFB4EE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11481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How many blocks should be coloured on the bar chart for each house?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          Key:        = 10 points                            House Points</a:t>
            </a:r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3C6036F-CCEF-4160-AA4B-E1237DEBD28C}"/>
              </a:ext>
            </a:extLst>
          </p:cNvPr>
          <p:cNvSpPr/>
          <p:nvPr/>
        </p:nvSpPr>
        <p:spPr>
          <a:xfrm>
            <a:off x="1839317" y="1833544"/>
            <a:ext cx="208800" cy="209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9D3167-4655-4DD6-BEAB-3E5089E754FB}"/>
              </a:ext>
            </a:extLst>
          </p:cNvPr>
          <p:cNvSpPr/>
          <p:nvPr/>
        </p:nvSpPr>
        <p:spPr>
          <a:xfrm>
            <a:off x="973394" y="2310581"/>
            <a:ext cx="7197212" cy="353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FA9099C-DF4A-4CD9-8445-77E2D3C7DE6B}"/>
              </a:ext>
            </a:extLst>
          </p:cNvPr>
          <p:cNvGraphicFramePr>
            <a:graphicFrameLocks noGrp="1"/>
          </p:cNvGraphicFramePr>
          <p:nvPr/>
        </p:nvGraphicFramePr>
        <p:xfrm>
          <a:off x="1432843" y="2917926"/>
          <a:ext cx="283885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276">
                  <a:extLst>
                    <a:ext uri="{9D8B030D-6E8A-4147-A177-3AD203B41FA5}">
                      <a16:colId xmlns:a16="http://schemas.microsoft.com/office/drawing/2014/main" val="1450568463"/>
                    </a:ext>
                  </a:extLst>
                </a:gridCol>
                <a:gridCol w="1592574">
                  <a:extLst>
                    <a:ext uri="{9D8B030D-6E8A-4147-A177-3AD203B41FA5}">
                      <a16:colId xmlns:a16="http://schemas.microsoft.com/office/drawing/2014/main" val="135831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latin typeface="Century Gothic" panose="020B0502020202020204" pitchFamily="34" charset="0"/>
                        </a:rPr>
                        <a:t>House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0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Red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9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Blue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4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Green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0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Yellow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7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latin typeface="Century Gothic" panose="020B0502020202020204" pitchFamily="34" charset="0"/>
                        </a:rPr>
                        <a:t>Orange House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02601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5BEBF7BC-07E7-495B-BB5F-3941AF5C2152}"/>
              </a:ext>
            </a:extLst>
          </p:cNvPr>
          <p:cNvGrpSpPr/>
          <p:nvPr/>
        </p:nvGrpSpPr>
        <p:grpSpPr>
          <a:xfrm>
            <a:off x="2783716" y="3383648"/>
            <a:ext cx="1287398" cy="1684557"/>
            <a:chOff x="1625023" y="2110987"/>
            <a:chExt cx="1287398" cy="168455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6BEE004-96D3-4CC3-B326-CC0090C5B9C7}"/>
                </a:ext>
              </a:extLst>
            </p:cNvPr>
            <p:cNvSpPr/>
            <p:nvPr/>
          </p:nvSpPr>
          <p:spPr>
            <a:xfrm>
              <a:off x="1631373" y="2110987"/>
              <a:ext cx="208800" cy="209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A626865-424D-4A71-B96E-38C016BAB77A}"/>
                </a:ext>
              </a:extLst>
            </p:cNvPr>
            <p:cNvSpPr/>
            <p:nvPr/>
          </p:nvSpPr>
          <p:spPr>
            <a:xfrm>
              <a:off x="1900797" y="2110987"/>
              <a:ext cx="208800" cy="209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48555A-5E35-4E7E-82F9-072A4BAE5D0E}"/>
                </a:ext>
              </a:extLst>
            </p:cNvPr>
            <p:cNvSpPr/>
            <p:nvPr/>
          </p:nvSpPr>
          <p:spPr>
            <a:xfrm>
              <a:off x="1631373" y="2481094"/>
              <a:ext cx="208800" cy="2095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04B043-9C56-4041-9798-B499633EB55B}"/>
                </a:ext>
              </a:extLst>
            </p:cNvPr>
            <p:cNvSpPr/>
            <p:nvPr/>
          </p:nvSpPr>
          <p:spPr>
            <a:xfrm>
              <a:off x="1900797" y="2481094"/>
              <a:ext cx="208800" cy="2095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131952-48C4-49D7-BBF5-076206159850}"/>
                </a:ext>
              </a:extLst>
            </p:cNvPr>
            <p:cNvSpPr/>
            <p:nvPr/>
          </p:nvSpPr>
          <p:spPr>
            <a:xfrm>
              <a:off x="2170221" y="2481094"/>
              <a:ext cx="208800" cy="2095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D830B98D-8F58-4F5B-BD0E-BC737E69C1E8}"/>
                </a:ext>
              </a:extLst>
            </p:cNvPr>
            <p:cNvSpPr/>
            <p:nvPr/>
          </p:nvSpPr>
          <p:spPr>
            <a:xfrm>
              <a:off x="2439645" y="2481094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B500B7-1064-4791-AA6F-A78C9F5C7ACA}"/>
                </a:ext>
              </a:extLst>
            </p:cNvPr>
            <p:cNvSpPr/>
            <p:nvPr/>
          </p:nvSpPr>
          <p:spPr>
            <a:xfrm>
              <a:off x="1625023" y="2843044"/>
              <a:ext cx="208800" cy="20955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5ED1717-7C60-4114-BD40-8F051ABA5E62}"/>
                </a:ext>
              </a:extLst>
            </p:cNvPr>
            <p:cNvSpPr/>
            <p:nvPr/>
          </p:nvSpPr>
          <p:spPr>
            <a:xfrm>
              <a:off x="1894447" y="2843044"/>
              <a:ext cx="208800" cy="20955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547F76A-7B6B-4DA9-BC35-5BDD1296E7CA}"/>
                </a:ext>
              </a:extLst>
            </p:cNvPr>
            <p:cNvSpPr/>
            <p:nvPr/>
          </p:nvSpPr>
          <p:spPr>
            <a:xfrm>
              <a:off x="2163871" y="2843044"/>
              <a:ext cx="208800" cy="20955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7A285CD-2F4D-426A-BC47-907C14239423}"/>
                </a:ext>
              </a:extLst>
            </p:cNvPr>
            <p:cNvSpPr/>
            <p:nvPr/>
          </p:nvSpPr>
          <p:spPr>
            <a:xfrm>
              <a:off x="1625023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4515C4B-93B9-40BE-8C23-EDAA73C8B63B}"/>
                </a:ext>
              </a:extLst>
            </p:cNvPr>
            <p:cNvSpPr/>
            <p:nvPr/>
          </p:nvSpPr>
          <p:spPr>
            <a:xfrm>
              <a:off x="1894447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1B2EBE-E516-47EF-88AF-99004AA1FA19}"/>
                </a:ext>
              </a:extLst>
            </p:cNvPr>
            <p:cNvSpPr/>
            <p:nvPr/>
          </p:nvSpPr>
          <p:spPr>
            <a:xfrm>
              <a:off x="2163871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5E4A4C7-C28E-4556-BC00-B6E5B03F6328}"/>
                </a:ext>
              </a:extLst>
            </p:cNvPr>
            <p:cNvSpPr/>
            <p:nvPr/>
          </p:nvSpPr>
          <p:spPr>
            <a:xfrm>
              <a:off x="1625023" y="3585994"/>
              <a:ext cx="208800" cy="20955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485D355-9BE0-4B06-833B-56DF40435D7F}"/>
                </a:ext>
              </a:extLst>
            </p:cNvPr>
            <p:cNvSpPr/>
            <p:nvPr/>
          </p:nvSpPr>
          <p:spPr>
            <a:xfrm>
              <a:off x="1894447" y="3585994"/>
              <a:ext cx="208800" cy="20955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B2D7A0-4632-40B1-AA6C-48C060048463}"/>
                </a:ext>
              </a:extLst>
            </p:cNvPr>
            <p:cNvSpPr/>
            <p:nvPr/>
          </p:nvSpPr>
          <p:spPr>
            <a:xfrm>
              <a:off x="2163871" y="3585994"/>
              <a:ext cx="208800" cy="20955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hord 47">
              <a:extLst>
                <a:ext uri="{FF2B5EF4-FFF2-40B4-BE49-F238E27FC236}">
                  <a16:creationId xmlns:a16="http://schemas.microsoft.com/office/drawing/2014/main" id="{B17D3F56-8056-44B0-974C-B8293A338EAD}"/>
                </a:ext>
              </a:extLst>
            </p:cNvPr>
            <p:cNvSpPr/>
            <p:nvPr/>
          </p:nvSpPr>
          <p:spPr>
            <a:xfrm>
              <a:off x="2433295" y="3585994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DBF78FE-FC72-4ED7-B175-88472BEE7A8D}"/>
                </a:ext>
              </a:extLst>
            </p:cNvPr>
            <p:cNvSpPr/>
            <p:nvPr/>
          </p:nvSpPr>
          <p:spPr>
            <a:xfrm>
              <a:off x="2433295" y="2843044"/>
              <a:ext cx="208800" cy="20955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4D9238E-B638-4B9F-A6A4-0876AF746EC2}"/>
                </a:ext>
              </a:extLst>
            </p:cNvPr>
            <p:cNvSpPr/>
            <p:nvPr/>
          </p:nvSpPr>
          <p:spPr>
            <a:xfrm>
              <a:off x="2433295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017942-8C28-4A22-A664-2351CBA89F95}"/>
                </a:ext>
              </a:extLst>
            </p:cNvPr>
            <p:cNvSpPr/>
            <p:nvPr/>
          </p:nvSpPr>
          <p:spPr>
            <a:xfrm>
              <a:off x="2703621" y="3204994"/>
              <a:ext cx="208800" cy="2095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FDA0768C-2653-4F0C-944E-50ECD925845F}"/>
              </a:ext>
            </a:extLst>
          </p:cNvPr>
          <p:cNvGraphicFramePr>
            <a:graphicFrameLocks noGrp="1"/>
          </p:cNvGraphicFramePr>
          <p:nvPr/>
        </p:nvGraphicFramePr>
        <p:xfrm>
          <a:off x="5138964" y="2580698"/>
          <a:ext cx="2602280" cy="305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456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520456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520456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520456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  <a:gridCol w="520456">
                  <a:extLst>
                    <a:ext uri="{9D8B030D-6E8A-4147-A177-3AD203B41FA5}">
                      <a16:colId xmlns:a16="http://schemas.microsoft.com/office/drawing/2014/main" val="3816958097"/>
                    </a:ext>
                  </a:extLst>
                </a:gridCol>
              </a:tblGrid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8287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7909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9202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Green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latin typeface="Century Gothic" panose="020B0502020202020204" pitchFamily="34" charset="0"/>
                        </a:rPr>
                        <a:t>Orange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94A69A5E-D0E0-42EF-B6FB-6683F7A1A2CC}"/>
              </a:ext>
            </a:extLst>
          </p:cNvPr>
          <p:cNvGraphicFramePr>
            <a:graphicFrameLocks noGrp="1"/>
          </p:cNvGraphicFramePr>
          <p:nvPr/>
        </p:nvGraphicFramePr>
        <p:xfrm>
          <a:off x="4805664" y="2436852"/>
          <a:ext cx="288000" cy="305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8457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5324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3574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1283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1CEF5807-1756-43DF-9DD3-BFD628D6B679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808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has used this tally chart to draw the pictogram.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he interpreted the tally chart correctly? What errors can you find?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1ABBB1-75F7-46B0-8BC3-F74D95C365D4}"/>
              </a:ext>
            </a:extLst>
          </p:cNvPr>
          <p:cNvGraphicFramePr>
            <a:graphicFrameLocks noGrp="1"/>
          </p:cNvGraphicFramePr>
          <p:nvPr/>
        </p:nvGraphicFramePr>
        <p:xfrm>
          <a:off x="947599" y="1475739"/>
          <a:ext cx="3435011" cy="162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95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Pizzas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Number of Pizzas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Pepperoni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Chicken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Veggie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B732F57-D2D9-4BA1-AE50-B530EFD6A783}"/>
              </a:ext>
            </a:extLst>
          </p:cNvPr>
          <p:cNvGrpSpPr/>
          <p:nvPr/>
        </p:nvGrpSpPr>
        <p:grpSpPr>
          <a:xfrm>
            <a:off x="3143763" y="3206453"/>
            <a:ext cx="2549679" cy="258276"/>
            <a:chOff x="4090731" y="2472788"/>
            <a:chExt cx="2317890" cy="234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5B5762-098D-4C6E-8692-5E00449C6D40}"/>
                </a:ext>
              </a:extLst>
            </p:cNvPr>
            <p:cNvSpPr txBox="1"/>
            <p:nvPr/>
          </p:nvSpPr>
          <p:spPr>
            <a:xfrm>
              <a:off x="4090731" y="2486147"/>
              <a:ext cx="231789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Key:           = 10 children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CE3A95-0318-4DC8-AB40-80F6225A69F4}"/>
                </a:ext>
              </a:extLst>
            </p:cNvPr>
            <p:cNvSpPr/>
            <p:nvPr/>
          </p:nvSpPr>
          <p:spPr>
            <a:xfrm>
              <a:off x="4818087" y="2472788"/>
              <a:ext cx="234000" cy="2347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2E17EF6-AE88-4480-AA9B-09894C5BADD3}"/>
              </a:ext>
            </a:extLst>
          </p:cNvPr>
          <p:cNvGraphicFramePr>
            <a:graphicFrameLocks noGrp="1"/>
          </p:cNvGraphicFramePr>
          <p:nvPr/>
        </p:nvGraphicFramePr>
        <p:xfrm>
          <a:off x="4624249" y="1475739"/>
          <a:ext cx="3435011" cy="162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95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Pizzas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Number of Pizzas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Pepperoni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Chicken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Veggie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95E348C1-6371-4FAB-8381-4BAD1941F122}"/>
              </a:ext>
            </a:extLst>
          </p:cNvPr>
          <p:cNvGrpSpPr/>
          <p:nvPr/>
        </p:nvGrpSpPr>
        <p:grpSpPr>
          <a:xfrm>
            <a:off x="1791546" y="1906768"/>
            <a:ext cx="2064583" cy="1119102"/>
            <a:chOff x="1047190" y="1957637"/>
            <a:chExt cx="1876894" cy="1017365"/>
          </a:xfrm>
        </p:grpSpPr>
        <p:pic>
          <p:nvPicPr>
            <p:cNvPr id="1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DC354E7-EBF7-440B-B429-C8BCB6924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5C9BD5A-17A9-4CC7-9345-1C939C393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9787631-8FF0-47A9-B524-5F97D0300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6806B41-F991-4C1D-BCDA-D990A7F01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518CE94E-9CA9-415A-AEEA-C57EDDE60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423FB33-3FBD-4B84-AD9F-B5492D26B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BE1C8F0-6BA5-4F97-9F68-95BEC598F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CA21DEE-BCFC-47B1-BB84-9B07EB18D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8F245548-9DAC-4013-B55F-6425AF7FB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0DF6923-4957-4562-B2CD-1D3DF1987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195839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B356BF62-60DB-411C-BF88-D3140A0D4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65" y="195839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0B0F51C-1C1E-4DD3-AABD-00FA5F566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E9C9AB9-5C02-4CAB-AC0E-DDA61A99A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2E78485-B68D-4D1A-9CBB-D2E3B6E26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0CCB13A-12F7-4CDB-87C3-1474EE690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8F21D76-85BD-4F9B-9917-CD46516B4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48CAA10-9E6E-466A-A1B0-12770897C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785E9A0-6EF5-4247-A184-D84F52F22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4C5336D-F4B3-4999-8D59-6FF39EACB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4114A8E-C4DA-4CF6-99A6-7F2A656D7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22252A5-CCF0-4AFA-A6B8-4C822AAB1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6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51E6D24-3473-4011-9857-191D2A3FC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04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4773165-7967-46FB-82B5-39A12EB7C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513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84BCAF-602F-45D3-8649-BDAF9E54746C}"/>
              </a:ext>
            </a:extLst>
          </p:cNvPr>
          <p:cNvGrpSpPr/>
          <p:nvPr/>
        </p:nvGrpSpPr>
        <p:grpSpPr>
          <a:xfrm>
            <a:off x="5497895" y="1905987"/>
            <a:ext cx="2524293" cy="1139996"/>
            <a:chOff x="4253795" y="1940049"/>
            <a:chExt cx="2294812" cy="103636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DE82951-ADE5-484B-B8F2-A37A3427778F}"/>
                </a:ext>
              </a:extLst>
            </p:cNvPr>
            <p:cNvSpPr/>
            <p:nvPr/>
          </p:nvSpPr>
          <p:spPr>
            <a:xfrm>
              <a:off x="4253795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7FDCED8-7BD7-462B-BA1C-3C0C0DC3D455}"/>
                </a:ext>
              </a:extLst>
            </p:cNvPr>
            <p:cNvSpPr/>
            <p:nvPr/>
          </p:nvSpPr>
          <p:spPr>
            <a:xfrm>
              <a:off x="4485574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3000320-2CF9-4555-8F13-A092C2135C95}"/>
                </a:ext>
              </a:extLst>
            </p:cNvPr>
            <p:cNvSpPr/>
            <p:nvPr/>
          </p:nvSpPr>
          <p:spPr>
            <a:xfrm>
              <a:off x="4717353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492D611-B089-4B2B-96E4-38360009ADEA}"/>
                </a:ext>
              </a:extLst>
            </p:cNvPr>
            <p:cNvSpPr/>
            <p:nvPr/>
          </p:nvSpPr>
          <p:spPr>
            <a:xfrm>
              <a:off x="4949132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9715B5C-82FA-4599-88AE-D0FA378DB2F0}"/>
                </a:ext>
              </a:extLst>
            </p:cNvPr>
            <p:cNvSpPr/>
            <p:nvPr/>
          </p:nvSpPr>
          <p:spPr>
            <a:xfrm>
              <a:off x="5180911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6AA8E3-5EF3-47B4-B740-07E9B7A568A0}"/>
                </a:ext>
              </a:extLst>
            </p:cNvPr>
            <p:cNvSpPr/>
            <p:nvPr/>
          </p:nvSpPr>
          <p:spPr>
            <a:xfrm>
              <a:off x="5412690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30CA5F7-3B31-4AA0-8FB6-22939B535142}"/>
                </a:ext>
              </a:extLst>
            </p:cNvPr>
            <p:cNvSpPr/>
            <p:nvPr/>
          </p:nvSpPr>
          <p:spPr>
            <a:xfrm>
              <a:off x="4253795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D89EDE9-6BA3-4A24-9865-E06F79319554}"/>
                </a:ext>
              </a:extLst>
            </p:cNvPr>
            <p:cNvSpPr/>
            <p:nvPr/>
          </p:nvSpPr>
          <p:spPr>
            <a:xfrm>
              <a:off x="4485574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BE13263-D13F-47BC-98D5-469DA9510265}"/>
                </a:ext>
              </a:extLst>
            </p:cNvPr>
            <p:cNvSpPr/>
            <p:nvPr/>
          </p:nvSpPr>
          <p:spPr>
            <a:xfrm>
              <a:off x="4717353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4532822-C840-4751-B8A0-71643888D184}"/>
                </a:ext>
              </a:extLst>
            </p:cNvPr>
            <p:cNvSpPr/>
            <p:nvPr/>
          </p:nvSpPr>
          <p:spPr>
            <a:xfrm>
              <a:off x="4949132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66060-1330-4379-A555-D8717E39A2BF}"/>
                </a:ext>
              </a:extLst>
            </p:cNvPr>
            <p:cNvSpPr/>
            <p:nvPr/>
          </p:nvSpPr>
          <p:spPr>
            <a:xfrm>
              <a:off x="5180911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A4885E-9196-4E93-B0C5-5048AEDA96DE}"/>
                </a:ext>
              </a:extLst>
            </p:cNvPr>
            <p:cNvSpPr/>
            <p:nvPr/>
          </p:nvSpPr>
          <p:spPr>
            <a:xfrm>
              <a:off x="5412690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E75A2A3-5A3A-48FA-9136-FF18095384AE}"/>
                </a:ext>
              </a:extLst>
            </p:cNvPr>
            <p:cNvSpPr/>
            <p:nvPr/>
          </p:nvSpPr>
          <p:spPr>
            <a:xfrm>
              <a:off x="5644469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E6D427-42E4-4810-ACBD-3702F50ECA26}"/>
                </a:ext>
              </a:extLst>
            </p:cNvPr>
            <p:cNvSpPr/>
            <p:nvPr/>
          </p:nvSpPr>
          <p:spPr>
            <a:xfrm>
              <a:off x="5876248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33810D4-6C32-41FD-AD8B-63D4C2DE182F}"/>
                </a:ext>
              </a:extLst>
            </p:cNvPr>
            <p:cNvSpPr/>
            <p:nvPr/>
          </p:nvSpPr>
          <p:spPr>
            <a:xfrm>
              <a:off x="4253795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0F5808E-4333-4490-B0F4-6F24D5117B0A}"/>
                </a:ext>
              </a:extLst>
            </p:cNvPr>
            <p:cNvSpPr/>
            <p:nvPr/>
          </p:nvSpPr>
          <p:spPr>
            <a:xfrm>
              <a:off x="4485574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7AE2CD-6CAE-4A38-BA5E-0BE5BC94EA48}"/>
                </a:ext>
              </a:extLst>
            </p:cNvPr>
            <p:cNvSpPr/>
            <p:nvPr/>
          </p:nvSpPr>
          <p:spPr>
            <a:xfrm>
              <a:off x="4717353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7B8BA9-CCC2-4173-BF0A-D3801F9B320C}"/>
                </a:ext>
              </a:extLst>
            </p:cNvPr>
            <p:cNvSpPr/>
            <p:nvPr/>
          </p:nvSpPr>
          <p:spPr>
            <a:xfrm>
              <a:off x="4949132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9864B8A-0BE0-4ACD-8686-B0098F3F6868}"/>
                </a:ext>
              </a:extLst>
            </p:cNvPr>
            <p:cNvSpPr/>
            <p:nvPr/>
          </p:nvSpPr>
          <p:spPr>
            <a:xfrm>
              <a:off x="4253795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D753C1A-2E31-4EFD-B85F-B1C38F356AD1}"/>
                </a:ext>
              </a:extLst>
            </p:cNvPr>
            <p:cNvSpPr/>
            <p:nvPr/>
          </p:nvSpPr>
          <p:spPr>
            <a:xfrm>
              <a:off x="4485574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E34A89F-E8E0-4BFE-9EAE-0122B5FBBD3A}"/>
                </a:ext>
              </a:extLst>
            </p:cNvPr>
            <p:cNvSpPr/>
            <p:nvPr/>
          </p:nvSpPr>
          <p:spPr>
            <a:xfrm>
              <a:off x="4717353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DC2F26C-DDB8-4ACE-A228-DBC6E0945A9E}"/>
                </a:ext>
              </a:extLst>
            </p:cNvPr>
            <p:cNvSpPr/>
            <p:nvPr/>
          </p:nvSpPr>
          <p:spPr>
            <a:xfrm>
              <a:off x="4949132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hord 87">
              <a:extLst>
                <a:ext uri="{FF2B5EF4-FFF2-40B4-BE49-F238E27FC236}">
                  <a16:creationId xmlns:a16="http://schemas.microsoft.com/office/drawing/2014/main" id="{E27C60FE-B617-4167-888A-4EA181CB1BAE}"/>
                </a:ext>
              </a:extLst>
            </p:cNvPr>
            <p:cNvSpPr/>
            <p:nvPr/>
          </p:nvSpPr>
          <p:spPr>
            <a:xfrm>
              <a:off x="5186235" y="2485103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7F979F3-5EE9-4D9D-A36E-BE044172C833}"/>
                </a:ext>
              </a:extLst>
            </p:cNvPr>
            <p:cNvSpPr/>
            <p:nvPr/>
          </p:nvSpPr>
          <p:spPr>
            <a:xfrm>
              <a:off x="6108027" y="2765838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07EED4B-2070-453D-BA0B-E2E214E469D2}"/>
                </a:ext>
              </a:extLst>
            </p:cNvPr>
            <p:cNvSpPr/>
            <p:nvPr/>
          </p:nvSpPr>
          <p:spPr>
            <a:xfrm>
              <a:off x="6339807" y="2765838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7B6D140-8ABF-435C-81D5-48542E9F7CE1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80467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AEEC6E-A2FF-4BDB-BAB4-895824EE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04DC9E4-C196-4535-BDB2-033D5B18F75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to complete the pictogram and the bar chart.</a:t>
            </a:r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F71C9-B6FE-4472-BAB7-96BC8917946F}"/>
              </a:ext>
            </a:extLst>
          </p:cNvPr>
          <p:cNvSpPr txBox="1"/>
          <p:nvPr/>
        </p:nvSpPr>
        <p:spPr>
          <a:xfrm>
            <a:off x="1756060" y="4941227"/>
            <a:ext cx="1821845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latin typeface="Century Gothic" panose="020B0502020202020204" pitchFamily="34" charset="0"/>
              </a:rPr>
              <a:t>1 picture = 5 carrots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BFD678A-63E7-4BDE-9E5C-D74D6C010D9F}"/>
              </a:ext>
            </a:extLst>
          </p:cNvPr>
          <p:cNvGraphicFramePr>
            <a:graphicFrameLocks noGrp="1"/>
          </p:cNvGraphicFramePr>
          <p:nvPr/>
        </p:nvGraphicFramePr>
        <p:xfrm>
          <a:off x="4967438" y="2165744"/>
          <a:ext cx="3258288" cy="32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572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814572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814572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814572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</a:tblGrid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7043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1055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Fluffy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Snowy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Thumper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Bugs Bunny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D7A55242-CC66-432B-A9C0-6016F4C69A24}"/>
              </a:ext>
            </a:extLst>
          </p:cNvPr>
          <p:cNvGraphicFramePr>
            <a:graphicFrameLocks noGrp="1"/>
          </p:cNvGraphicFramePr>
          <p:nvPr/>
        </p:nvGraphicFramePr>
        <p:xfrm>
          <a:off x="4711213" y="2042223"/>
          <a:ext cx="206058" cy="31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058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7417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908170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953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25B9E46-0A6E-4988-97FC-299834C0B747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8816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210415C-6C01-415F-BECE-483FF15E6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C97EDB5-0075-4951-A2C2-DDC23B60AF0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to complete the pictogram and the bar chart.</a:t>
            </a:r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DFD2D1-0F4C-442A-813C-4A2D0F134417}"/>
              </a:ext>
            </a:extLst>
          </p:cNvPr>
          <p:cNvSpPr txBox="1"/>
          <p:nvPr/>
        </p:nvSpPr>
        <p:spPr>
          <a:xfrm>
            <a:off x="1756060" y="4941227"/>
            <a:ext cx="1821845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latin typeface="Century Gothic" panose="020B0502020202020204" pitchFamily="34" charset="0"/>
              </a:rPr>
              <a:t>1 picture = 5 carrots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B388B46-745B-4BE9-93E7-C9F403600521}"/>
              </a:ext>
            </a:extLst>
          </p:cNvPr>
          <p:cNvGraphicFramePr>
            <a:graphicFrameLocks noGrp="1"/>
          </p:cNvGraphicFramePr>
          <p:nvPr/>
        </p:nvGraphicFramePr>
        <p:xfrm>
          <a:off x="4967438" y="2165744"/>
          <a:ext cx="3258288" cy="32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572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814572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814572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814572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</a:tblGrid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7043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1055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Fluffy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Snowy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Thumper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Bugs Bunny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96DD62A-B7AB-4AD1-87BC-2B77EA9C5EE6}"/>
              </a:ext>
            </a:extLst>
          </p:cNvPr>
          <p:cNvGraphicFramePr>
            <a:graphicFrameLocks noGrp="1"/>
          </p:cNvGraphicFramePr>
          <p:nvPr/>
        </p:nvGraphicFramePr>
        <p:xfrm>
          <a:off x="4711213" y="2042223"/>
          <a:ext cx="206058" cy="31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058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7417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908170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3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953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ABD1AA-87CF-42D5-BCE5-3547951A389E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65828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Use this bar chart to answer the questions about goals scored in a tournament.</a:t>
            </a: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0F34E-E4EC-4F1E-9282-197FB1B75992}"/>
              </a:ext>
            </a:extLst>
          </p:cNvPr>
          <p:cNvSpPr txBox="1"/>
          <p:nvPr/>
        </p:nvSpPr>
        <p:spPr>
          <a:xfrm>
            <a:off x="4433521" y="2037727"/>
            <a:ext cx="4268854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GB" sz="1600" b="1">
                <a:latin typeface="Century Gothic" panose="020B0502020202020204" pitchFamily="34" charset="0"/>
              </a:rPr>
              <a:t>Which team scored the most goals?</a:t>
            </a:r>
          </a:p>
          <a:p>
            <a:endParaRPr lang="en-GB" sz="1600" b="1">
              <a:latin typeface="Century Gothic" panose="020B0502020202020204" pitchFamily="34" charset="0"/>
            </a:endParaRPr>
          </a:p>
          <a:p>
            <a:r>
              <a:rPr lang="en-GB" sz="1600" b="1">
                <a:latin typeface="Century Gothic" panose="020B0502020202020204" pitchFamily="34" charset="0"/>
              </a:rPr>
              <a:t>B. How many more goals did Team A score than Team D?</a:t>
            </a:r>
          </a:p>
          <a:p>
            <a:endParaRPr lang="en-GB" sz="1600" b="1">
              <a:latin typeface="Century Gothic" panose="020B0502020202020204" pitchFamily="34" charset="0"/>
            </a:endParaRPr>
          </a:p>
          <a:p>
            <a:r>
              <a:rPr lang="en-GB" sz="1600" b="1">
                <a:latin typeface="Century Gothic" panose="020B0502020202020204" pitchFamily="34" charset="0"/>
              </a:rPr>
              <a:t>C. How many goals did Teams C and E score altogether?</a:t>
            </a:r>
          </a:p>
          <a:p>
            <a:endParaRPr lang="en-GB" sz="1600" b="1">
              <a:latin typeface="Century Gothic" panose="020B0502020202020204" pitchFamily="34" charset="0"/>
            </a:endParaRPr>
          </a:p>
          <a:p>
            <a:r>
              <a:rPr lang="en-GB" sz="1600" b="1">
                <a:latin typeface="Century Gothic" panose="020B0502020202020204" pitchFamily="34" charset="0"/>
              </a:rPr>
              <a:t>D. How many goals were scored in total?</a:t>
            </a:r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EF015-0FD6-4DE4-9BB0-A479B74BD489}"/>
              </a:ext>
            </a:extLst>
          </p:cNvPr>
          <p:cNvSpPr/>
          <p:nvPr/>
        </p:nvSpPr>
        <p:spPr>
          <a:xfrm>
            <a:off x="466725" y="2037727"/>
            <a:ext cx="3800475" cy="405827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3D50C57-ED91-495B-8034-7739B67BF41A}"/>
              </a:ext>
            </a:extLst>
          </p:cNvPr>
          <p:cNvGraphicFramePr>
            <a:graphicFrameLocks noGrp="1"/>
          </p:cNvGraphicFramePr>
          <p:nvPr/>
        </p:nvGraphicFramePr>
        <p:xfrm>
          <a:off x="1008333" y="2763067"/>
          <a:ext cx="2831400" cy="288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280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566280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566280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566280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  <a:gridCol w="566280">
                  <a:extLst>
                    <a:ext uri="{9D8B030D-6E8A-4147-A177-3AD203B41FA5}">
                      <a16:colId xmlns:a16="http://schemas.microsoft.com/office/drawing/2014/main" val="3816958097"/>
                    </a:ext>
                  </a:extLst>
                </a:gridCol>
              </a:tblGrid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442570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ABD7AC6C-454F-48ED-8D8F-4E3F2F5643B4}"/>
              </a:ext>
            </a:extLst>
          </p:cNvPr>
          <p:cNvGraphicFramePr>
            <a:graphicFrameLocks noGrp="1"/>
          </p:cNvGraphicFramePr>
          <p:nvPr/>
        </p:nvGraphicFramePr>
        <p:xfrm>
          <a:off x="664207" y="2690623"/>
          <a:ext cx="304920" cy="278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920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6282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87E5B4-49C0-452D-BD4E-1097CBFAA320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008345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Use this bar chart to answer the questions about goals scored in a tournament.</a:t>
            </a: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0F34E-E4EC-4F1E-9282-197FB1B75992}"/>
              </a:ext>
            </a:extLst>
          </p:cNvPr>
          <p:cNvSpPr txBox="1"/>
          <p:nvPr/>
        </p:nvSpPr>
        <p:spPr>
          <a:xfrm>
            <a:off x="4433521" y="2037727"/>
            <a:ext cx="4268854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GB" sz="1600" b="1">
                <a:latin typeface="Century Gothic" panose="020B0502020202020204" pitchFamily="34" charset="0"/>
              </a:rPr>
              <a:t>Which team scored the most goals?</a:t>
            </a:r>
          </a:p>
          <a:p>
            <a:endParaRPr lang="en-GB" sz="1600" b="1">
              <a:latin typeface="Century Gothic" panose="020B0502020202020204" pitchFamily="34" charset="0"/>
            </a:endParaRPr>
          </a:p>
          <a:p>
            <a:r>
              <a:rPr lang="en-GB" sz="1600" b="1">
                <a:latin typeface="Century Gothic" panose="020B0502020202020204" pitchFamily="34" charset="0"/>
              </a:rPr>
              <a:t>B. How many more goals did Team A score than Team D?</a:t>
            </a:r>
          </a:p>
          <a:p>
            <a:endParaRPr lang="en-GB" sz="1600" b="1">
              <a:latin typeface="Century Gothic" panose="020B0502020202020204" pitchFamily="34" charset="0"/>
            </a:endParaRPr>
          </a:p>
          <a:p>
            <a:r>
              <a:rPr lang="en-GB" sz="1600" b="1">
                <a:latin typeface="Century Gothic" panose="020B0502020202020204" pitchFamily="34" charset="0"/>
              </a:rPr>
              <a:t>C. How many goals did Teams C and E score altogether?</a:t>
            </a:r>
          </a:p>
          <a:p>
            <a:endParaRPr lang="en-GB" sz="1600" b="1">
              <a:latin typeface="Century Gothic" panose="020B0502020202020204" pitchFamily="34" charset="0"/>
            </a:endParaRPr>
          </a:p>
          <a:p>
            <a:r>
              <a:rPr lang="en-GB" sz="1600" b="1">
                <a:latin typeface="Century Gothic" panose="020B0502020202020204" pitchFamily="34" charset="0"/>
              </a:rPr>
              <a:t>D. How many goals were scored in total?</a:t>
            </a:r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EF015-0FD6-4DE4-9BB0-A479B74BD489}"/>
              </a:ext>
            </a:extLst>
          </p:cNvPr>
          <p:cNvSpPr/>
          <p:nvPr/>
        </p:nvSpPr>
        <p:spPr>
          <a:xfrm>
            <a:off x="466725" y="2037727"/>
            <a:ext cx="3800475" cy="40582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3D50C57-ED91-495B-8034-7739B67BF41A}"/>
              </a:ext>
            </a:extLst>
          </p:cNvPr>
          <p:cNvGraphicFramePr>
            <a:graphicFrameLocks noGrp="1"/>
          </p:cNvGraphicFramePr>
          <p:nvPr/>
        </p:nvGraphicFramePr>
        <p:xfrm>
          <a:off x="1008333" y="2763067"/>
          <a:ext cx="2831400" cy="288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280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566280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566280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566280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  <a:gridCol w="566280">
                  <a:extLst>
                    <a:ext uri="{9D8B030D-6E8A-4147-A177-3AD203B41FA5}">
                      <a16:colId xmlns:a16="http://schemas.microsoft.com/office/drawing/2014/main" val="3816958097"/>
                    </a:ext>
                  </a:extLst>
                </a:gridCol>
              </a:tblGrid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442570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entury Gothic" panose="020B0502020202020204" pitchFamily="34" charset="0"/>
                        </a:rPr>
                        <a:t>Team 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ABD7AC6C-454F-48ED-8D8F-4E3F2F5643B4}"/>
              </a:ext>
            </a:extLst>
          </p:cNvPr>
          <p:cNvGraphicFramePr>
            <a:graphicFrameLocks noGrp="1"/>
          </p:cNvGraphicFramePr>
          <p:nvPr/>
        </p:nvGraphicFramePr>
        <p:xfrm>
          <a:off x="664207" y="2690623"/>
          <a:ext cx="304920" cy="278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920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6282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4848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440081-06F6-47D5-B2D1-19895001C589}"/>
              </a:ext>
            </a:extLst>
          </p:cNvPr>
          <p:cNvSpPr txBox="1"/>
          <p:nvPr/>
        </p:nvSpPr>
        <p:spPr>
          <a:xfrm>
            <a:off x="4381341" y="4676122"/>
            <a:ext cx="2357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Team E</a:t>
            </a:r>
          </a:p>
          <a:p>
            <a:pPr marL="342900" indent="-342900">
              <a:buAutoNum type="alphaUcPeriod"/>
            </a:pP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</a:p>
          <a:p>
            <a:pPr marL="342900" indent="-342900">
              <a:buAutoNum type="alphaUcPeriod"/>
            </a:pP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</a:p>
          <a:p>
            <a:pPr marL="342900" indent="-342900">
              <a:buAutoNum type="alphaUcPeriod"/>
            </a:pP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85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69ED4-943F-4060-9945-7D39D80989EB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4978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Create a bar chart using this tally chart.</a:t>
            </a: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Write on the correct scale and labels.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BAA1D33-4245-4A6D-A0FF-0A7CE130C64D}"/>
              </a:ext>
            </a:extLst>
          </p:cNvPr>
          <p:cNvGraphicFramePr>
            <a:graphicFrameLocks noGrp="1"/>
          </p:cNvGraphicFramePr>
          <p:nvPr/>
        </p:nvGraphicFramePr>
        <p:xfrm>
          <a:off x="647099" y="2230386"/>
          <a:ext cx="3970345" cy="2070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14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83198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Favourite Dinosaur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T-Rex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Triceratops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Raptor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Diplodocus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822B657C-5A12-4E2D-91BF-0CC32FF5F0C2}"/>
              </a:ext>
            </a:extLst>
          </p:cNvPr>
          <p:cNvSpPr/>
          <p:nvPr/>
        </p:nvSpPr>
        <p:spPr>
          <a:xfrm>
            <a:off x="4777307" y="1619250"/>
            <a:ext cx="3810482" cy="4381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8B01D7-2EC7-4581-AB2A-B7F8A53743B3}"/>
              </a:ext>
            </a:extLst>
          </p:cNvPr>
          <p:cNvGraphicFramePr>
            <a:graphicFrameLocks noGrp="1"/>
          </p:cNvGraphicFramePr>
          <p:nvPr/>
        </p:nvGraphicFramePr>
        <p:xfrm>
          <a:off x="5086350" y="1914524"/>
          <a:ext cx="3324225" cy="3629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57">
                  <a:extLst>
                    <a:ext uri="{9D8B030D-6E8A-4147-A177-3AD203B41FA5}">
                      <a16:colId xmlns:a16="http://schemas.microsoft.com/office/drawing/2014/main" val="2518481984"/>
                    </a:ext>
                  </a:extLst>
                </a:gridCol>
                <a:gridCol w="786867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786867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786867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786867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</a:tblGrid>
              <a:tr h="460829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67573"/>
                  </a:ext>
                </a:extLst>
              </a:tr>
              <a:tr h="460829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460829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460829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460829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460829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460829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659FC64-0837-434C-B121-2D3BE04FEEF2}"/>
              </a:ext>
            </a:extLst>
          </p:cNvPr>
          <p:cNvGrpSpPr/>
          <p:nvPr/>
        </p:nvGrpSpPr>
        <p:grpSpPr>
          <a:xfrm>
            <a:off x="2037783" y="2848300"/>
            <a:ext cx="1216585" cy="1353989"/>
            <a:chOff x="1417531" y="7815873"/>
            <a:chExt cx="914038" cy="9247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07BC07F-52C8-4244-88E6-AFA1CBD24906}"/>
                </a:ext>
              </a:extLst>
            </p:cNvPr>
            <p:cNvGrpSpPr/>
            <p:nvPr/>
          </p:nvGrpSpPr>
          <p:grpSpPr>
            <a:xfrm>
              <a:off x="1417531" y="8605429"/>
              <a:ext cx="914038" cy="135237"/>
              <a:chOff x="1195491" y="1772953"/>
              <a:chExt cx="830944" cy="111766"/>
            </a:xfrm>
          </p:grpSpPr>
          <p:pic>
            <p:nvPicPr>
              <p:cNvPr id="2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74D7A93F-57F2-4FCB-B143-49BC31F9E3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491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20BCE61F-1AB6-4BFE-9876-F0ABFD55F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2827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AD73F71F-CA51-4538-9F92-8974794F86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0163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E4F8A7-304E-4B04-BA55-0724FEE9F1AE}"/>
                </a:ext>
              </a:extLst>
            </p:cNvPr>
            <p:cNvGrpSpPr/>
            <p:nvPr/>
          </p:nvGrpSpPr>
          <p:grpSpPr>
            <a:xfrm>
              <a:off x="1417531" y="8084482"/>
              <a:ext cx="608969" cy="135237"/>
              <a:chOff x="1195491" y="1772953"/>
              <a:chExt cx="553608" cy="111766"/>
            </a:xfrm>
          </p:grpSpPr>
          <p:pic>
            <p:nvPicPr>
              <p:cNvPr id="2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06D6B6C6-E768-421B-9AE7-BCBAB9422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491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06035565-ABDB-4780-9131-98D2450FCD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2827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C14F68-5EC0-43A7-8BD7-31CD75B02864}"/>
                </a:ext>
              </a:extLst>
            </p:cNvPr>
            <p:cNvGrpSpPr/>
            <p:nvPr/>
          </p:nvGrpSpPr>
          <p:grpSpPr>
            <a:xfrm>
              <a:off x="1417531" y="8338811"/>
              <a:ext cx="608969" cy="135237"/>
              <a:chOff x="1195491" y="1772953"/>
              <a:chExt cx="553608" cy="111766"/>
            </a:xfrm>
          </p:grpSpPr>
          <p:pic>
            <p:nvPicPr>
              <p:cNvPr id="1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6996077F-BAF3-453D-AED7-1844BB35A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491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14FA00D2-1A7A-41FC-A723-AA61A5293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2827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63478AD1-0B5C-45CA-8059-0CE2B365A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531" y="7815873"/>
              <a:ext cx="303899" cy="1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00503CE-C580-4185-8E92-BC20AC8F9E23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96498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Create a bar chart using this tally chart.</a:t>
            </a: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Write on the correct scale and labels.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BAA1D33-4245-4A6D-A0FF-0A7CE130C64D}"/>
              </a:ext>
            </a:extLst>
          </p:cNvPr>
          <p:cNvGraphicFramePr>
            <a:graphicFrameLocks noGrp="1"/>
          </p:cNvGraphicFramePr>
          <p:nvPr/>
        </p:nvGraphicFramePr>
        <p:xfrm>
          <a:off x="647099" y="2230386"/>
          <a:ext cx="3970345" cy="2070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14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83198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Favourite Dinosaur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T-Rex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Triceratops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Raptor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>
                          <a:latin typeface="Century Gothic" panose="020B0502020202020204" pitchFamily="34" charset="0"/>
                        </a:rPr>
                        <a:t>Diplodocus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659FC64-0837-434C-B121-2D3BE04FEEF2}"/>
              </a:ext>
            </a:extLst>
          </p:cNvPr>
          <p:cNvGrpSpPr/>
          <p:nvPr/>
        </p:nvGrpSpPr>
        <p:grpSpPr>
          <a:xfrm>
            <a:off x="2037783" y="2848300"/>
            <a:ext cx="1216585" cy="1353989"/>
            <a:chOff x="1417531" y="7815873"/>
            <a:chExt cx="914038" cy="9247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07BC07F-52C8-4244-88E6-AFA1CBD24906}"/>
                </a:ext>
              </a:extLst>
            </p:cNvPr>
            <p:cNvGrpSpPr/>
            <p:nvPr/>
          </p:nvGrpSpPr>
          <p:grpSpPr>
            <a:xfrm>
              <a:off x="1417531" y="8605429"/>
              <a:ext cx="914038" cy="135237"/>
              <a:chOff x="1195491" y="1772953"/>
              <a:chExt cx="830944" cy="111766"/>
            </a:xfrm>
          </p:grpSpPr>
          <p:pic>
            <p:nvPicPr>
              <p:cNvPr id="2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74D7A93F-57F2-4FCB-B143-49BC31F9E3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491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20BCE61F-1AB6-4BFE-9876-F0ABFD55F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2827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AD73F71F-CA51-4538-9F92-8974794F86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0163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E4F8A7-304E-4B04-BA55-0724FEE9F1AE}"/>
                </a:ext>
              </a:extLst>
            </p:cNvPr>
            <p:cNvGrpSpPr/>
            <p:nvPr/>
          </p:nvGrpSpPr>
          <p:grpSpPr>
            <a:xfrm>
              <a:off x="1417531" y="8084482"/>
              <a:ext cx="608969" cy="135237"/>
              <a:chOff x="1195491" y="1772953"/>
              <a:chExt cx="553608" cy="111766"/>
            </a:xfrm>
          </p:grpSpPr>
          <p:pic>
            <p:nvPicPr>
              <p:cNvPr id="2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06D6B6C6-E768-421B-9AE7-BCBAB9422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491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06035565-ABDB-4780-9131-98D2450FCD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2827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C14F68-5EC0-43A7-8BD7-31CD75B02864}"/>
                </a:ext>
              </a:extLst>
            </p:cNvPr>
            <p:cNvGrpSpPr/>
            <p:nvPr/>
          </p:nvGrpSpPr>
          <p:grpSpPr>
            <a:xfrm>
              <a:off x="1417531" y="8338811"/>
              <a:ext cx="608969" cy="135237"/>
              <a:chOff x="1195491" y="1772953"/>
              <a:chExt cx="553608" cy="111766"/>
            </a:xfrm>
          </p:grpSpPr>
          <p:pic>
            <p:nvPicPr>
              <p:cNvPr id="1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6996077F-BAF3-453D-AED7-1844BB35A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491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  <a:extLst>
                  <a:ext uri="{FF2B5EF4-FFF2-40B4-BE49-F238E27FC236}">
                    <a16:creationId xmlns:a16="http://schemas.microsoft.com/office/drawing/2014/main" id="{14FA00D2-1A7A-41FC-A723-AA61A5293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2827" y="1772953"/>
                <a:ext cx="276272" cy="11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63478AD1-0B5C-45CA-8059-0CE2B365A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531" y="7815873"/>
              <a:ext cx="303899" cy="1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B8E957B-36E2-44C8-9D09-8A1B6A672EF4}"/>
              </a:ext>
            </a:extLst>
          </p:cNvPr>
          <p:cNvSpPr/>
          <p:nvPr/>
        </p:nvSpPr>
        <p:spPr>
          <a:xfrm>
            <a:off x="4777307" y="1619250"/>
            <a:ext cx="3810482" cy="4381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164FE83-A18C-43F1-A914-B5265050915F}"/>
              </a:ext>
            </a:extLst>
          </p:cNvPr>
          <p:cNvGraphicFramePr>
            <a:graphicFrameLocks noGrp="1"/>
          </p:cNvGraphicFramePr>
          <p:nvPr/>
        </p:nvGraphicFramePr>
        <p:xfrm>
          <a:off x="5244849" y="1911932"/>
          <a:ext cx="3168644" cy="3800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161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792161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792161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792161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553212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T-Rex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Tri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Raptor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Dip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E78EC49-1286-4DE0-AC8A-8E9F75077D4F}"/>
              </a:ext>
            </a:extLst>
          </p:cNvPr>
          <p:cNvGraphicFramePr>
            <a:graphicFrameLocks noGrp="1"/>
          </p:cNvGraphicFramePr>
          <p:nvPr/>
        </p:nvGraphicFramePr>
        <p:xfrm>
          <a:off x="4777307" y="1734305"/>
          <a:ext cx="352519" cy="3710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519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706282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463827">
                <a:tc>
                  <a:txBody>
                    <a:bodyPr/>
                    <a:lstStyle/>
                    <a:p>
                      <a:pPr algn="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8B86456-98A0-4CEC-920D-9EED46E6F6B3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354004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902B-B0D1-40EE-A0A6-0E4B42169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42" y="1020871"/>
            <a:ext cx="7922179" cy="2849671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Year 3: I can interpret and present data using bar using reasoning and problem solving</a:t>
            </a:r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3909B-0A81-4516-B71E-195773BDF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>
            <a:normAutofit/>
          </a:bodyPr>
          <a:lstStyle/>
          <a:p>
            <a:pPr algn="l"/>
            <a:endParaRPr lang="en-GB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77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 bar chart to show Year 3’s favourite drinks.</a:t>
            </a: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More children like juice than tea, but fewer like juice than milk. Complete the bar chart showing how many children could like tea and juice?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5B310-DBAC-4CB5-A21C-4150F44359D7}"/>
              </a:ext>
            </a:extLst>
          </p:cNvPr>
          <p:cNvSpPr/>
          <p:nvPr/>
        </p:nvSpPr>
        <p:spPr>
          <a:xfrm>
            <a:off x="1438275" y="1276350"/>
            <a:ext cx="6219825" cy="33147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820782-D646-45D7-9C43-314268708659}"/>
              </a:ext>
            </a:extLst>
          </p:cNvPr>
          <p:cNvGraphicFramePr>
            <a:graphicFrameLocks noGrp="1"/>
          </p:cNvGraphicFramePr>
          <p:nvPr/>
        </p:nvGraphicFramePr>
        <p:xfrm>
          <a:off x="2589710" y="1635694"/>
          <a:ext cx="3833280" cy="2659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6656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766656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766656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766656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  <a:gridCol w="766656">
                  <a:extLst>
                    <a:ext uri="{9D8B030D-6E8A-4147-A177-3AD203B41FA5}">
                      <a16:colId xmlns:a16="http://schemas.microsoft.com/office/drawing/2014/main" val="3816958097"/>
                    </a:ext>
                  </a:extLst>
                </a:gridCol>
              </a:tblGrid>
              <a:tr h="184404">
                <a:tc rowSpan="2"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184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56646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383242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45E42A-214E-4080-B5B3-EBC14C8EF3DC}"/>
              </a:ext>
            </a:extLst>
          </p:cNvPr>
          <p:cNvGraphicFramePr>
            <a:graphicFrameLocks noGrp="1"/>
          </p:cNvGraphicFramePr>
          <p:nvPr/>
        </p:nvGraphicFramePr>
        <p:xfrm>
          <a:off x="2286077" y="1510722"/>
          <a:ext cx="286349" cy="2566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49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3394199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F251A9-5796-4D28-B7E9-6D16CB8FB745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94573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 bar chart to show Year 3’s favourite drinks.</a:t>
            </a: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More children like juice than tea, but fewer like juice than milk. Complete the bar chart showing how many children could like tea and juice?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2-10 children could like juice and tea must be fewer than juice.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5B310-DBAC-4CB5-A21C-4150F44359D7}"/>
              </a:ext>
            </a:extLst>
          </p:cNvPr>
          <p:cNvSpPr/>
          <p:nvPr/>
        </p:nvSpPr>
        <p:spPr>
          <a:xfrm>
            <a:off x="1438275" y="1276350"/>
            <a:ext cx="6219825" cy="3314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820782-D646-45D7-9C43-314268708659}"/>
              </a:ext>
            </a:extLst>
          </p:cNvPr>
          <p:cNvGraphicFramePr>
            <a:graphicFrameLocks noGrp="1"/>
          </p:cNvGraphicFramePr>
          <p:nvPr/>
        </p:nvGraphicFramePr>
        <p:xfrm>
          <a:off x="2589710" y="1635694"/>
          <a:ext cx="3833280" cy="2659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6656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766656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766656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766656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  <a:gridCol w="766656">
                  <a:extLst>
                    <a:ext uri="{9D8B030D-6E8A-4147-A177-3AD203B41FA5}">
                      <a16:colId xmlns:a16="http://schemas.microsoft.com/office/drawing/2014/main" val="3816958097"/>
                    </a:ext>
                  </a:extLst>
                </a:gridCol>
              </a:tblGrid>
              <a:tr h="184404">
                <a:tc rowSpan="2"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184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56646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17882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383242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Tea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Cola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45E42A-214E-4080-B5B3-EBC14C8EF3DC}"/>
              </a:ext>
            </a:extLst>
          </p:cNvPr>
          <p:cNvGraphicFramePr>
            <a:graphicFrameLocks noGrp="1"/>
          </p:cNvGraphicFramePr>
          <p:nvPr/>
        </p:nvGraphicFramePr>
        <p:xfrm>
          <a:off x="2286077" y="1510722"/>
          <a:ext cx="286349" cy="2566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49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3394199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320758">
                <a:tc>
                  <a:txBody>
                    <a:bodyPr/>
                    <a:lstStyle/>
                    <a:p>
                      <a:pPr algn="ctr"/>
                      <a:r>
                        <a:rPr lang="en-GB" sz="19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63638A-1493-42E9-99BF-484E2A5103DB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16957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FED61A-8754-47FE-8F0F-500B7E1C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086C40-B970-4AF6-903E-7C7463A42BF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Ben draws a bar chart to show the Year 3 children's favourite type of PE lesson.</a:t>
            </a: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Ben says,</a:t>
            </a: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5038A6-C3C9-46C7-A7E1-7710CDA42C4E}"/>
              </a:ext>
            </a:extLst>
          </p:cNvPr>
          <p:cNvSpPr/>
          <p:nvPr/>
        </p:nvSpPr>
        <p:spPr>
          <a:xfrm>
            <a:off x="1881188" y="1314450"/>
            <a:ext cx="5381625" cy="264791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54A58C4-D844-4296-8559-93C23E9870B9}"/>
              </a:ext>
            </a:extLst>
          </p:cNvPr>
          <p:cNvGraphicFramePr>
            <a:graphicFrameLocks noGrp="1"/>
          </p:cNvGraphicFramePr>
          <p:nvPr/>
        </p:nvGraphicFramePr>
        <p:xfrm>
          <a:off x="2428803" y="1600672"/>
          <a:ext cx="4056888" cy="2193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222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84753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84753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Gym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Dance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Games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Athletics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9E72DD-6268-47C1-9C6B-FE4F3A86B2B9}"/>
              </a:ext>
            </a:extLst>
          </p:cNvPr>
          <p:cNvGraphicFramePr>
            <a:graphicFrameLocks noGrp="1"/>
          </p:cNvGraphicFramePr>
          <p:nvPr/>
        </p:nvGraphicFramePr>
        <p:xfrm>
          <a:off x="2115601" y="1474721"/>
          <a:ext cx="299340" cy="2120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340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94199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865FDAF-5952-4FA0-ADCE-7E0E4B6CF514}"/>
              </a:ext>
            </a:extLst>
          </p:cNvPr>
          <p:cNvSpPr/>
          <p:nvPr/>
        </p:nvSpPr>
        <p:spPr>
          <a:xfrm flipH="1">
            <a:off x="2821190" y="4264214"/>
            <a:ext cx="3501621" cy="689977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2 children like athletics.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2E4D3-32EB-454F-81FD-9C973F528083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9741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has used this tally chart to draw the pictogram.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he interpreted the tally chart correctly? What errors can you find?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Jack has not interpreted the tally chart correctly.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 should have drawn 3 circles for cheese, 2 circles for pepperoni, 2 and a half circles for chicken and 4 circles for veggie.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1ABBB1-75F7-46B0-8BC3-F74D95C365D4}"/>
              </a:ext>
            </a:extLst>
          </p:cNvPr>
          <p:cNvGraphicFramePr>
            <a:graphicFrameLocks noGrp="1"/>
          </p:cNvGraphicFramePr>
          <p:nvPr/>
        </p:nvGraphicFramePr>
        <p:xfrm>
          <a:off x="947599" y="1475739"/>
          <a:ext cx="3435011" cy="162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95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Pizzas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Number of Pizzas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Pepperoni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Chicken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Veggie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B732F57-D2D9-4BA1-AE50-B530EFD6A783}"/>
              </a:ext>
            </a:extLst>
          </p:cNvPr>
          <p:cNvGrpSpPr/>
          <p:nvPr/>
        </p:nvGrpSpPr>
        <p:grpSpPr>
          <a:xfrm>
            <a:off x="3143763" y="3206453"/>
            <a:ext cx="2549679" cy="258276"/>
            <a:chOff x="4090731" y="2472788"/>
            <a:chExt cx="2317890" cy="234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5B5762-098D-4C6E-8692-5E00449C6D40}"/>
                </a:ext>
              </a:extLst>
            </p:cNvPr>
            <p:cNvSpPr txBox="1"/>
            <p:nvPr/>
          </p:nvSpPr>
          <p:spPr>
            <a:xfrm>
              <a:off x="4090731" y="2486147"/>
              <a:ext cx="231789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Key:           = 10 children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CE3A95-0318-4DC8-AB40-80F6225A69F4}"/>
                </a:ext>
              </a:extLst>
            </p:cNvPr>
            <p:cNvSpPr/>
            <p:nvPr/>
          </p:nvSpPr>
          <p:spPr>
            <a:xfrm>
              <a:off x="4818087" y="2472788"/>
              <a:ext cx="234000" cy="2347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2E17EF6-AE88-4480-AA9B-09894C5BADD3}"/>
              </a:ext>
            </a:extLst>
          </p:cNvPr>
          <p:cNvGraphicFramePr>
            <a:graphicFrameLocks noGrp="1"/>
          </p:cNvGraphicFramePr>
          <p:nvPr/>
        </p:nvGraphicFramePr>
        <p:xfrm>
          <a:off x="4624249" y="1475739"/>
          <a:ext cx="3435011" cy="162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95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Pizzas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Number of Pizzas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Pepperoni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Chicken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Veggie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95E348C1-6371-4FAB-8381-4BAD1941F122}"/>
              </a:ext>
            </a:extLst>
          </p:cNvPr>
          <p:cNvGrpSpPr/>
          <p:nvPr/>
        </p:nvGrpSpPr>
        <p:grpSpPr>
          <a:xfrm>
            <a:off x="1791546" y="1906768"/>
            <a:ext cx="2064583" cy="1119102"/>
            <a:chOff x="1047190" y="1957637"/>
            <a:chExt cx="1876894" cy="1017365"/>
          </a:xfrm>
        </p:grpSpPr>
        <p:pic>
          <p:nvPicPr>
            <p:cNvPr id="1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DC354E7-EBF7-440B-B429-C8BCB6924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5C9BD5A-17A9-4CC7-9345-1C939C393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9787631-8FF0-47A9-B524-5F97D0300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6806B41-F991-4C1D-BCDA-D990A7F01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518CE94E-9CA9-415A-AEEA-C57EDDE60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251084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423FB33-3FBD-4B84-AD9F-B5492D26B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BE1C8F0-6BA5-4F97-9F68-95BEC598F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CA21DEE-BCFC-47B1-BB84-9B07EB18D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8F245548-9DAC-4013-B55F-6425AF7FB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19576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0DF6923-4957-4562-B2CD-1D3DF1987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195839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B356BF62-60DB-411C-BF88-D3140A0D4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65" y="1958392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0B0F51C-1C1E-4DD3-AABD-00FA5F566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E9C9AB9-5C02-4CAB-AC0E-DDA61A99A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2E78485-B68D-4D1A-9CBB-D2E3B6E26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0CCB13A-12F7-4CDB-87C3-1474EE690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22433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98F21D76-85BD-4F9B-9917-CD46516B4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9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448CAA10-9E6E-466A-A1B0-12770897C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66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7785E9A0-6EF5-4247-A184-D84F52F22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14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04C5336D-F4B3-4999-8D59-6FF39EACB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1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4114A8E-C4DA-4CF6-99A6-7F2A656D7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9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322252A5-CCF0-4AFA-A6B8-4C822AAB1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65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A51E6D24-3473-4011-9857-191D2A3FC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040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4773165-7967-46FB-82B5-39A12EB7C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513" y="2776787"/>
              <a:ext cx="228571" cy="19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803659-87A9-4E44-8245-FD4B03A7D3E1}"/>
              </a:ext>
            </a:extLst>
          </p:cNvPr>
          <p:cNvGrpSpPr/>
          <p:nvPr/>
        </p:nvGrpSpPr>
        <p:grpSpPr>
          <a:xfrm>
            <a:off x="5497895" y="1905987"/>
            <a:ext cx="2524293" cy="1139996"/>
            <a:chOff x="4253795" y="1940049"/>
            <a:chExt cx="2294812" cy="103636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4AF5CFE-3B86-48ED-9B07-1D3A340614C8}"/>
                </a:ext>
              </a:extLst>
            </p:cNvPr>
            <p:cNvSpPr/>
            <p:nvPr/>
          </p:nvSpPr>
          <p:spPr>
            <a:xfrm>
              <a:off x="4253795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9C889A-6A6D-42DA-8863-F8F96F066675}"/>
                </a:ext>
              </a:extLst>
            </p:cNvPr>
            <p:cNvSpPr/>
            <p:nvPr/>
          </p:nvSpPr>
          <p:spPr>
            <a:xfrm>
              <a:off x="4485574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952F15B-6AFE-4C7C-B08A-0AB86354AAB5}"/>
                </a:ext>
              </a:extLst>
            </p:cNvPr>
            <p:cNvSpPr/>
            <p:nvPr/>
          </p:nvSpPr>
          <p:spPr>
            <a:xfrm>
              <a:off x="4717353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8686399-775E-49EB-BAC4-98AF710B87EF}"/>
                </a:ext>
              </a:extLst>
            </p:cNvPr>
            <p:cNvSpPr/>
            <p:nvPr/>
          </p:nvSpPr>
          <p:spPr>
            <a:xfrm>
              <a:off x="4949132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8B3DFEE-6644-444B-9D3F-B7F3E6B05670}"/>
                </a:ext>
              </a:extLst>
            </p:cNvPr>
            <p:cNvSpPr/>
            <p:nvPr/>
          </p:nvSpPr>
          <p:spPr>
            <a:xfrm>
              <a:off x="5180911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935F39-72D8-4E3D-9807-B253C08C9CA3}"/>
                </a:ext>
              </a:extLst>
            </p:cNvPr>
            <p:cNvSpPr/>
            <p:nvPr/>
          </p:nvSpPr>
          <p:spPr>
            <a:xfrm>
              <a:off x="5412690" y="1940049"/>
              <a:ext cx="208800" cy="208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4B458A6-5777-44B9-BA58-E1E12B9F8603}"/>
                </a:ext>
              </a:extLst>
            </p:cNvPr>
            <p:cNvSpPr/>
            <p:nvPr/>
          </p:nvSpPr>
          <p:spPr>
            <a:xfrm>
              <a:off x="4253795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B53117-DBC8-44D3-B46C-4368B95BB674}"/>
                </a:ext>
              </a:extLst>
            </p:cNvPr>
            <p:cNvSpPr/>
            <p:nvPr/>
          </p:nvSpPr>
          <p:spPr>
            <a:xfrm>
              <a:off x="4485574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1A0316B-EC88-4FC9-9502-CA94EBDC3E2E}"/>
                </a:ext>
              </a:extLst>
            </p:cNvPr>
            <p:cNvSpPr/>
            <p:nvPr/>
          </p:nvSpPr>
          <p:spPr>
            <a:xfrm>
              <a:off x="4717353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6B69566-B9CD-4067-BF78-224CF104E408}"/>
                </a:ext>
              </a:extLst>
            </p:cNvPr>
            <p:cNvSpPr/>
            <p:nvPr/>
          </p:nvSpPr>
          <p:spPr>
            <a:xfrm>
              <a:off x="4949132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DD6672-335F-4C08-A791-31938B27B333}"/>
                </a:ext>
              </a:extLst>
            </p:cNvPr>
            <p:cNvSpPr/>
            <p:nvPr/>
          </p:nvSpPr>
          <p:spPr>
            <a:xfrm>
              <a:off x="5180911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2098AB6-2F39-4F2C-BF8D-01EB4497495D}"/>
                </a:ext>
              </a:extLst>
            </p:cNvPr>
            <p:cNvSpPr/>
            <p:nvPr/>
          </p:nvSpPr>
          <p:spPr>
            <a:xfrm>
              <a:off x="5412690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B1EAAA7-F8F5-4E62-8985-EE4D60E02FEE}"/>
                </a:ext>
              </a:extLst>
            </p:cNvPr>
            <p:cNvSpPr/>
            <p:nvPr/>
          </p:nvSpPr>
          <p:spPr>
            <a:xfrm>
              <a:off x="5644469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A861095-18DD-4FD8-B5F0-5E6CD3FE82B9}"/>
                </a:ext>
              </a:extLst>
            </p:cNvPr>
            <p:cNvSpPr/>
            <p:nvPr/>
          </p:nvSpPr>
          <p:spPr>
            <a:xfrm>
              <a:off x="5876248" y="2767609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FC41527-F894-4F5E-A6E4-AC9B20AA44D9}"/>
                </a:ext>
              </a:extLst>
            </p:cNvPr>
            <p:cNvSpPr/>
            <p:nvPr/>
          </p:nvSpPr>
          <p:spPr>
            <a:xfrm>
              <a:off x="4253795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5A8610A-5E30-4E7C-A9C2-F610DFE14F8B}"/>
                </a:ext>
              </a:extLst>
            </p:cNvPr>
            <p:cNvSpPr/>
            <p:nvPr/>
          </p:nvSpPr>
          <p:spPr>
            <a:xfrm>
              <a:off x="4485574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37D2C6D-3D90-47E4-8084-C3CB992690E1}"/>
                </a:ext>
              </a:extLst>
            </p:cNvPr>
            <p:cNvSpPr/>
            <p:nvPr/>
          </p:nvSpPr>
          <p:spPr>
            <a:xfrm>
              <a:off x="4717353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D54B0F0-2935-45AC-9654-86FC974258FC}"/>
                </a:ext>
              </a:extLst>
            </p:cNvPr>
            <p:cNvSpPr/>
            <p:nvPr/>
          </p:nvSpPr>
          <p:spPr>
            <a:xfrm>
              <a:off x="4949132" y="2485853"/>
              <a:ext cx="208800" cy="20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482CE84-7257-457A-BE90-880F3D02CA53}"/>
                </a:ext>
              </a:extLst>
            </p:cNvPr>
            <p:cNvSpPr/>
            <p:nvPr/>
          </p:nvSpPr>
          <p:spPr>
            <a:xfrm>
              <a:off x="4253795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DE73011-DFEC-4C47-A959-8D4F93FE541F}"/>
                </a:ext>
              </a:extLst>
            </p:cNvPr>
            <p:cNvSpPr/>
            <p:nvPr/>
          </p:nvSpPr>
          <p:spPr>
            <a:xfrm>
              <a:off x="4485574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0F74ED0-264D-4875-A3CE-4E880EDAF8F9}"/>
                </a:ext>
              </a:extLst>
            </p:cNvPr>
            <p:cNvSpPr/>
            <p:nvPr/>
          </p:nvSpPr>
          <p:spPr>
            <a:xfrm>
              <a:off x="4717353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9651492-C72C-4432-8E8E-C24773F2531F}"/>
                </a:ext>
              </a:extLst>
            </p:cNvPr>
            <p:cNvSpPr/>
            <p:nvPr/>
          </p:nvSpPr>
          <p:spPr>
            <a:xfrm>
              <a:off x="4949132" y="2209401"/>
              <a:ext cx="208800" cy="20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hord 61">
              <a:extLst>
                <a:ext uri="{FF2B5EF4-FFF2-40B4-BE49-F238E27FC236}">
                  <a16:creationId xmlns:a16="http://schemas.microsoft.com/office/drawing/2014/main" id="{59FC50A9-086C-48C9-96D1-3CA25D5FF00A}"/>
                </a:ext>
              </a:extLst>
            </p:cNvPr>
            <p:cNvSpPr/>
            <p:nvPr/>
          </p:nvSpPr>
          <p:spPr>
            <a:xfrm>
              <a:off x="5186235" y="2485103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0AE523F-5FA4-4070-8BB4-9B98FE6F57E4}"/>
                </a:ext>
              </a:extLst>
            </p:cNvPr>
            <p:cNvSpPr/>
            <p:nvPr/>
          </p:nvSpPr>
          <p:spPr>
            <a:xfrm>
              <a:off x="6108027" y="2765838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1693954-43E3-4B1D-AF78-F0D5FBCFDB32}"/>
                </a:ext>
              </a:extLst>
            </p:cNvPr>
            <p:cNvSpPr/>
            <p:nvPr/>
          </p:nvSpPr>
          <p:spPr>
            <a:xfrm>
              <a:off x="6339807" y="2765838"/>
              <a:ext cx="208800" cy="208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F1A556C-56C3-4E1E-8DD6-336D2E54512E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4048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FED61A-8754-47FE-8F0F-500B7E1C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086C40-B970-4AF6-903E-7C7463A42BF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Ben draws a bar chart to show the Year 3 children's favourite type of PE lesson.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Ben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Ben is not correct because…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5038A6-C3C9-46C7-A7E1-7710CDA42C4E}"/>
              </a:ext>
            </a:extLst>
          </p:cNvPr>
          <p:cNvSpPr/>
          <p:nvPr/>
        </p:nvSpPr>
        <p:spPr>
          <a:xfrm>
            <a:off x="1881188" y="1314450"/>
            <a:ext cx="5381625" cy="264791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54A58C4-D844-4296-8559-93C23E9870B9}"/>
              </a:ext>
            </a:extLst>
          </p:cNvPr>
          <p:cNvGraphicFramePr>
            <a:graphicFrameLocks noGrp="1"/>
          </p:cNvGraphicFramePr>
          <p:nvPr/>
        </p:nvGraphicFramePr>
        <p:xfrm>
          <a:off x="2428803" y="1600672"/>
          <a:ext cx="4056888" cy="2193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222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84753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84753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Gym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Dance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Games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Athletics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9E72DD-6268-47C1-9C6B-FE4F3A86B2B9}"/>
              </a:ext>
            </a:extLst>
          </p:cNvPr>
          <p:cNvGraphicFramePr>
            <a:graphicFrameLocks noGrp="1"/>
          </p:cNvGraphicFramePr>
          <p:nvPr/>
        </p:nvGraphicFramePr>
        <p:xfrm>
          <a:off x="2115601" y="1474721"/>
          <a:ext cx="299340" cy="2120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340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94199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865FDAF-5952-4FA0-ADCE-7E0E4B6CF514}"/>
              </a:ext>
            </a:extLst>
          </p:cNvPr>
          <p:cNvSpPr/>
          <p:nvPr/>
        </p:nvSpPr>
        <p:spPr>
          <a:xfrm flipH="1">
            <a:off x="2821190" y="4264214"/>
            <a:ext cx="3501621" cy="689977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2 children like athletics.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C15F7-B9C0-4528-AAFA-A8AA7DC5E61F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336857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FED61A-8754-47FE-8F0F-500B7E1C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086C40-B970-4AF6-903E-7C7463A42BF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Ben draws a bar chart to show the Year 3 children's favourite type of PE lesson.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Ben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Ben is not correct because the scale goes up in 2s. 4 children like athletics.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5038A6-C3C9-46C7-A7E1-7710CDA42C4E}"/>
              </a:ext>
            </a:extLst>
          </p:cNvPr>
          <p:cNvSpPr/>
          <p:nvPr/>
        </p:nvSpPr>
        <p:spPr>
          <a:xfrm>
            <a:off x="1881188" y="1314450"/>
            <a:ext cx="5381625" cy="264791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54A58C4-D844-4296-8559-93C23E9870B9}"/>
              </a:ext>
            </a:extLst>
          </p:cNvPr>
          <p:cNvGraphicFramePr>
            <a:graphicFrameLocks noGrp="1"/>
          </p:cNvGraphicFramePr>
          <p:nvPr/>
        </p:nvGraphicFramePr>
        <p:xfrm>
          <a:off x="2428803" y="1600672"/>
          <a:ext cx="4056888" cy="2193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222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84753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52819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84753"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Gym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Dance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Games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Athletics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9E72DD-6268-47C1-9C6B-FE4F3A86B2B9}"/>
              </a:ext>
            </a:extLst>
          </p:cNvPr>
          <p:cNvGraphicFramePr>
            <a:graphicFrameLocks noGrp="1"/>
          </p:cNvGraphicFramePr>
          <p:nvPr/>
        </p:nvGraphicFramePr>
        <p:xfrm>
          <a:off x="2115601" y="1474721"/>
          <a:ext cx="299340" cy="2120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340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94199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865FDAF-5952-4FA0-ADCE-7E0E4B6CF514}"/>
              </a:ext>
            </a:extLst>
          </p:cNvPr>
          <p:cNvSpPr/>
          <p:nvPr/>
        </p:nvSpPr>
        <p:spPr>
          <a:xfrm flipH="1">
            <a:off x="2821190" y="4264214"/>
            <a:ext cx="3501621" cy="689977"/>
          </a:xfrm>
          <a:prstGeom prst="wedgeRoundRectCallout">
            <a:avLst>
              <a:gd name="adj1" fmla="val -56411"/>
              <a:gd name="adj2" fmla="val 88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2 children like athletics.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4E293-F8A3-4982-BF16-BDDC6B3E50C6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422747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E1E49A-230D-4E09-8937-928E01C6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710B7B1-18C8-47E9-AB31-C97B70B1F54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A class collects data about houses.</a:t>
            </a: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Draw a bar chart to display this information. Choose a suitable scale.</a:t>
            </a:r>
            <a:endParaRPr lang="en-GB" sz="2400" b="1" u="sng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1D064E97-6377-4739-A912-86EADF62628F}"/>
              </a:ext>
            </a:extLst>
          </p:cNvPr>
          <p:cNvSpPr/>
          <p:nvPr/>
        </p:nvSpPr>
        <p:spPr>
          <a:xfrm>
            <a:off x="2906506" y="1521748"/>
            <a:ext cx="4236958" cy="570228"/>
          </a:xfrm>
          <a:prstGeom prst="wedgeRoundRectCallout">
            <a:avLst>
              <a:gd name="adj1" fmla="val -56411"/>
              <a:gd name="adj2" fmla="val 30218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</a:rPr>
              <a:t>5 more children live in a flat than in a terraced house.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995BB227-D5AF-42BC-9AA8-977AD4701C85}"/>
              </a:ext>
            </a:extLst>
          </p:cNvPr>
          <p:cNvSpPr/>
          <p:nvPr/>
        </p:nvSpPr>
        <p:spPr>
          <a:xfrm>
            <a:off x="2906506" y="3255864"/>
            <a:ext cx="4236958" cy="570228"/>
          </a:xfrm>
          <a:prstGeom prst="wedgeRoundRectCallout">
            <a:avLst>
              <a:gd name="adj1" fmla="val -56411"/>
              <a:gd name="adj2" fmla="val 30218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</a:rPr>
              <a:t>10 fewer children live in a terraced house than a semi.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A8D836C-2044-4790-9784-8CCC1FA53989}"/>
              </a:ext>
            </a:extLst>
          </p:cNvPr>
          <p:cNvSpPr/>
          <p:nvPr/>
        </p:nvSpPr>
        <p:spPr>
          <a:xfrm flipH="1">
            <a:off x="1982979" y="2376085"/>
            <a:ext cx="4236958" cy="570228"/>
          </a:xfrm>
          <a:prstGeom prst="wedgeRoundRectCallout">
            <a:avLst>
              <a:gd name="adj1" fmla="val -56411"/>
              <a:gd name="adj2" fmla="val 30218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</a:rPr>
              <a:t>5 children live in a detached house. 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B8363E15-1A46-4FEB-8AB9-D382682F509F}"/>
              </a:ext>
            </a:extLst>
          </p:cNvPr>
          <p:cNvSpPr/>
          <p:nvPr/>
        </p:nvSpPr>
        <p:spPr>
          <a:xfrm flipH="1">
            <a:off x="1982979" y="4120377"/>
            <a:ext cx="4236958" cy="570228"/>
          </a:xfrm>
          <a:prstGeom prst="wedgeRoundRectCallout">
            <a:avLst>
              <a:gd name="adj1" fmla="val -56411"/>
              <a:gd name="adj2" fmla="val 30218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</a:rPr>
              <a:t>20 children live in a semi-detached house.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CE1D0-DF98-43F4-9DE1-FDBCF390CD4E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6972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An accurate bar chart. The scale should go up in 5s.</a:t>
            </a:r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A06F1-1E31-461F-AB89-13D4507D4875}"/>
              </a:ext>
            </a:extLst>
          </p:cNvPr>
          <p:cNvSpPr/>
          <p:nvPr/>
        </p:nvSpPr>
        <p:spPr>
          <a:xfrm>
            <a:off x="771525" y="1504950"/>
            <a:ext cx="7724775" cy="4219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809E8BE-6A18-44F5-9DFD-96AD34A1E0E9}"/>
              </a:ext>
            </a:extLst>
          </p:cNvPr>
          <p:cNvGraphicFramePr>
            <a:graphicFrameLocks noGrp="1"/>
          </p:cNvGraphicFramePr>
          <p:nvPr/>
        </p:nvGraphicFramePr>
        <p:xfrm>
          <a:off x="1482518" y="1820907"/>
          <a:ext cx="6533656" cy="3816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3414">
                  <a:extLst>
                    <a:ext uri="{9D8B030D-6E8A-4147-A177-3AD203B41FA5}">
                      <a16:colId xmlns:a16="http://schemas.microsoft.com/office/drawing/2014/main" val="2228897420"/>
                    </a:ext>
                  </a:extLst>
                </a:gridCol>
                <a:gridCol w="1633414">
                  <a:extLst>
                    <a:ext uri="{9D8B030D-6E8A-4147-A177-3AD203B41FA5}">
                      <a16:colId xmlns:a16="http://schemas.microsoft.com/office/drawing/2014/main" val="3575605710"/>
                    </a:ext>
                  </a:extLst>
                </a:gridCol>
                <a:gridCol w="1633414">
                  <a:extLst>
                    <a:ext uri="{9D8B030D-6E8A-4147-A177-3AD203B41FA5}">
                      <a16:colId xmlns:a16="http://schemas.microsoft.com/office/drawing/2014/main" val="2647548918"/>
                    </a:ext>
                  </a:extLst>
                </a:gridCol>
                <a:gridCol w="1633414">
                  <a:extLst>
                    <a:ext uri="{9D8B030D-6E8A-4147-A177-3AD203B41FA5}">
                      <a16:colId xmlns:a16="http://schemas.microsoft.com/office/drawing/2014/main" val="29784472"/>
                    </a:ext>
                  </a:extLst>
                </a:gridCol>
              </a:tblGrid>
              <a:tr h="490884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407167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461050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107806" marB="107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107806" marB="107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107806" marB="107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407167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407167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407167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461050"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107806" marB="107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107806" marB="107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107806" marB="107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  <a:tr h="774497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Flat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Terraced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Semi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Detached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59861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41E1C1-B7BB-4C0B-97D1-20C26CC1B237}"/>
              </a:ext>
            </a:extLst>
          </p:cNvPr>
          <p:cNvGraphicFramePr>
            <a:graphicFrameLocks noGrp="1"/>
          </p:cNvGraphicFramePr>
          <p:nvPr/>
        </p:nvGraphicFramePr>
        <p:xfrm>
          <a:off x="1039664" y="1636987"/>
          <a:ext cx="438263" cy="3415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263">
                  <a:extLst>
                    <a:ext uri="{9D8B030D-6E8A-4147-A177-3AD203B41FA5}">
                      <a16:colId xmlns:a16="http://schemas.microsoft.com/office/drawing/2014/main" val="2629864076"/>
                    </a:ext>
                  </a:extLst>
                </a:gridCol>
              </a:tblGrid>
              <a:tr h="426929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94199"/>
                  </a:ext>
                </a:extLst>
              </a:tr>
              <a:tr h="426929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9461"/>
                  </a:ext>
                </a:extLst>
              </a:tr>
              <a:tr h="426929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7038"/>
                  </a:ext>
                </a:extLst>
              </a:tr>
              <a:tr h="426929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38031"/>
                  </a:ext>
                </a:extLst>
              </a:tr>
              <a:tr h="426929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73266"/>
                  </a:ext>
                </a:extLst>
              </a:tr>
              <a:tr h="426929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9623"/>
                  </a:ext>
                </a:extLst>
              </a:tr>
              <a:tr h="426929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93765"/>
                  </a:ext>
                </a:extLst>
              </a:tr>
              <a:tr h="426929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981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ECD1CD-B11D-44BE-9827-BD63B90C8AB1}"/>
              </a:ext>
            </a:extLst>
          </p:cNvPr>
          <p:cNvSpPr txBox="1"/>
          <p:nvPr/>
        </p:nvSpPr>
        <p:spPr>
          <a:xfrm>
            <a:off x="8251108" y="597484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2020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sections using the information below.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9150EB-2C5B-4680-AF8C-B097C9A07644}"/>
              </a:ext>
            </a:extLst>
          </p:cNvPr>
          <p:cNvGraphicFramePr>
            <a:graphicFrameLocks noGrp="1"/>
          </p:cNvGraphicFramePr>
          <p:nvPr/>
        </p:nvGraphicFramePr>
        <p:xfrm>
          <a:off x="2493818" y="1338923"/>
          <a:ext cx="4156364" cy="2300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145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137219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44625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Favourite 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Maths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English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Science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986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BBFBF5-4A82-46AC-B234-FD718436AE66}"/>
              </a:ext>
            </a:extLst>
          </p:cNvPr>
          <p:cNvSpPr txBox="1"/>
          <p:nvPr/>
        </p:nvSpPr>
        <p:spPr>
          <a:xfrm>
            <a:off x="3029444" y="3717119"/>
            <a:ext cx="308511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Key: 1 picture = 2 children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9D1FB3-F12A-4ADB-AD27-6D91C5A65AA7}"/>
              </a:ext>
            </a:extLst>
          </p:cNvPr>
          <p:cNvGrpSpPr/>
          <p:nvPr/>
        </p:nvGrpSpPr>
        <p:grpSpPr>
          <a:xfrm>
            <a:off x="3561904" y="1830287"/>
            <a:ext cx="1932825" cy="650793"/>
            <a:chOff x="3455368" y="1714873"/>
            <a:chExt cx="1932825" cy="65079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4731DB-638B-4FA6-9DB3-7396114E5B81}"/>
                </a:ext>
              </a:extLst>
            </p:cNvPr>
            <p:cNvSpPr/>
            <p:nvPr/>
          </p:nvSpPr>
          <p:spPr>
            <a:xfrm>
              <a:off x="3455368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AC0CF84-782C-480F-99B1-58E35C6E6BF6}"/>
                </a:ext>
              </a:extLst>
            </p:cNvPr>
            <p:cNvSpPr/>
            <p:nvPr/>
          </p:nvSpPr>
          <p:spPr>
            <a:xfrm>
              <a:off x="3786350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BBF04C-05C6-4177-9E3A-CA3EB23B723D}"/>
                </a:ext>
              </a:extLst>
            </p:cNvPr>
            <p:cNvSpPr/>
            <p:nvPr/>
          </p:nvSpPr>
          <p:spPr>
            <a:xfrm>
              <a:off x="4117333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3C0536-6C2E-43BD-82C8-91F7488953A3}"/>
                </a:ext>
              </a:extLst>
            </p:cNvPr>
            <p:cNvSpPr/>
            <p:nvPr/>
          </p:nvSpPr>
          <p:spPr>
            <a:xfrm>
              <a:off x="4448315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106C9F-E7D3-44B9-9ADD-999C278CC262}"/>
                </a:ext>
              </a:extLst>
            </p:cNvPr>
            <p:cNvSpPr/>
            <p:nvPr/>
          </p:nvSpPr>
          <p:spPr>
            <a:xfrm>
              <a:off x="4779298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B913DF23-5F55-4C41-A05E-FF7599F0D779}"/>
                </a:ext>
              </a:extLst>
            </p:cNvPr>
            <p:cNvSpPr/>
            <p:nvPr/>
          </p:nvSpPr>
          <p:spPr>
            <a:xfrm>
              <a:off x="5110280" y="1714873"/>
              <a:ext cx="277913" cy="278911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7C6A1F-EE90-466A-87BE-A516C48B46B5}"/>
                </a:ext>
              </a:extLst>
            </p:cNvPr>
            <p:cNvSpPr/>
            <p:nvPr/>
          </p:nvSpPr>
          <p:spPr>
            <a:xfrm>
              <a:off x="3455368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1DB424E-C6E4-43CE-80DD-C40E4167161E}"/>
                </a:ext>
              </a:extLst>
            </p:cNvPr>
            <p:cNvSpPr/>
            <p:nvPr/>
          </p:nvSpPr>
          <p:spPr>
            <a:xfrm>
              <a:off x="3786350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2EB2CB-2318-43EB-A957-7BA2215F763F}"/>
                </a:ext>
              </a:extLst>
            </p:cNvPr>
            <p:cNvSpPr/>
            <p:nvPr/>
          </p:nvSpPr>
          <p:spPr>
            <a:xfrm>
              <a:off x="4117333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6BC3A6-DC5F-4651-853D-86B825508474}"/>
                </a:ext>
              </a:extLst>
            </p:cNvPr>
            <p:cNvSpPr/>
            <p:nvPr/>
          </p:nvSpPr>
          <p:spPr>
            <a:xfrm>
              <a:off x="4448315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310DB8-6277-4569-A94A-84F3FB860F9A}"/>
                </a:ext>
              </a:extLst>
            </p:cNvPr>
            <p:cNvSpPr/>
            <p:nvPr/>
          </p:nvSpPr>
          <p:spPr>
            <a:xfrm>
              <a:off x="4779298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hord 24">
              <a:extLst>
                <a:ext uri="{FF2B5EF4-FFF2-40B4-BE49-F238E27FC236}">
                  <a16:creationId xmlns:a16="http://schemas.microsoft.com/office/drawing/2014/main" id="{3A6A883C-85FA-415D-9016-397456CBA8EC}"/>
                </a:ext>
              </a:extLst>
            </p:cNvPr>
            <p:cNvSpPr/>
            <p:nvPr/>
          </p:nvSpPr>
          <p:spPr>
            <a:xfrm>
              <a:off x="5110280" y="2086755"/>
              <a:ext cx="277913" cy="278911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F50C146-0F50-42E9-8B8A-CEBB74DD92C6}"/>
              </a:ext>
            </a:extLst>
          </p:cNvPr>
          <p:cNvGraphicFramePr>
            <a:graphicFrameLocks noGrp="1"/>
          </p:cNvGraphicFramePr>
          <p:nvPr/>
        </p:nvGraphicFramePr>
        <p:xfrm>
          <a:off x="163998" y="4184629"/>
          <a:ext cx="7133446" cy="835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359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6509087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more children like science than maths.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Half as many children like art than science.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Twice as many children like PE than art.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8FBAD62-2260-459D-8825-81529492193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sections using the information below.</a:t>
            </a:r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C62725BC-F8C5-4A67-BB16-B19813F816B3}"/>
              </a:ext>
            </a:extLst>
          </p:cNvPr>
          <p:cNvGraphicFramePr>
            <a:graphicFrameLocks noGrp="1"/>
          </p:cNvGraphicFramePr>
          <p:nvPr/>
        </p:nvGraphicFramePr>
        <p:xfrm>
          <a:off x="2493818" y="1338923"/>
          <a:ext cx="4156364" cy="2300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145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137219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44625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Favourite 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Children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Maths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English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Science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9869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50FEB895-8884-4A20-AF9C-30ECE7F22F85}"/>
              </a:ext>
            </a:extLst>
          </p:cNvPr>
          <p:cNvSpPr txBox="1"/>
          <p:nvPr/>
        </p:nvSpPr>
        <p:spPr>
          <a:xfrm>
            <a:off x="3029444" y="3717119"/>
            <a:ext cx="308511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Key: 1 picture = 2 children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87B6D5B-27F6-4435-82ED-435407CE79ED}"/>
              </a:ext>
            </a:extLst>
          </p:cNvPr>
          <p:cNvGrpSpPr/>
          <p:nvPr/>
        </p:nvGrpSpPr>
        <p:grpSpPr>
          <a:xfrm>
            <a:off x="3561904" y="1830287"/>
            <a:ext cx="2601968" cy="1772422"/>
            <a:chOff x="3455368" y="1714873"/>
            <a:chExt cx="2601968" cy="1772422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7A7294-588C-4BA2-A3BF-821B28A03E5B}"/>
                </a:ext>
              </a:extLst>
            </p:cNvPr>
            <p:cNvSpPr/>
            <p:nvPr/>
          </p:nvSpPr>
          <p:spPr>
            <a:xfrm>
              <a:off x="3455368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FFA1CFC-4AA3-41B2-BEC9-6F381B732192}"/>
                </a:ext>
              </a:extLst>
            </p:cNvPr>
            <p:cNvSpPr/>
            <p:nvPr/>
          </p:nvSpPr>
          <p:spPr>
            <a:xfrm>
              <a:off x="3786350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3FFDDD3-D988-4E3D-AB8C-D446BDDD9267}"/>
                </a:ext>
              </a:extLst>
            </p:cNvPr>
            <p:cNvSpPr/>
            <p:nvPr/>
          </p:nvSpPr>
          <p:spPr>
            <a:xfrm>
              <a:off x="4117333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DE893C9-3EE5-4A32-A7A9-8D61C7B333F6}"/>
                </a:ext>
              </a:extLst>
            </p:cNvPr>
            <p:cNvSpPr/>
            <p:nvPr/>
          </p:nvSpPr>
          <p:spPr>
            <a:xfrm>
              <a:off x="4448315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D25BB1A-E775-4BC5-8EFC-C2602DABE61D}"/>
                </a:ext>
              </a:extLst>
            </p:cNvPr>
            <p:cNvSpPr/>
            <p:nvPr/>
          </p:nvSpPr>
          <p:spPr>
            <a:xfrm>
              <a:off x="4779298" y="1714873"/>
              <a:ext cx="277913" cy="27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1E23C4BC-90A3-4D7B-8D11-B4D63F343520}"/>
                </a:ext>
              </a:extLst>
            </p:cNvPr>
            <p:cNvSpPr/>
            <p:nvPr/>
          </p:nvSpPr>
          <p:spPr>
            <a:xfrm>
              <a:off x="5110280" y="1714873"/>
              <a:ext cx="277913" cy="278911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13D4510-1431-40DC-B118-123602698257}"/>
                </a:ext>
              </a:extLst>
            </p:cNvPr>
            <p:cNvSpPr/>
            <p:nvPr/>
          </p:nvSpPr>
          <p:spPr>
            <a:xfrm>
              <a:off x="3455368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D14F6C7-9F72-44C0-AEFC-AB8ECE7ED882}"/>
                </a:ext>
              </a:extLst>
            </p:cNvPr>
            <p:cNvSpPr/>
            <p:nvPr/>
          </p:nvSpPr>
          <p:spPr>
            <a:xfrm>
              <a:off x="3786350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7B26A03-6C01-4072-96F4-C4F6847D566C}"/>
                </a:ext>
              </a:extLst>
            </p:cNvPr>
            <p:cNvSpPr/>
            <p:nvPr/>
          </p:nvSpPr>
          <p:spPr>
            <a:xfrm>
              <a:off x="4117333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99CBCFC-9F98-48FC-8E47-6459578AC056}"/>
                </a:ext>
              </a:extLst>
            </p:cNvPr>
            <p:cNvSpPr/>
            <p:nvPr/>
          </p:nvSpPr>
          <p:spPr>
            <a:xfrm>
              <a:off x="4448315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C1D1C1B-F3D8-4DD1-9DC4-F60FD29AECDA}"/>
                </a:ext>
              </a:extLst>
            </p:cNvPr>
            <p:cNvSpPr/>
            <p:nvPr/>
          </p:nvSpPr>
          <p:spPr>
            <a:xfrm>
              <a:off x="4779298" y="2086755"/>
              <a:ext cx="277913" cy="2765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hord 109">
              <a:extLst>
                <a:ext uri="{FF2B5EF4-FFF2-40B4-BE49-F238E27FC236}">
                  <a16:creationId xmlns:a16="http://schemas.microsoft.com/office/drawing/2014/main" id="{DC917140-757C-41A1-AB98-12A8BCDE0AEE}"/>
                </a:ext>
              </a:extLst>
            </p:cNvPr>
            <p:cNvSpPr/>
            <p:nvPr/>
          </p:nvSpPr>
          <p:spPr>
            <a:xfrm>
              <a:off x="5110280" y="2086755"/>
              <a:ext cx="277913" cy="278911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073126E-DBCC-4D1B-91D7-2FB52E5BFA14}"/>
                </a:ext>
              </a:extLst>
            </p:cNvPr>
            <p:cNvGrpSpPr/>
            <p:nvPr/>
          </p:nvGrpSpPr>
          <p:grpSpPr>
            <a:xfrm>
              <a:off x="3455368" y="2467755"/>
              <a:ext cx="2601968" cy="276590"/>
              <a:chOff x="3455368" y="2467755"/>
              <a:chExt cx="2601968" cy="276590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F6215F6-07EA-4178-9FC9-7EB956279B8D}"/>
                  </a:ext>
                </a:extLst>
              </p:cNvPr>
              <p:cNvSpPr/>
              <p:nvPr/>
            </p:nvSpPr>
            <p:spPr>
              <a:xfrm>
                <a:off x="3455368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42F3663-1706-46FC-B6E6-E051A68551D3}"/>
                  </a:ext>
                </a:extLst>
              </p:cNvPr>
              <p:cNvSpPr/>
              <p:nvPr/>
            </p:nvSpPr>
            <p:spPr>
              <a:xfrm>
                <a:off x="3786350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A108C50-418B-44A8-B6E7-198194F96EE9}"/>
                  </a:ext>
                </a:extLst>
              </p:cNvPr>
              <p:cNvSpPr/>
              <p:nvPr/>
            </p:nvSpPr>
            <p:spPr>
              <a:xfrm>
                <a:off x="4117333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35808C7-C7E6-4AE2-8CF3-D063911829BB}"/>
                  </a:ext>
                </a:extLst>
              </p:cNvPr>
              <p:cNvSpPr/>
              <p:nvPr/>
            </p:nvSpPr>
            <p:spPr>
              <a:xfrm>
                <a:off x="4448315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CFE38D3-BF0B-49A2-8EE5-5CE916DB7EEC}"/>
                  </a:ext>
                </a:extLst>
              </p:cNvPr>
              <p:cNvSpPr/>
              <p:nvPr/>
            </p:nvSpPr>
            <p:spPr>
              <a:xfrm>
                <a:off x="4779298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88D3A10D-802A-4201-9762-FA083D8CF42B}"/>
                  </a:ext>
                </a:extLst>
              </p:cNvPr>
              <p:cNvSpPr/>
              <p:nvPr/>
            </p:nvSpPr>
            <p:spPr>
              <a:xfrm>
                <a:off x="5110280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FC8DF8F-0EBF-4343-866D-C831A55FE0FB}"/>
                  </a:ext>
                </a:extLst>
              </p:cNvPr>
              <p:cNvSpPr/>
              <p:nvPr/>
            </p:nvSpPr>
            <p:spPr>
              <a:xfrm>
                <a:off x="5448440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9470DE1-56CE-42EA-9B9C-100AFD00A219}"/>
                  </a:ext>
                </a:extLst>
              </p:cNvPr>
              <p:cNvSpPr/>
              <p:nvPr/>
            </p:nvSpPr>
            <p:spPr>
              <a:xfrm>
                <a:off x="5779423" y="2467755"/>
                <a:ext cx="277913" cy="2765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1F70237-6FEC-448A-8804-4341F6B8EBBC}"/>
                </a:ext>
              </a:extLst>
            </p:cNvPr>
            <p:cNvGrpSpPr/>
            <p:nvPr/>
          </p:nvGrpSpPr>
          <p:grpSpPr>
            <a:xfrm>
              <a:off x="3455368" y="2839230"/>
              <a:ext cx="1270860" cy="276590"/>
              <a:chOff x="3607768" y="2839230"/>
              <a:chExt cx="1270860" cy="276590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21CBCD0-79CC-41C5-ADBE-8F31C5FC8AC7}"/>
                  </a:ext>
                </a:extLst>
              </p:cNvPr>
              <p:cNvSpPr/>
              <p:nvPr/>
            </p:nvSpPr>
            <p:spPr>
              <a:xfrm>
                <a:off x="3607768" y="2839230"/>
                <a:ext cx="277913" cy="27659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5C04C34-7036-480E-9A09-D1DDC52717E2}"/>
                  </a:ext>
                </a:extLst>
              </p:cNvPr>
              <p:cNvSpPr/>
              <p:nvPr/>
            </p:nvSpPr>
            <p:spPr>
              <a:xfrm>
                <a:off x="3938750" y="2839230"/>
                <a:ext cx="277913" cy="27659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B66373A9-FFC7-4708-8DFC-4583FCDBACD6}"/>
                  </a:ext>
                </a:extLst>
              </p:cNvPr>
              <p:cNvSpPr/>
              <p:nvPr/>
            </p:nvSpPr>
            <p:spPr>
              <a:xfrm>
                <a:off x="4269733" y="2839230"/>
                <a:ext cx="277913" cy="27659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63D41A9-2AC1-4E88-A36A-482BB3222D2D}"/>
                  </a:ext>
                </a:extLst>
              </p:cNvPr>
              <p:cNvSpPr/>
              <p:nvPr/>
            </p:nvSpPr>
            <p:spPr>
              <a:xfrm>
                <a:off x="4600715" y="2839230"/>
                <a:ext cx="277913" cy="27659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2C5A26E-15A1-460E-B137-CCF6E6AC244A}"/>
                </a:ext>
              </a:extLst>
            </p:cNvPr>
            <p:cNvGrpSpPr/>
            <p:nvPr/>
          </p:nvGrpSpPr>
          <p:grpSpPr>
            <a:xfrm>
              <a:off x="3455368" y="3210705"/>
              <a:ext cx="2601968" cy="276590"/>
              <a:chOff x="3607768" y="3210705"/>
              <a:chExt cx="2601968" cy="27659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8665DCEC-B31E-408C-A10F-F924F8912DBE}"/>
                  </a:ext>
                </a:extLst>
              </p:cNvPr>
              <p:cNvSpPr/>
              <p:nvPr/>
            </p:nvSpPr>
            <p:spPr>
              <a:xfrm>
                <a:off x="3607768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0CE51860-D45C-44D9-B80E-0E9C11D3DB00}"/>
                  </a:ext>
                </a:extLst>
              </p:cNvPr>
              <p:cNvSpPr/>
              <p:nvPr/>
            </p:nvSpPr>
            <p:spPr>
              <a:xfrm>
                <a:off x="3938750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3CF99F99-C1F2-4BDD-9C20-78CE914F1352}"/>
                  </a:ext>
                </a:extLst>
              </p:cNvPr>
              <p:cNvSpPr/>
              <p:nvPr/>
            </p:nvSpPr>
            <p:spPr>
              <a:xfrm>
                <a:off x="4269733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767F5C3-FB4F-414A-8848-36DF67977CF9}"/>
                  </a:ext>
                </a:extLst>
              </p:cNvPr>
              <p:cNvSpPr/>
              <p:nvPr/>
            </p:nvSpPr>
            <p:spPr>
              <a:xfrm>
                <a:off x="4600715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D318022-0356-4E4C-880A-017BA773B7B4}"/>
                  </a:ext>
                </a:extLst>
              </p:cNvPr>
              <p:cNvSpPr/>
              <p:nvPr/>
            </p:nvSpPr>
            <p:spPr>
              <a:xfrm>
                <a:off x="4931698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C6678DF-B0BA-4250-A6F2-D560C22D3564}"/>
                  </a:ext>
                </a:extLst>
              </p:cNvPr>
              <p:cNvSpPr/>
              <p:nvPr/>
            </p:nvSpPr>
            <p:spPr>
              <a:xfrm>
                <a:off x="5262680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A38E0C6-A755-4836-9885-215B8F18323D}"/>
                  </a:ext>
                </a:extLst>
              </p:cNvPr>
              <p:cNvSpPr/>
              <p:nvPr/>
            </p:nvSpPr>
            <p:spPr>
              <a:xfrm>
                <a:off x="5600840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A7181CB-3FD6-47C2-B8F2-16C7FCF3A17B}"/>
                  </a:ext>
                </a:extLst>
              </p:cNvPr>
              <p:cNvSpPr/>
              <p:nvPr/>
            </p:nvSpPr>
            <p:spPr>
              <a:xfrm>
                <a:off x="5931823" y="3210705"/>
                <a:ext cx="277913" cy="27659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3B21BAE2-1FC6-4D48-B592-29DD3DDED827}"/>
              </a:ext>
            </a:extLst>
          </p:cNvPr>
          <p:cNvGraphicFramePr>
            <a:graphicFrameLocks noGrp="1"/>
          </p:cNvGraphicFramePr>
          <p:nvPr/>
        </p:nvGraphicFramePr>
        <p:xfrm>
          <a:off x="163998" y="4184629"/>
          <a:ext cx="7133446" cy="835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359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6509087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more children like science than maths.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Half as many children like art than science.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Twice as many children like PE than art.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</a:tbl>
          </a:graphicData>
        </a:graphic>
      </p:graphicFrame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64DCEB74-3232-46B7-9291-04D9FAD4B762}"/>
              </a:ext>
            </a:extLst>
          </p:cNvPr>
          <p:cNvGraphicFramePr>
            <a:graphicFrameLocks noGrp="1"/>
          </p:cNvGraphicFramePr>
          <p:nvPr/>
        </p:nvGraphicFramePr>
        <p:xfrm>
          <a:off x="163998" y="5255353"/>
          <a:ext cx="7133446" cy="835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359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6509087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 pictures for science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 pictures for art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 pictures for PE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1955E35-71DF-4840-A677-6142056A91CF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09497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Answer the questions about the pints of milk sold.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F117E9-7C95-48D0-A8DC-607C047627B4}"/>
              </a:ext>
            </a:extLst>
          </p:cNvPr>
          <p:cNvSpPr txBox="1"/>
          <p:nvPr/>
        </p:nvSpPr>
        <p:spPr>
          <a:xfrm>
            <a:off x="3099568" y="3700183"/>
            <a:ext cx="254967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Key: 1 picture = 5 pints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52B5D5D-E76D-48FD-97A0-F44634BFA59A}"/>
              </a:ext>
            </a:extLst>
          </p:cNvPr>
          <p:cNvGraphicFramePr>
            <a:graphicFrameLocks noGrp="1"/>
          </p:cNvGraphicFramePr>
          <p:nvPr/>
        </p:nvGraphicFramePr>
        <p:xfrm>
          <a:off x="2240392" y="1297950"/>
          <a:ext cx="4663216" cy="2300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275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450941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44625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pints of milk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14777"/>
                  </a:ext>
                </a:extLst>
              </a:tr>
            </a:tbl>
          </a:graphicData>
        </a:graphic>
      </p:graphicFrame>
      <p:sp>
        <p:nvSpPr>
          <p:cNvPr id="34" name="Chord 33">
            <a:extLst>
              <a:ext uri="{FF2B5EF4-FFF2-40B4-BE49-F238E27FC236}">
                <a16:creationId xmlns:a16="http://schemas.microsoft.com/office/drawing/2014/main" id="{636E5A3E-A3A0-428F-B0A7-86C1CC8F9ED3}"/>
              </a:ext>
            </a:extLst>
          </p:cNvPr>
          <p:cNvSpPr/>
          <p:nvPr/>
        </p:nvSpPr>
        <p:spPr>
          <a:xfrm>
            <a:off x="6128584" y="1780662"/>
            <a:ext cx="305704" cy="278912"/>
          </a:xfrm>
          <a:prstGeom prst="chord">
            <a:avLst>
              <a:gd name="adj1" fmla="val 5397506"/>
              <a:gd name="adj2" fmla="val 1620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25B2D2-0E1D-4694-A0CA-6975D39BCA8C}"/>
              </a:ext>
            </a:extLst>
          </p:cNvPr>
          <p:cNvGrpSpPr/>
          <p:nvPr/>
        </p:nvGrpSpPr>
        <p:grpSpPr>
          <a:xfrm>
            <a:off x="3486165" y="1780662"/>
            <a:ext cx="2592070" cy="1757048"/>
            <a:chOff x="1079500" y="5520069"/>
            <a:chExt cx="1947460" cy="132009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6931268-DBA8-4DF3-BA78-F3FB676FC583}"/>
                </a:ext>
              </a:extLst>
            </p:cNvPr>
            <p:cNvSpPr/>
            <p:nvPr/>
          </p:nvSpPr>
          <p:spPr>
            <a:xfrm>
              <a:off x="107950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233662-1ED4-4BFC-B025-0968A9EFA8FD}"/>
                </a:ext>
              </a:extLst>
            </p:cNvPr>
            <p:cNvSpPr/>
            <p:nvPr/>
          </p:nvSpPr>
          <p:spPr>
            <a:xfrm>
              <a:off x="1328172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652D6A-8BAD-4596-97F2-EF43D39B3833}"/>
                </a:ext>
              </a:extLst>
            </p:cNvPr>
            <p:cNvSpPr/>
            <p:nvPr/>
          </p:nvSpPr>
          <p:spPr>
            <a:xfrm>
              <a:off x="1576844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0479F2-E4F4-4B0C-8D71-23A8666FDC94}"/>
                </a:ext>
              </a:extLst>
            </p:cNvPr>
            <p:cNvSpPr/>
            <p:nvPr/>
          </p:nvSpPr>
          <p:spPr>
            <a:xfrm>
              <a:off x="1825516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7566F1-63D9-48D2-B5CE-E5F2CCDF01B3}"/>
                </a:ext>
              </a:extLst>
            </p:cNvPr>
            <p:cNvSpPr/>
            <p:nvPr/>
          </p:nvSpPr>
          <p:spPr>
            <a:xfrm>
              <a:off x="1079500" y="5795299"/>
              <a:ext cx="208800" cy="207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BB3CFCD-0D78-4799-9CAE-6938CBF607DB}"/>
                </a:ext>
              </a:extLst>
            </p:cNvPr>
            <p:cNvSpPr/>
            <p:nvPr/>
          </p:nvSpPr>
          <p:spPr>
            <a:xfrm>
              <a:off x="1079500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B6ADBF-7921-45EC-AE26-2CCC908F1DFC}"/>
                </a:ext>
              </a:extLst>
            </p:cNvPr>
            <p:cNvSpPr/>
            <p:nvPr/>
          </p:nvSpPr>
          <p:spPr>
            <a:xfrm>
              <a:off x="1328172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0810A32-66A1-4B48-8FE6-143D2FD7B31A}"/>
                </a:ext>
              </a:extLst>
            </p:cNvPr>
            <p:cNvSpPr/>
            <p:nvPr/>
          </p:nvSpPr>
          <p:spPr>
            <a:xfrm>
              <a:off x="1079500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2FA10F-D987-4BC9-B0D2-262D39E4CD06}"/>
                </a:ext>
              </a:extLst>
            </p:cNvPr>
            <p:cNvSpPr/>
            <p:nvPr/>
          </p:nvSpPr>
          <p:spPr>
            <a:xfrm>
              <a:off x="1328172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7B88E2-DD9B-4F99-B60E-6A966B9E44C1}"/>
                </a:ext>
              </a:extLst>
            </p:cNvPr>
            <p:cNvSpPr/>
            <p:nvPr/>
          </p:nvSpPr>
          <p:spPr>
            <a:xfrm>
              <a:off x="1576844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2A7EDB-D856-4896-BCA5-A0625267F45B}"/>
                </a:ext>
              </a:extLst>
            </p:cNvPr>
            <p:cNvSpPr/>
            <p:nvPr/>
          </p:nvSpPr>
          <p:spPr>
            <a:xfrm>
              <a:off x="1079500" y="6632358"/>
              <a:ext cx="208800" cy="20780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F37F7C-808A-4109-B51B-88359A245761}"/>
                </a:ext>
              </a:extLst>
            </p:cNvPr>
            <p:cNvSpPr/>
            <p:nvPr/>
          </p:nvSpPr>
          <p:spPr>
            <a:xfrm>
              <a:off x="1328172" y="6632358"/>
              <a:ext cx="208800" cy="20780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hord 73">
              <a:extLst>
                <a:ext uri="{FF2B5EF4-FFF2-40B4-BE49-F238E27FC236}">
                  <a16:creationId xmlns:a16="http://schemas.microsoft.com/office/drawing/2014/main" id="{86B818A3-17FA-4182-8332-1D75F1531F68}"/>
                </a:ext>
              </a:extLst>
            </p:cNvPr>
            <p:cNvSpPr/>
            <p:nvPr/>
          </p:nvSpPr>
          <p:spPr>
            <a:xfrm>
              <a:off x="1328172" y="5793555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9121EFE-C3D3-43A1-A176-31507A305B07}"/>
                </a:ext>
              </a:extLst>
            </p:cNvPr>
            <p:cNvSpPr/>
            <p:nvPr/>
          </p:nvSpPr>
          <p:spPr>
            <a:xfrm>
              <a:off x="1576844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E037E46-F15C-4B19-AF7E-C8CF2E7FF668}"/>
                </a:ext>
              </a:extLst>
            </p:cNvPr>
            <p:cNvSpPr/>
            <p:nvPr/>
          </p:nvSpPr>
          <p:spPr>
            <a:xfrm>
              <a:off x="1825516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D24E26D-985E-4F86-B181-ED903B82896D}"/>
                </a:ext>
              </a:extLst>
            </p:cNvPr>
            <p:cNvSpPr/>
            <p:nvPr/>
          </p:nvSpPr>
          <p:spPr>
            <a:xfrm>
              <a:off x="2074188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C00A30-ACCC-407E-8C47-CCDDED8C24CB}"/>
                </a:ext>
              </a:extLst>
            </p:cNvPr>
            <p:cNvSpPr/>
            <p:nvPr/>
          </p:nvSpPr>
          <p:spPr>
            <a:xfrm>
              <a:off x="2322860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hord 78">
              <a:extLst>
                <a:ext uri="{FF2B5EF4-FFF2-40B4-BE49-F238E27FC236}">
                  <a16:creationId xmlns:a16="http://schemas.microsoft.com/office/drawing/2014/main" id="{BDFC1850-D43D-42A8-9277-4795EA5DA16C}"/>
                </a:ext>
              </a:extLst>
            </p:cNvPr>
            <p:cNvSpPr/>
            <p:nvPr/>
          </p:nvSpPr>
          <p:spPr>
            <a:xfrm>
              <a:off x="1576844" y="6630614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85B4751-538A-4293-BEC6-A3BC1CA01884}"/>
                </a:ext>
              </a:extLst>
            </p:cNvPr>
            <p:cNvSpPr/>
            <p:nvPr/>
          </p:nvSpPr>
          <p:spPr>
            <a:xfrm>
              <a:off x="2074188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5821160-DEE2-4B2B-A4E8-D009D64A160E}"/>
                </a:ext>
              </a:extLst>
            </p:cNvPr>
            <p:cNvSpPr/>
            <p:nvPr/>
          </p:nvSpPr>
          <p:spPr>
            <a:xfrm>
              <a:off x="232286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CEC8246-45DE-4E46-85D2-2BD7AE9B111B}"/>
                </a:ext>
              </a:extLst>
            </p:cNvPr>
            <p:cNvSpPr/>
            <p:nvPr/>
          </p:nvSpPr>
          <p:spPr>
            <a:xfrm>
              <a:off x="2571532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4695C3F-194C-4AA8-9148-7EEACB886538}"/>
                </a:ext>
              </a:extLst>
            </p:cNvPr>
            <p:cNvSpPr/>
            <p:nvPr/>
          </p:nvSpPr>
          <p:spPr>
            <a:xfrm>
              <a:off x="281816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AED5004E-2C57-4C02-AFAD-8252C79C4272}"/>
              </a:ext>
            </a:extLst>
          </p:cNvPr>
          <p:cNvGraphicFramePr>
            <a:graphicFrameLocks noGrp="1"/>
          </p:cNvGraphicFramePr>
          <p:nvPr/>
        </p:nvGraphicFramePr>
        <p:xfrm>
          <a:off x="104773" y="4184629"/>
          <a:ext cx="8713768" cy="1114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677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7951091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on Monday?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pints were sold on Thursday than on Tuesday?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in total?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fewer pints were sold on Wednesday than on Monday?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256817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246DD3E-1F74-4523-9DC2-671240F26AD0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3186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Answer the questions about the pints of milk sold.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UcPeriod"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F117E9-7C95-48D0-A8DC-607C047627B4}"/>
              </a:ext>
            </a:extLst>
          </p:cNvPr>
          <p:cNvSpPr txBox="1"/>
          <p:nvPr/>
        </p:nvSpPr>
        <p:spPr>
          <a:xfrm>
            <a:off x="3099568" y="3700183"/>
            <a:ext cx="254967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Key: 1 picture = 5 pints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52B5D5D-E76D-48FD-97A0-F44634BFA59A}"/>
              </a:ext>
            </a:extLst>
          </p:cNvPr>
          <p:cNvGraphicFramePr>
            <a:graphicFrameLocks noGrp="1"/>
          </p:cNvGraphicFramePr>
          <p:nvPr/>
        </p:nvGraphicFramePr>
        <p:xfrm>
          <a:off x="2240392" y="1297950"/>
          <a:ext cx="4663216" cy="2300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275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3450941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44625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Number of pints of milk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14777"/>
                  </a:ext>
                </a:extLst>
              </a:tr>
            </a:tbl>
          </a:graphicData>
        </a:graphic>
      </p:graphicFrame>
      <p:sp>
        <p:nvSpPr>
          <p:cNvPr id="34" name="Chord 33">
            <a:extLst>
              <a:ext uri="{FF2B5EF4-FFF2-40B4-BE49-F238E27FC236}">
                <a16:creationId xmlns:a16="http://schemas.microsoft.com/office/drawing/2014/main" id="{636E5A3E-A3A0-428F-B0A7-86C1CC8F9ED3}"/>
              </a:ext>
            </a:extLst>
          </p:cNvPr>
          <p:cNvSpPr/>
          <p:nvPr/>
        </p:nvSpPr>
        <p:spPr>
          <a:xfrm>
            <a:off x="6128584" y="1780662"/>
            <a:ext cx="305704" cy="278912"/>
          </a:xfrm>
          <a:prstGeom prst="chord">
            <a:avLst>
              <a:gd name="adj1" fmla="val 5397506"/>
              <a:gd name="adj2" fmla="val 1620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25B2D2-0E1D-4694-A0CA-6975D39BCA8C}"/>
              </a:ext>
            </a:extLst>
          </p:cNvPr>
          <p:cNvGrpSpPr/>
          <p:nvPr/>
        </p:nvGrpSpPr>
        <p:grpSpPr>
          <a:xfrm>
            <a:off x="3486165" y="1780662"/>
            <a:ext cx="2592070" cy="1757048"/>
            <a:chOff x="1079500" y="5520069"/>
            <a:chExt cx="1947460" cy="132009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6931268-DBA8-4DF3-BA78-F3FB676FC583}"/>
                </a:ext>
              </a:extLst>
            </p:cNvPr>
            <p:cNvSpPr/>
            <p:nvPr/>
          </p:nvSpPr>
          <p:spPr>
            <a:xfrm>
              <a:off x="107950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233662-1ED4-4BFC-B025-0968A9EFA8FD}"/>
                </a:ext>
              </a:extLst>
            </p:cNvPr>
            <p:cNvSpPr/>
            <p:nvPr/>
          </p:nvSpPr>
          <p:spPr>
            <a:xfrm>
              <a:off x="1328172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652D6A-8BAD-4596-97F2-EF43D39B3833}"/>
                </a:ext>
              </a:extLst>
            </p:cNvPr>
            <p:cNvSpPr/>
            <p:nvPr/>
          </p:nvSpPr>
          <p:spPr>
            <a:xfrm>
              <a:off x="1576844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0479F2-E4F4-4B0C-8D71-23A8666FDC94}"/>
                </a:ext>
              </a:extLst>
            </p:cNvPr>
            <p:cNvSpPr/>
            <p:nvPr/>
          </p:nvSpPr>
          <p:spPr>
            <a:xfrm>
              <a:off x="1825516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7566F1-63D9-48D2-B5CE-E5F2CCDF01B3}"/>
                </a:ext>
              </a:extLst>
            </p:cNvPr>
            <p:cNvSpPr/>
            <p:nvPr/>
          </p:nvSpPr>
          <p:spPr>
            <a:xfrm>
              <a:off x="1079500" y="5795299"/>
              <a:ext cx="208800" cy="207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BB3CFCD-0D78-4799-9CAE-6938CBF607DB}"/>
                </a:ext>
              </a:extLst>
            </p:cNvPr>
            <p:cNvSpPr/>
            <p:nvPr/>
          </p:nvSpPr>
          <p:spPr>
            <a:xfrm>
              <a:off x="1079500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B6ADBF-7921-45EC-AE26-2CCC908F1DFC}"/>
                </a:ext>
              </a:extLst>
            </p:cNvPr>
            <p:cNvSpPr/>
            <p:nvPr/>
          </p:nvSpPr>
          <p:spPr>
            <a:xfrm>
              <a:off x="1328172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0810A32-66A1-4B48-8FE6-143D2FD7B31A}"/>
                </a:ext>
              </a:extLst>
            </p:cNvPr>
            <p:cNvSpPr/>
            <p:nvPr/>
          </p:nvSpPr>
          <p:spPr>
            <a:xfrm>
              <a:off x="1079500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2FA10F-D987-4BC9-B0D2-262D39E4CD06}"/>
                </a:ext>
              </a:extLst>
            </p:cNvPr>
            <p:cNvSpPr/>
            <p:nvPr/>
          </p:nvSpPr>
          <p:spPr>
            <a:xfrm>
              <a:off x="1328172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7B88E2-DD9B-4F99-B60E-6A966B9E44C1}"/>
                </a:ext>
              </a:extLst>
            </p:cNvPr>
            <p:cNvSpPr/>
            <p:nvPr/>
          </p:nvSpPr>
          <p:spPr>
            <a:xfrm>
              <a:off x="1576844" y="6354856"/>
              <a:ext cx="208800" cy="20780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2A7EDB-D856-4896-BCA5-A0625267F45B}"/>
                </a:ext>
              </a:extLst>
            </p:cNvPr>
            <p:cNvSpPr/>
            <p:nvPr/>
          </p:nvSpPr>
          <p:spPr>
            <a:xfrm>
              <a:off x="1079500" y="6632358"/>
              <a:ext cx="208800" cy="20780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F37F7C-808A-4109-B51B-88359A245761}"/>
                </a:ext>
              </a:extLst>
            </p:cNvPr>
            <p:cNvSpPr/>
            <p:nvPr/>
          </p:nvSpPr>
          <p:spPr>
            <a:xfrm>
              <a:off x="1328172" y="6632358"/>
              <a:ext cx="208800" cy="20780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hord 73">
              <a:extLst>
                <a:ext uri="{FF2B5EF4-FFF2-40B4-BE49-F238E27FC236}">
                  <a16:creationId xmlns:a16="http://schemas.microsoft.com/office/drawing/2014/main" id="{86B818A3-17FA-4182-8332-1D75F1531F68}"/>
                </a:ext>
              </a:extLst>
            </p:cNvPr>
            <p:cNvSpPr/>
            <p:nvPr/>
          </p:nvSpPr>
          <p:spPr>
            <a:xfrm>
              <a:off x="1328172" y="5793555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9121EFE-C3D3-43A1-A176-31507A305B07}"/>
                </a:ext>
              </a:extLst>
            </p:cNvPr>
            <p:cNvSpPr/>
            <p:nvPr/>
          </p:nvSpPr>
          <p:spPr>
            <a:xfrm>
              <a:off x="1576844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E037E46-F15C-4B19-AF7E-C8CF2E7FF668}"/>
                </a:ext>
              </a:extLst>
            </p:cNvPr>
            <p:cNvSpPr/>
            <p:nvPr/>
          </p:nvSpPr>
          <p:spPr>
            <a:xfrm>
              <a:off x="1825516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D24E26D-985E-4F86-B181-ED903B82896D}"/>
                </a:ext>
              </a:extLst>
            </p:cNvPr>
            <p:cNvSpPr/>
            <p:nvPr/>
          </p:nvSpPr>
          <p:spPr>
            <a:xfrm>
              <a:off x="2074188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C00A30-ACCC-407E-8C47-CCDDED8C24CB}"/>
                </a:ext>
              </a:extLst>
            </p:cNvPr>
            <p:cNvSpPr/>
            <p:nvPr/>
          </p:nvSpPr>
          <p:spPr>
            <a:xfrm>
              <a:off x="2322860" y="6075079"/>
              <a:ext cx="208800" cy="2078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hord 78">
              <a:extLst>
                <a:ext uri="{FF2B5EF4-FFF2-40B4-BE49-F238E27FC236}">
                  <a16:creationId xmlns:a16="http://schemas.microsoft.com/office/drawing/2014/main" id="{BDFC1850-D43D-42A8-9277-4795EA5DA16C}"/>
                </a:ext>
              </a:extLst>
            </p:cNvPr>
            <p:cNvSpPr/>
            <p:nvPr/>
          </p:nvSpPr>
          <p:spPr>
            <a:xfrm>
              <a:off x="1576844" y="6630614"/>
              <a:ext cx="208800" cy="209550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85B4751-538A-4293-BEC6-A3BC1CA01884}"/>
                </a:ext>
              </a:extLst>
            </p:cNvPr>
            <p:cNvSpPr/>
            <p:nvPr/>
          </p:nvSpPr>
          <p:spPr>
            <a:xfrm>
              <a:off x="2074188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5821160-DEE2-4B2B-A4E8-D009D64A160E}"/>
                </a:ext>
              </a:extLst>
            </p:cNvPr>
            <p:cNvSpPr/>
            <p:nvPr/>
          </p:nvSpPr>
          <p:spPr>
            <a:xfrm>
              <a:off x="232286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CEC8246-45DE-4E46-85D2-2BD7AE9B111B}"/>
                </a:ext>
              </a:extLst>
            </p:cNvPr>
            <p:cNvSpPr/>
            <p:nvPr/>
          </p:nvSpPr>
          <p:spPr>
            <a:xfrm>
              <a:off x="2571532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4695C3F-194C-4AA8-9148-7EEACB886538}"/>
                </a:ext>
              </a:extLst>
            </p:cNvPr>
            <p:cNvSpPr/>
            <p:nvPr/>
          </p:nvSpPr>
          <p:spPr>
            <a:xfrm>
              <a:off x="2818160" y="5520069"/>
              <a:ext cx="208800" cy="20780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BE88B85E-9085-4D3D-B6D6-054C7E1FA9F8}"/>
              </a:ext>
            </a:extLst>
          </p:cNvPr>
          <p:cNvGraphicFramePr>
            <a:graphicFrameLocks noGrp="1"/>
          </p:cNvGraphicFramePr>
          <p:nvPr/>
        </p:nvGraphicFramePr>
        <p:xfrm>
          <a:off x="104773" y="4184629"/>
          <a:ext cx="8713768" cy="1114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677">
                  <a:extLst>
                    <a:ext uri="{9D8B030D-6E8A-4147-A177-3AD203B41FA5}">
                      <a16:colId xmlns:a16="http://schemas.microsoft.com/office/drawing/2014/main" val="2417970475"/>
                    </a:ext>
                  </a:extLst>
                </a:gridCol>
                <a:gridCol w="7951091">
                  <a:extLst>
                    <a:ext uri="{9D8B030D-6E8A-4147-A177-3AD203B41FA5}">
                      <a16:colId xmlns:a16="http://schemas.microsoft.com/office/drawing/2014/main" val="2864445475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on Monday?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94618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more pints were sold on Thursday than on Tuesday?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7.5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9789171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pints were sold in total?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107.5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29056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How many fewer pints were sold on Wednesday than on Monday?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12.5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256817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981DC31-2572-4977-B94F-62D5A6C10835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90926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2A01-DFFE-464E-B9AE-56607A255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074" y="1020871"/>
            <a:ext cx="7590848" cy="284967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b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Wednesday 17</a:t>
            </a:r>
            <a:r>
              <a:rPr lang="en-GB" sz="4000" b="1" baseline="30000" dirty="0">
                <a:solidFill>
                  <a:srgbClr val="FFFFFF"/>
                </a:solidFill>
                <a:latin typeface="Century Gothic" panose="020B0502020202020204" pitchFamily="34" charset="0"/>
              </a:rPr>
              <a:t>th</a:t>
            </a:r>
            <a: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June 20</a:t>
            </a:r>
            <a:b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Year 3/4: I can interpret data on pictograms</a:t>
            </a:r>
            <a:br>
              <a:rPr lang="en-GB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02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pictogram below shows the results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the tally chart.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2F6C1169-4E04-41CE-A766-715A3B51E109}"/>
              </a:ext>
            </a:extLst>
          </p:cNvPr>
          <p:cNvGraphicFramePr>
            <a:graphicFrameLocks noGrp="1"/>
          </p:cNvGraphicFramePr>
          <p:nvPr/>
        </p:nvGraphicFramePr>
        <p:xfrm>
          <a:off x="721639" y="1928805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B30DF9B-A1AF-489B-995C-D7D6CBEE700C}"/>
              </a:ext>
            </a:extLst>
          </p:cNvPr>
          <p:cNvGraphicFramePr>
            <a:graphicFrameLocks noGrp="1"/>
          </p:cNvGraphicFramePr>
          <p:nvPr/>
        </p:nvGraphicFramePr>
        <p:xfrm>
          <a:off x="4751386" y="1937364"/>
          <a:ext cx="3762083" cy="173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67">
                  <a:extLst>
                    <a:ext uri="{9D8B030D-6E8A-4147-A177-3AD203B41FA5}">
                      <a16:colId xmlns:a16="http://schemas.microsoft.com/office/drawing/2014/main" val="3816114136"/>
                    </a:ext>
                  </a:extLst>
                </a:gridCol>
                <a:gridCol w="2602516">
                  <a:extLst>
                    <a:ext uri="{9D8B030D-6E8A-4147-A177-3AD203B41FA5}">
                      <a16:colId xmlns:a16="http://schemas.microsoft.com/office/drawing/2014/main" val="34896838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Drink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Number of Drinks Sold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12331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Juice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00696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4407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Milk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61503"/>
                  </a:ext>
                </a:extLst>
              </a:tr>
              <a:tr h="33758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Lemonade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86769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59DA9191-8969-4ACC-B861-4311E1BB7A7D}"/>
              </a:ext>
            </a:extLst>
          </p:cNvPr>
          <p:cNvGrpSpPr/>
          <p:nvPr/>
        </p:nvGrpSpPr>
        <p:grpSpPr>
          <a:xfrm>
            <a:off x="5984343" y="2364329"/>
            <a:ext cx="2223032" cy="1253996"/>
            <a:chOff x="4240847" y="2427694"/>
            <a:chExt cx="1254843" cy="70784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5F12E3-30F0-4D2D-8209-5103A9FFB9DB}"/>
                </a:ext>
              </a:extLst>
            </p:cNvPr>
            <p:cNvSpPr/>
            <p:nvPr/>
          </p:nvSpPr>
          <p:spPr>
            <a:xfrm>
              <a:off x="4240847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78CE159-FF6E-4316-BFEF-2D319727D79F}"/>
                </a:ext>
              </a:extLst>
            </p:cNvPr>
            <p:cNvSpPr/>
            <p:nvPr/>
          </p:nvSpPr>
          <p:spPr>
            <a:xfrm>
              <a:off x="4399155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30DBC6B-8DDA-4A8F-A066-4C9980108B6F}"/>
                </a:ext>
              </a:extLst>
            </p:cNvPr>
            <p:cNvSpPr/>
            <p:nvPr/>
          </p:nvSpPr>
          <p:spPr>
            <a:xfrm>
              <a:off x="4557463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81CD5B5-AA2E-4ACE-8A5B-EDD000DA8E0D}"/>
                </a:ext>
              </a:extLst>
            </p:cNvPr>
            <p:cNvSpPr/>
            <p:nvPr/>
          </p:nvSpPr>
          <p:spPr>
            <a:xfrm>
              <a:off x="4715771" y="2427694"/>
              <a:ext cx="142613" cy="142613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CB94203-6B0C-4D6B-AF6C-C7C3C1675449}"/>
                </a:ext>
              </a:extLst>
            </p:cNvPr>
            <p:cNvSpPr/>
            <p:nvPr/>
          </p:nvSpPr>
          <p:spPr>
            <a:xfrm>
              <a:off x="4240847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66B6A5-87E2-4146-9D24-E231E1ADD2E2}"/>
                </a:ext>
              </a:extLst>
            </p:cNvPr>
            <p:cNvSpPr/>
            <p:nvPr/>
          </p:nvSpPr>
          <p:spPr>
            <a:xfrm>
              <a:off x="4399155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B4A4AD-DB68-4DB4-8709-B7591E371227}"/>
                </a:ext>
              </a:extLst>
            </p:cNvPr>
            <p:cNvSpPr/>
            <p:nvPr/>
          </p:nvSpPr>
          <p:spPr>
            <a:xfrm>
              <a:off x="4557463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C3D0211-718B-4BA3-919D-75D5E5DBC4DE}"/>
                </a:ext>
              </a:extLst>
            </p:cNvPr>
            <p:cNvSpPr/>
            <p:nvPr/>
          </p:nvSpPr>
          <p:spPr>
            <a:xfrm>
              <a:off x="4715771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A4EE590-02E7-42EC-AED3-FE95272EC430}"/>
                </a:ext>
              </a:extLst>
            </p:cNvPr>
            <p:cNvSpPr/>
            <p:nvPr/>
          </p:nvSpPr>
          <p:spPr>
            <a:xfrm>
              <a:off x="4874080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E43AA3B-B494-4B2A-8591-12868C0CE882}"/>
                </a:ext>
              </a:extLst>
            </p:cNvPr>
            <p:cNvSpPr/>
            <p:nvPr/>
          </p:nvSpPr>
          <p:spPr>
            <a:xfrm>
              <a:off x="5032388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561105A-8A97-4479-B85C-46D18AFE6781}"/>
                </a:ext>
              </a:extLst>
            </p:cNvPr>
            <p:cNvSpPr/>
            <p:nvPr/>
          </p:nvSpPr>
          <p:spPr>
            <a:xfrm>
              <a:off x="5190696" y="2992928"/>
              <a:ext cx="142613" cy="14261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FFB32C0-322A-45D4-BE1F-3BC70EA0F6B3}"/>
                </a:ext>
              </a:extLst>
            </p:cNvPr>
            <p:cNvSpPr/>
            <p:nvPr/>
          </p:nvSpPr>
          <p:spPr>
            <a:xfrm>
              <a:off x="4240847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B2A8E5C-7504-41D0-8529-526F5FF8C24B}"/>
                </a:ext>
              </a:extLst>
            </p:cNvPr>
            <p:cNvSpPr/>
            <p:nvPr/>
          </p:nvSpPr>
          <p:spPr>
            <a:xfrm>
              <a:off x="4399155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3087739-C7A6-4EB3-9B18-B886F553C16E}"/>
                </a:ext>
              </a:extLst>
            </p:cNvPr>
            <p:cNvSpPr/>
            <p:nvPr/>
          </p:nvSpPr>
          <p:spPr>
            <a:xfrm>
              <a:off x="4557463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0370FFA-B150-4FCE-B793-3C75AD94A8DE}"/>
                </a:ext>
              </a:extLst>
            </p:cNvPr>
            <p:cNvSpPr/>
            <p:nvPr/>
          </p:nvSpPr>
          <p:spPr>
            <a:xfrm>
              <a:off x="4715771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50A617B-B12E-4BD3-8037-5E4F2CEFBB6B}"/>
                </a:ext>
              </a:extLst>
            </p:cNvPr>
            <p:cNvSpPr/>
            <p:nvPr/>
          </p:nvSpPr>
          <p:spPr>
            <a:xfrm>
              <a:off x="4874080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DF6F30B-F59A-478A-9A9B-815A4DE42A8D}"/>
                </a:ext>
              </a:extLst>
            </p:cNvPr>
            <p:cNvSpPr/>
            <p:nvPr/>
          </p:nvSpPr>
          <p:spPr>
            <a:xfrm>
              <a:off x="5032388" y="2800485"/>
              <a:ext cx="142613" cy="14261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F1A2594-95C5-46A8-B638-15A1684F8B3C}"/>
                </a:ext>
              </a:extLst>
            </p:cNvPr>
            <p:cNvSpPr/>
            <p:nvPr/>
          </p:nvSpPr>
          <p:spPr>
            <a:xfrm>
              <a:off x="4240847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3A059FF-06AF-456E-8619-AF9009CC0688}"/>
                </a:ext>
              </a:extLst>
            </p:cNvPr>
            <p:cNvSpPr/>
            <p:nvPr/>
          </p:nvSpPr>
          <p:spPr>
            <a:xfrm>
              <a:off x="4399155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00EF282-7D8C-49DD-9794-A0992DE0D9CA}"/>
                </a:ext>
              </a:extLst>
            </p:cNvPr>
            <p:cNvSpPr/>
            <p:nvPr/>
          </p:nvSpPr>
          <p:spPr>
            <a:xfrm>
              <a:off x="4557463" y="2611665"/>
              <a:ext cx="142613" cy="1426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hord 70">
              <a:extLst>
                <a:ext uri="{FF2B5EF4-FFF2-40B4-BE49-F238E27FC236}">
                  <a16:creationId xmlns:a16="http://schemas.microsoft.com/office/drawing/2014/main" id="{B5AE06D4-D53D-446C-A0C5-7992464E9E2B}"/>
                </a:ext>
              </a:extLst>
            </p:cNvPr>
            <p:cNvSpPr/>
            <p:nvPr/>
          </p:nvSpPr>
          <p:spPr>
            <a:xfrm>
              <a:off x="5353077" y="2992416"/>
              <a:ext cx="142613" cy="143125"/>
            </a:xfrm>
            <a:prstGeom prst="chord">
              <a:avLst>
                <a:gd name="adj1" fmla="val 5397506"/>
                <a:gd name="adj2" fmla="val 16200000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3B43543-6EAD-462F-A9A9-90A37876E962}"/>
              </a:ext>
            </a:extLst>
          </p:cNvPr>
          <p:cNvGrpSpPr/>
          <p:nvPr/>
        </p:nvGrpSpPr>
        <p:grpSpPr>
          <a:xfrm>
            <a:off x="1949075" y="2374268"/>
            <a:ext cx="934992" cy="1231012"/>
            <a:chOff x="1286677" y="1346042"/>
            <a:chExt cx="638613" cy="694874"/>
          </a:xfrm>
        </p:grpSpPr>
        <p:pic>
          <p:nvPicPr>
            <p:cNvPr id="73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F4BC4259-1CDB-4C8E-B336-49FF36B7B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24679AEA-8AFE-449B-BCD9-D7BCBE8A8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C2FBF634-C877-42C9-99DD-C87251CCE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05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E55C01C7-1E37-4AA5-A445-A5346DD49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173" y="1723387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609D81E0-C870-4841-AB98-8D6182C74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F6CBEDE3-A18F-4EFE-88B0-83898666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34604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87EF7529-5D6F-423C-A0DE-F93798ACD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DC4B410F-48E7-421A-B548-BB652B6F2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533485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FB1ECF09-A797-4765-9172-541743885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77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 descr="https://ukwest1-mediap.svc.ms/transform/thumbnail?provider=spo&amp;inputFormat=png&amp;cs=fFNQTw&amp;docid=https%3A%2F%2Fclassroomsecrets.sharepoint.com%3A443%2F_api%2Fv2.0%2Fdrives%2Fb!4IH3i2UmiEW8eFb-1CEagJBPFIa2x9BIquX16eSMw9__4AoPxClmR7JQwam-6NQw%2Fitems%2F01DGBW4YORUGC6NVBRY5EYAWLHXG6CZOIW%3Fversion%3DPublished&amp;access_token=eyJ0eXAiOiJKV1QiLCJhbGciOiJub25lIn0.eyJhdWQiOiIwMDAwMDAwMy0wMDAwLTBmZjEtY2UwMC0wMDAwMDAwMDAwMDAvY2xhc3Nyb29tc2VjcmV0cy5zaGFyZXBvaW50LmNvbUA3M2JhYTVjMC05NmU2LTQ3YjQtOTVkOS04ZTVlMWVlMDA3M2IiLCJpc3MiOiIwMDAwMDAwMy0wMDAwLTBmZjEtY2UwMC0wMDAwMDAwMDAwMDAiLCJuYmYiOiIxNTQ0NjE0MDQ3IiwiZXhwIjoiMTU0NDYzNTY0NyIsImVuZHBvaW50dXJsIjoiTG4yb1RDMnlJUExmWVpTc3ZuVFJ1M01RcmpRa0NBRDF4c3BmOFBsUllmOD0iLCJlbmRwb2ludHVybExlbmd0aCI6IjEyMyIsImlzbG9vcGJhY2siOiJUcnVlIiwiY2lkIjoiT0dNME5XRmlPV1V0TkRBMlppMDNNREF3TFRkalkyUXRNalJoTWpoaFpHRTRZMlF4IiwidmVyIjoiaGFzaGVkcHJvb2Z0b2tlbiIsInNpdGVpZCI6Ik9HSm1Oemd4WlRBdE1qWTJOUzAwTlRnNExXSmpOemd0TlRabVpXUTBNakV4WVRndyIsInNpZ25pbl9zdGF0ZSI6IltcImttc2lcIl0iLCJuYW1laWQiOiIwIy5mfG1lbWJlcnNoaXB8ZWxlYW5vci5zaW1wc29uQGNsYXNzcm9vbXNlY3JldHMuY28udWsiLCJuaWkiOiJtaWNyb3NvZnQuc2hhcmVwb2ludCIsImlzdXNlciI6InRydWUiLCJjYWNoZWtleSI6IjBoLmZ8bWVtYmVyc2hpcHwxMDAzN2ZmZWFkZmNkNmQ2QGxpdmUuY29tIiwidHQiOiIwIiwidXNlUGVyc2lzdGVudENvb2tpZSI6IjMifQ.dWMzY21mTzVEdjBmQ28zREpReXZKMTZkaVpjQWtNS3ArbUx1SW5XaGhJYz0&amp;encodeFailures=1&amp;width=260&amp;height=154&amp;srcWidth=260&amp;srcHeight=154">
              <a:extLst>
                <a:ext uri="{FF2B5EF4-FFF2-40B4-BE49-F238E27FC236}">
                  <a16:creationId xmlns:a16="http://schemas.microsoft.com/office/drawing/2014/main" id="{F873BB0D-FF2D-419F-93EF-49631E768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09" y="1905532"/>
              <a:ext cx="156117" cy="13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6059399-1365-4D83-8955-2ABC0BE3230D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53" y="1538995"/>
              <a:ext cx="108000" cy="124364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D782E69-056B-4944-BF2B-3A25D7B089A2}"/>
              </a:ext>
            </a:extLst>
          </p:cNvPr>
          <p:cNvGrpSpPr/>
          <p:nvPr/>
        </p:nvGrpSpPr>
        <p:grpSpPr>
          <a:xfrm>
            <a:off x="3450404" y="3786321"/>
            <a:ext cx="2243192" cy="215444"/>
            <a:chOff x="3304077" y="2606983"/>
            <a:chExt cx="2177339" cy="21544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A09094C-44B7-44BD-B375-E8BAB71A0CCD}"/>
                </a:ext>
              </a:extLst>
            </p:cNvPr>
            <p:cNvSpPr txBox="1"/>
            <p:nvPr/>
          </p:nvSpPr>
          <p:spPr>
            <a:xfrm>
              <a:off x="3304077" y="2606983"/>
              <a:ext cx="2177339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400" b="1" dirty="0">
                  <a:latin typeface="Century Gothic" panose="020B0502020202020204" pitchFamily="34" charset="0"/>
                </a:rPr>
                <a:t>Key:      = 2 drinks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BE57C38-CBCA-44A6-AB5D-8862088A8607}"/>
                </a:ext>
              </a:extLst>
            </p:cNvPr>
            <p:cNvSpPr/>
            <p:nvPr/>
          </p:nvSpPr>
          <p:spPr>
            <a:xfrm>
              <a:off x="4092673" y="26453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1C75C3C-1644-4548-95CB-BC0D9506D5C2}"/>
              </a:ext>
            </a:extLst>
          </p:cNvPr>
          <p:cNvSpPr txBox="1"/>
          <p:nvPr/>
        </p:nvSpPr>
        <p:spPr>
          <a:xfrm>
            <a:off x="8195113" y="5992541"/>
            <a:ext cx="6227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02564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86144f90-c7b6-48d0-aae5-f5e9e48cc3df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c7a0828-c5e4-45f8-a074-18a8fdc88ec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7AC05F-CFF3-4F44-9292-4829CEA896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1767</Words>
  <Application>Microsoft Office PowerPoint</Application>
  <PresentationFormat>On-screen Show (4:3)</PresentationFormat>
  <Paragraphs>815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Wednesday 17th June 20 Year 3/4: I can interpret data on pictograms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3: I can interpret and present data using bar using reasoning and 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12</cp:revision>
  <dcterms:created xsi:type="dcterms:W3CDTF">2018-03-17T10:08:43Z</dcterms:created>
  <dcterms:modified xsi:type="dcterms:W3CDTF">2020-06-04T12:44:07Z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