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301" r:id="rId5"/>
    <p:sldId id="365" r:id="rId6"/>
    <p:sldId id="412" r:id="rId7"/>
    <p:sldId id="360" r:id="rId8"/>
    <p:sldId id="368" r:id="rId9"/>
    <p:sldId id="369" r:id="rId10"/>
    <p:sldId id="370" r:id="rId11"/>
    <p:sldId id="371" r:id="rId12"/>
    <p:sldId id="413" r:id="rId13"/>
    <p:sldId id="374" r:id="rId14"/>
    <p:sldId id="414" r:id="rId15"/>
    <p:sldId id="441" r:id="rId16"/>
    <p:sldId id="355" r:id="rId17"/>
    <p:sldId id="375" r:id="rId18"/>
    <p:sldId id="314" r:id="rId19"/>
    <p:sldId id="415" r:id="rId20"/>
    <p:sldId id="416" r:id="rId21"/>
    <p:sldId id="378" r:id="rId22"/>
    <p:sldId id="417" r:id="rId23"/>
    <p:sldId id="418" r:id="rId24"/>
    <p:sldId id="442" r:id="rId25"/>
    <p:sldId id="423" r:id="rId26"/>
    <p:sldId id="424" r:id="rId27"/>
    <p:sldId id="386" r:id="rId28"/>
    <p:sldId id="427" r:id="rId29"/>
    <p:sldId id="376" r:id="rId30"/>
    <p:sldId id="377" r:id="rId31"/>
    <p:sldId id="428" r:id="rId32"/>
    <p:sldId id="379" r:id="rId33"/>
    <p:sldId id="429" r:id="rId34"/>
    <p:sldId id="443" r:id="rId35"/>
    <p:sldId id="367" r:id="rId36"/>
    <p:sldId id="383" r:id="rId37"/>
    <p:sldId id="437" r:id="rId38"/>
    <p:sldId id="438" r:id="rId39"/>
    <p:sldId id="439" r:id="rId40"/>
    <p:sldId id="440" r:id="rId41"/>
    <p:sldId id="384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EB24B6-77EA-46A4-8C48-8AEF5ED426E4}" v="85" dt="2019-04-11T11:39:49.696"/>
    <p1510:client id="{D8723A64-F172-4293-A531-CD5F9D321D06}" v="123" dt="2019-04-10T16:42:24.9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5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7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184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931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2562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293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4639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514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972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660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65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871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178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80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807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428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86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584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991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3" y="290143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3/4 – Summer Block 3 – Time</a:t>
            </a:r>
            <a:br>
              <a:rPr lang="en-GB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en-GB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4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Tuesday 9</a:t>
            </a:r>
            <a:r>
              <a:rPr lang="en-GB" sz="4000" b="1" baseline="30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th</a:t>
            </a:r>
            <a:r>
              <a:rPr lang="en-GB" sz="4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June 2020</a:t>
            </a:r>
          </a:p>
          <a:p>
            <a:pPr lvl="0" algn="ctr"/>
            <a:r>
              <a:rPr lang="en-GB" sz="5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Step 5</a:t>
            </a:r>
            <a:endParaRPr lang="en-GB" sz="48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Year 3: </a:t>
            </a:r>
            <a:r>
              <a:rPr lang="en-GB" sz="28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I can use vocabulary such as o’clock, am and pm. </a:t>
            </a:r>
          </a:p>
        </p:txBody>
      </p:sp>
    </p:spTree>
    <p:extLst>
      <p:ext uri="{BB962C8B-B14F-4D97-AF65-F5344CB8AC3E}">
        <p14:creationId xmlns:p14="http://schemas.microsoft.com/office/powerpoint/2010/main" val="3855900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56"/>
            <a:ext cx="9144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CC5B0D-6553-4917-97B4-ED73636C9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0625"/>
            <a:ext cx="8913124" cy="63221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0D3F457-71DF-4163-BC7D-C93406A02FF9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Complete the analogue clock time to show the time Yasmin eats her dinner.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1737888-2220-484C-94A0-6B21C51EC9BF}"/>
              </a:ext>
            </a:extLst>
          </p:cNvPr>
          <p:cNvSpPr/>
          <p:nvPr/>
        </p:nvSpPr>
        <p:spPr>
          <a:xfrm>
            <a:off x="5277167" y="2980455"/>
            <a:ext cx="1446658" cy="64110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6:05pm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FC075B-4A52-4ACF-821B-D9B2197D7732}"/>
              </a:ext>
            </a:extLst>
          </p:cNvPr>
          <p:cNvSpPr txBox="1"/>
          <p:nvPr/>
        </p:nvSpPr>
        <p:spPr>
          <a:xfrm>
            <a:off x="8469200" y="5981609"/>
            <a:ext cx="372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3547957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CC5B0D-6553-4917-97B4-ED73636C9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0625"/>
            <a:ext cx="8913124" cy="63221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0D3F457-71DF-4163-BC7D-C93406A02FF9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Complete the analogue clock time to show the time Yasmin eats her dinner.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1737888-2220-484C-94A0-6B21C51EC9BF}"/>
              </a:ext>
            </a:extLst>
          </p:cNvPr>
          <p:cNvSpPr/>
          <p:nvPr/>
        </p:nvSpPr>
        <p:spPr>
          <a:xfrm>
            <a:off x="5277167" y="2980455"/>
            <a:ext cx="1446658" cy="64110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6:05pm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5C44E84-3B6A-4C92-8C2A-E7CF73FE8882}"/>
              </a:ext>
            </a:extLst>
          </p:cNvPr>
          <p:cNvGrpSpPr/>
          <p:nvPr/>
        </p:nvGrpSpPr>
        <p:grpSpPr>
          <a:xfrm>
            <a:off x="3373800" y="2291080"/>
            <a:ext cx="634320" cy="1691640"/>
            <a:chOff x="3373800" y="2291080"/>
            <a:chExt cx="634320" cy="1691640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BA7F3C3-785A-4D5F-9F80-27CD8DA433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83280" y="3301009"/>
              <a:ext cx="46320" cy="681711"/>
            </a:xfrm>
            <a:prstGeom prst="straightConnector1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FD04B34-C3CD-4B27-BF23-EF628533B0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29600" y="2291080"/>
              <a:ext cx="578520" cy="995333"/>
            </a:xfrm>
            <a:prstGeom prst="straightConnector1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7356B6B-FC4D-456E-A2AF-5887FBE6E30F}"/>
                </a:ext>
              </a:extLst>
            </p:cNvPr>
            <p:cNvSpPr/>
            <p:nvPr/>
          </p:nvSpPr>
          <p:spPr>
            <a:xfrm>
              <a:off x="3373800" y="3237911"/>
              <a:ext cx="111600" cy="111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C7C298A-D753-4456-800D-7F5787C1F409}"/>
              </a:ext>
            </a:extLst>
          </p:cNvPr>
          <p:cNvSpPr txBox="1"/>
          <p:nvPr/>
        </p:nvSpPr>
        <p:spPr>
          <a:xfrm>
            <a:off x="8469200" y="5981609"/>
            <a:ext cx="372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3397223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11F97-B00B-4958-9ABE-505B55E08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950" y="2404532"/>
            <a:ext cx="7294314" cy="1646302"/>
          </a:xfrm>
        </p:spPr>
        <p:txBody>
          <a:bodyPr/>
          <a:lstStyle/>
          <a:p>
            <a:r>
              <a:rPr lang="en-GB" dirty="0"/>
              <a:t>Wednesday 10</a:t>
            </a:r>
            <a:r>
              <a:rPr lang="en-GB" baseline="30000" dirty="0"/>
              <a:t>th</a:t>
            </a:r>
            <a:r>
              <a:rPr lang="en-GB" dirty="0"/>
              <a:t> June 20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7D6CDE-E0FA-4E6A-B73D-F6363E5B4A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I can use vocabulary such as o’clock, am and pm using  reasoning and problem solving 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8586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Sort the activities into the table to show whether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they would be a.m., p.m. or both. 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72C71BE-D325-4C86-A867-2D440C79C8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660813"/>
              </p:ext>
            </p:extLst>
          </p:nvPr>
        </p:nvGraphicFramePr>
        <p:xfrm>
          <a:off x="2136908" y="1875714"/>
          <a:ext cx="4870182" cy="1391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3394">
                  <a:extLst>
                    <a:ext uri="{9D8B030D-6E8A-4147-A177-3AD203B41FA5}">
                      <a16:colId xmlns:a16="http://schemas.microsoft.com/office/drawing/2014/main" val="2227777704"/>
                    </a:ext>
                  </a:extLst>
                </a:gridCol>
                <a:gridCol w="1623394">
                  <a:extLst>
                    <a:ext uri="{9D8B030D-6E8A-4147-A177-3AD203B41FA5}">
                      <a16:colId xmlns:a16="http://schemas.microsoft.com/office/drawing/2014/main" val="3584272135"/>
                    </a:ext>
                  </a:extLst>
                </a:gridCol>
                <a:gridCol w="1623394">
                  <a:extLst>
                    <a:ext uri="{9D8B030D-6E8A-4147-A177-3AD203B41FA5}">
                      <a16:colId xmlns:a16="http://schemas.microsoft.com/office/drawing/2014/main" val="1315801699"/>
                    </a:ext>
                  </a:extLst>
                </a:gridCol>
              </a:tblGrid>
              <a:tr h="40584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a.m.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p.m.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Both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086459"/>
                  </a:ext>
                </a:extLst>
              </a:tr>
              <a:tr h="985632"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9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9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4212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27B4F9B-B70B-4A89-B54A-D4213CEF13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284829"/>
              </p:ext>
            </p:extLst>
          </p:nvPr>
        </p:nvGraphicFramePr>
        <p:xfrm>
          <a:off x="2325032" y="3555456"/>
          <a:ext cx="4493935" cy="1683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3914062578"/>
                    </a:ext>
                  </a:extLst>
                </a:gridCol>
                <a:gridCol w="173935">
                  <a:extLst>
                    <a:ext uri="{9D8B030D-6E8A-4147-A177-3AD203B41FA5}">
                      <a16:colId xmlns:a16="http://schemas.microsoft.com/office/drawing/2014/main" val="3159518147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321512829"/>
                    </a:ext>
                  </a:extLst>
                </a:gridCol>
              </a:tblGrid>
              <a:tr h="705018"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A. Look at the stars at 10:30.</a:t>
                      </a:r>
                    </a:p>
                  </a:txBody>
                  <a:tcPr marL="57979" marR="57979" marT="57979" marB="57979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B. Have a cold drink at 7:55.</a:t>
                      </a:r>
                    </a:p>
                  </a:txBody>
                  <a:tcPr marL="57979" marR="57979" marT="57979" marB="57979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01226"/>
                  </a:ext>
                </a:extLst>
              </a:tr>
              <a:tr h="231913">
                <a:tc>
                  <a:txBody>
                    <a:bodyPr/>
                    <a:lstStyle/>
                    <a:p>
                      <a:pPr algn="l"/>
                      <a:endParaRPr lang="en-GB" sz="1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632" marR="73632" marT="73632" marB="736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632" marR="73632" marT="73632" marB="736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9292792"/>
                  </a:ext>
                </a:extLst>
              </a:tr>
              <a:tr h="159390"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C. Have a shower at 8:05.</a:t>
                      </a:r>
                    </a:p>
                  </a:txBody>
                  <a:tcPr marL="57979" marR="57979" marT="57979" marB="57979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D. Walk to school at 8:35.</a:t>
                      </a:r>
                    </a:p>
                  </a:txBody>
                  <a:tcPr marL="57979" marR="57979" marT="57979" marB="57979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54556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0ACB95D-6CF0-438C-9397-8F0FA507530C}"/>
              </a:ext>
            </a:extLst>
          </p:cNvPr>
          <p:cNvSpPr txBox="1"/>
          <p:nvPr/>
        </p:nvSpPr>
        <p:spPr>
          <a:xfrm>
            <a:off x="8469200" y="5981609"/>
            <a:ext cx="372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1071900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Sort the activities into the table to show whether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they would be a.m., p.m. or both. 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72C71BE-D325-4C86-A867-2D440C79C8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707020"/>
              </p:ext>
            </p:extLst>
          </p:nvPr>
        </p:nvGraphicFramePr>
        <p:xfrm>
          <a:off x="2136908" y="1875714"/>
          <a:ext cx="4870182" cy="1391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3394">
                  <a:extLst>
                    <a:ext uri="{9D8B030D-6E8A-4147-A177-3AD203B41FA5}">
                      <a16:colId xmlns:a16="http://schemas.microsoft.com/office/drawing/2014/main" val="2227777704"/>
                    </a:ext>
                  </a:extLst>
                </a:gridCol>
                <a:gridCol w="1623394">
                  <a:extLst>
                    <a:ext uri="{9D8B030D-6E8A-4147-A177-3AD203B41FA5}">
                      <a16:colId xmlns:a16="http://schemas.microsoft.com/office/drawing/2014/main" val="3584272135"/>
                    </a:ext>
                  </a:extLst>
                </a:gridCol>
                <a:gridCol w="1623394">
                  <a:extLst>
                    <a:ext uri="{9D8B030D-6E8A-4147-A177-3AD203B41FA5}">
                      <a16:colId xmlns:a16="http://schemas.microsoft.com/office/drawing/2014/main" val="1315801699"/>
                    </a:ext>
                  </a:extLst>
                </a:gridCol>
              </a:tblGrid>
              <a:tr h="40584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a.m.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p.m.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Both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086459"/>
                  </a:ext>
                </a:extLst>
              </a:tr>
              <a:tr h="985632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D</a:t>
                      </a:r>
                    </a:p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B and C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4212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27B4F9B-B70B-4A89-B54A-D4213CEF1342}"/>
              </a:ext>
            </a:extLst>
          </p:cNvPr>
          <p:cNvGraphicFramePr>
            <a:graphicFrameLocks noGrp="1"/>
          </p:cNvGraphicFramePr>
          <p:nvPr/>
        </p:nvGraphicFramePr>
        <p:xfrm>
          <a:off x="2325032" y="3555456"/>
          <a:ext cx="4493935" cy="1683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3914062578"/>
                    </a:ext>
                  </a:extLst>
                </a:gridCol>
                <a:gridCol w="173935">
                  <a:extLst>
                    <a:ext uri="{9D8B030D-6E8A-4147-A177-3AD203B41FA5}">
                      <a16:colId xmlns:a16="http://schemas.microsoft.com/office/drawing/2014/main" val="3159518147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321512829"/>
                    </a:ext>
                  </a:extLst>
                </a:gridCol>
              </a:tblGrid>
              <a:tr h="705018"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A. Look at the stars at 10:30.</a:t>
                      </a:r>
                    </a:p>
                  </a:txBody>
                  <a:tcPr marL="57979" marR="57979" marT="57979" marB="57979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B. Have a cold drink at 7:55.</a:t>
                      </a:r>
                    </a:p>
                  </a:txBody>
                  <a:tcPr marL="57979" marR="57979" marT="57979" marB="57979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01226"/>
                  </a:ext>
                </a:extLst>
              </a:tr>
              <a:tr h="231913">
                <a:tc>
                  <a:txBody>
                    <a:bodyPr/>
                    <a:lstStyle/>
                    <a:p>
                      <a:pPr algn="l"/>
                      <a:endParaRPr lang="en-GB" sz="1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632" marR="73632" marT="73632" marB="736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3632" marR="73632" marT="73632" marB="736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9292792"/>
                  </a:ext>
                </a:extLst>
              </a:tr>
              <a:tr h="159390"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C. Have a shower at 8:05.</a:t>
                      </a:r>
                    </a:p>
                  </a:txBody>
                  <a:tcPr marL="57979" marR="57979" marT="57979" marB="57979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D. Walk to school at 8:35.</a:t>
                      </a:r>
                    </a:p>
                  </a:txBody>
                  <a:tcPr marL="57979" marR="57979" marT="57979" marB="57979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54556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55BCF95-73C3-44E1-BAE9-B19FAF08058F}"/>
              </a:ext>
            </a:extLst>
          </p:cNvPr>
          <p:cNvSpPr txBox="1"/>
          <p:nvPr/>
        </p:nvSpPr>
        <p:spPr>
          <a:xfrm>
            <a:off x="8469200" y="5981609"/>
            <a:ext cx="372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2049879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1BBE72-93A3-4FBB-93BE-ADD29D687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0625"/>
            <a:ext cx="8913124" cy="63221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4730513-9781-4769-99D9-39EA25FC88F1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Lenny has written the digital times to match the analogue clocks below.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he correct? Explain how you know. 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5F5F02E-1853-4216-97D1-F5641A6D2737}"/>
              </a:ext>
            </a:extLst>
          </p:cNvPr>
          <p:cNvSpPr/>
          <p:nvPr/>
        </p:nvSpPr>
        <p:spPr>
          <a:xfrm>
            <a:off x="2533246" y="2043901"/>
            <a:ext cx="15808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51435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Party starts: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B112623-5B35-4479-A107-A805FEFECC61}"/>
              </a:ext>
            </a:extLst>
          </p:cNvPr>
          <p:cNvSpPr/>
          <p:nvPr/>
        </p:nvSpPr>
        <p:spPr>
          <a:xfrm>
            <a:off x="5025758" y="2046351"/>
            <a:ext cx="155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51435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Party ends: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8B52CE3-7A91-4C0F-854C-01058B8BAAD6}"/>
              </a:ext>
            </a:extLst>
          </p:cNvPr>
          <p:cNvSpPr/>
          <p:nvPr/>
        </p:nvSpPr>
        <p:spPr>
          <a:xfrm>
            <a:off x="2675687" y="4024218"/>
            <a:ext cx="1296000" cy="397239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black"/>
                </a:solidFill>
                <a:latin typeface="Century Gothic" panose="020B0502020202020204" pitchFamily="34" charset="0"/>
              </a:rPr>
              <a:t>10:35am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262A34D-7936-4780-A355-9F4C5DBB350C}"/>
              </a:ext>
            </a:extLst>
          </p:cNvPr>
          <p:cNvSpPr/>
          <p:nvPr/>
        </p:nvSpPr>
        <p:spPr>
          <a:xfrm>
            <a:off x="5172315" y="4024218"/>
            <a:ext cx="1296000" cy="397239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black"/>
                </a:solidFill>
                <a:latin typeface="Century Gothic" panose="020B0502020202020204" pitchFamily="34" charset="0"/>
              </a:rPr>
              <a:t>12:45am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1B63D8-E40D-4133-B03A-1F722666F561}"/>
              </a:ext>
            </a:extLst>
          </p:cNvPr>
          <p:cNvSpPr txBox="1"/>
          <p:nvPr/>
        </p:nvSpPr>
        <p:spPr>
          <a:xfrm>
            <a:off x="8469200" y="5981609"/>
            <a:ext cx="372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636014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1BBE72-93A3-4FBB-93BE-ADD29D687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0625"/>
            <a:ext cx="8913124" cy="63221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4730513-9781-4769-99D9-39EA25FC88F1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Lenny has written the digital times to match the analogue clocks below.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he correct? Explain how you know.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Lenny is incorrect because... 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5F5F02E-1853-4216-97D1-F5641A6D2737}"/>
              </a:ext>
            </a:extLst>
          </p:cNvPr>
          <p:cNvSpPr/>
          <p:nvPr/>
        </p:nvSpPr>
        <p:spPr>
          <a:xfrm>
            <a:off x="2533246" y="2043901"/>
            <a:ext cx="15808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51435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Party starts: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B112623-5B35-4479-A107-A805FEFECC61}"/>
              </a:ext>
            </a:extLst>
          </p:cNvPr>
          <p:cNvSpPr/>
          <p:nvPr/>
        </p:nvSpPr>
        <p:spPr>
          <a:xfrm>
            <a:off x="5025758" y="2046351"/>
            <a:ext cx="155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51435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Party ends: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8B52CE3-7A91-4C0F-854C-01058B8BAAD6}"/>
              </a:ext>
            </a:extLst>
          </p:cNvPr>
          <p:cNvSpPr/>
          <p:nvPr/>
        </p:nvSpPr>
        <p:spPr>
          <a:xfrm>
            <a:off x="2675687" y="4024218"/>
            <a:ext cx="1296000" cy="397239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black"/>
                </a:solidFill>
                <a:latin typeface="Century Gothic" panose="020B0502020202020204" pitchFamily="34" charset="0"/>
              </a:rPr>
              <a:t>10:35am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262A34D-7936-4780-A355-9F4C5DBB350C}"/>
              </a:ext>
            </a:extLst>
          </p:cNvPr>
          <p:cNvSpPr/>
          <p:nvPr/>
        </p:nvSpPr>
        <p:spPr>
          <a:xfrm>
            <a:off x="5172315" y="4024218"/>
            <a:ext cx="1296000" cy="397239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black"/>
                </a:solidFill>
                <a:latin typeface="Century Gothic" panose="020B0502020202020204" pitchFamily="34" charset="0"/>
              </a:rPr>
              <a:t>12:45am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433401-FC7E-4CC8-818F-F086B7BA7BE8}"/>
              </a:ext>
            </a:extLst>
          </p:cNvPr>
          <p:cNvSpPr txBox="1"/>
          <p:nvPr/>
        </p:nvSpPr>
        <p:spPr>
          <a:xfrm>
            <a:off x="8469200" y="5981609"/>
            <a:ext cx="372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1545345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1BBE72-93A3-4FBB-93BE-ADD29D687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0625"/>
            <a:ext cx="8913124" cy="63221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4730513-9781-4769-99D9-39EA25FC88F1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Lenny has written the digital times to match the analogue clocks below.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he correct? Explain how you know.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Lenny is incorrect because the party would end at 12:45pm not 12:45am.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5F5F02E-1853-4216-97D1-F5641A6D2737}"/>
              </a:ext>
            </a:extLst>
          </p:cNvPr>
          <p:cNvSpPr/>
          <p:nvPr/>
        </p:nvSpPr>
        <p:spPr>
          <a:xfrm>
            <a:off x="2533246" y="2043901"/>
            <a:ext cx="15808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51435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Party starts: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B112623-5B35-4479-A107-A805FEFECC61}"/>
              </a:ext>
            </a:extLst>
          </p:cNvPr>
          <p:cNvSpPr/>
          <p:nvPr/>
        </p:nvSpPr>
        <p:spPr>
          <a:xfrm>
            <a:off x="5025758" y="2046351"/>
            <a:ext cx="155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51435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Party ends: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8B52CE3-7A91-4C0F-854C-01058B8BAAD6}"/>
              </a:ext>
            </a:extLst>
          </p:cNvPr>
          <p:cNvSpPr/>
          <p:nvPr/>
        </p:nvSpPr>
        <p:spPr>
          <a:xfrm>
            <a:off x="2675687" y="4024218"/>
            <a:ext cx="1296000" cy="397239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black"/>
                </a:solidFill>
                <a:latin typeface="Century Gothic" panose="020B0502020202020204" pitchFamily="34" charset="0"/>
              </a:rPr>
              <a:t>10:35am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262A34D-7936-4780-A355-9F4C5DBB350C}"/>
              </a:ext>
            </a:extLst>
          </p:cNvPr>
          <p:cNvSpPr/>
          <p:nvPr/>
        </p:nvSpPr>
        <p:spPr>
          <a:xfrm>
            <a:off x="5172315" y="4024218"/>
            <a:ext cx="1296000" cy="397239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2000" b="1" kern="0" dirty="0">
                <a:solidFill>
                  <a:prstClr val="black"/>
                </a:solidFill>
                <a:latin typeface="Century Gothic" panose="020B0502020202020204" pitchFamily="34" charset="0"/>
              </a:rPr>
              <a:t>12:45am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638549-2674-49EC-91F2-23245B236460}"/>
              </a:ext>
            </a:extLst>
          </p:cNvPr>
          <p:cNvSpPr txBox="1"/>
          <p:nvPr/>
        </p:nvSpPr>
        <p:spPr>
          <a:xfrm>
            <a:off x="8469200" y="5981609"/>
            <a:ext cx="372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565406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A1A78B-F14A-4699-8CEC-C380F7033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0625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BDE0732-41B9-4DCE-AF68-C564BDDFF96B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Jen’s ballet class starts at 10:55am.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Tammy’s ballet class starts at 1:25pm.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Jen Correct?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how you know.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24F37C53-5E26-4B23-A7B9-15D82B2DE7A9}"/>
              </a:ext>
            </a:extLst>
          </p:cNvPr>
          <p:cNvSpPr/>
          <p:nvPr/>
        </p:nvSpPr>
        <p:spPr>
          <a:xfrm>
            <a:off x="3449641" y="2179674"/>
            <a:ext cx="3225209" cy="1443163"/>
          </a:xfrm>
          <a:prstGeom prst="wedgeRoundRectCallout">
            <a:avLst>
              <a:gd name="adj1" fmla="val -63406"/>
              <a:gd name="adj2" fmla="val 1337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My ballet class starts after Tammy’s because ten comes after one.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7F3901-1848-4D60-8C86-12FD9A13A540}"/>
              </a:ext>
            </a:extLst>
          </p:cNvPr>
          <p:cNvSpPr txBox="1"/>
          <p:nvPr/>
        </p:nvSpPr>
        <p:spPr>
          <a:xfrm>
            <a:off x="1893936" y="3587055"/>
            <a:ext cx="983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Jen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8B7473-D464-4DC8-A5C7-F1632191EF67}"/>
              </a:ext>
            </a:extLst>
          </p:cNvPr>
          <p:cNvSpPr txBox="1"/>
          <p:nvPr/>
        </p:nvSpPr>
        <p:spPr>
          <a:xfrm>
            <a:off x="8469200" y="5981609"/>
            <a:ext cx="372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1185611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A1A78B-F14A-4699-8CEC-C380F7033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0625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BDE0732-41B9-4DCE-AF68-C564BDDFF96B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Jen’s ballet class starts at 10:55am.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Tammy’s ballet class starts at 1:25pm.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Jen Correct?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how you know.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Jen is incorrect because...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24F37C53-5E26-4B23-A7B9-15D82B2DE7A9}"/>
              </a:ext>
            </a:extLst>
          </p:cNvPr>
          <p:cNvSpPr/>
          <p:nvPr/>
        </p:nvSpPr>
        <p:spPr>
          <a:xfrm>
            <a:off x="3449641" y="2179674"/>
            <a:ext cx="3225209" cy="1443163"/>
          </a:xfrm>
          <a:prstGeom prst="wedgeRoundRectCallout">
            <a:avLst>
              <a:gd name="adj1" fmla="val -63406"/>
              <a:gd name="adj2" fmla="val 1337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My ballet class starts after Tammy’s because ten comes after one.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3DBF07-5F75-4C28-855E-5AC1BAD846B5}"/>
              </a:ext>
            </a:extLst>
          </p:cNvPr>
          <p:cNvSpPr txBox="1"/>
          <p:nvPr/>
        </p:nvSpPr>
        <p:spPr>
          <a:xfrm>
            <a:off x="1893936" y="3587055"/>
            <a:ext cx="983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Jen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894BB3-B265-4329-95E4-269584E2F8AE}"/>
              </a:ext>
            </a:extLst>
          </p:cNvPr>
          <p:cNvSpPr txBox="1"/>
          <p:nvPr/>
        </p:nvSpPr>
        <p:spPr>
          <a:xfrm>
            <a:off x="8469200" y="5981609"/>
            <a:ext cx="372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2942664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312D832-A25D-4396-8357-EA4FE666E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3CEFA409-1B2F-44CF-8D77-9A30FFCD627F}"/>
              </a:ext>
            </a:extLst>
          </p:cNvPr>
          <p:cNvSpPr/>
          <p:nvPr/>
        </p:nvSpPr>
        <p:spPr>
          <a:xfrm>
            <a:off x="275303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analogue and digital times.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39BC3F54-3956-4FEE-9A69-0EFB56B08240}"/>
              </a:ext>
            </a:extLst>
          </p:cNvPr>
          <p:cNvSpPr/>
          <p:nvPr/>
        </p:nvSpPr>
        <p:spPr>
          <a:xfrm>
            <a:off x="1102816" y="4348606"/>
            <a:ext cx="1988103" cy="82209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02:13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99385DF-0BBA-44B1-A38F-9B29239D63A5}"/>
              </a:ext>
            </a:extLst>
          </p:cNvPr>
          <p:cNvSpPr/>
          <p:nvPr/>
        </p:nvSpPr>
        <p:spPr>
          <a:xfrm>
            <a:off x="3577467" y="4352563"/>
            <a:ext cx="1988103" cy="82209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10:35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BD693FD3-2546-4FFB-B872-E65C4AE873D1}"/>
              </a:ext>
            </a:extLst>
          </p:cNvPr>
          <p:cNvSpPr/>
          <p:nvPr/>
        </p:nvSpPr>
        <p:spPr>
          <a:xfrm>
            <a:off x="6053081" y="4348606"/>
            <a:ext cx="1988103" cy="82209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12:20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FA3FBA-76E0-4BAE-8E62-F868D6694A2B}"/>
              </a:ext>
            </a:extLst>
          </p:cNvPr>
          <p:cNvSpPr txBox="1"/>
          <p:nvPr/>
        </p:nvSpPr>
        <p:spPr>
          <a:xfrm>
            <a:off x="8469200" y="5981609"/>
            <a:ext cx="372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1669721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A1A78B-F14A-4699-8CEC-C380F7033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0625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BDE0732-41B9-4DCE-AF68-C564BDDFF96B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Jen’s ballet class starts at 10:55am.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Tammy’s ballet class starts at 1:25pm.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Jen Correct?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how you know.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Jen is incorrect because 10:55am comes before 1:25pm.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24F37C53-5E26-4B23-A7B9-15D82B2DE7A9}"/>
              </a:ext>
            </a:extLst>
          </p:cNvPr>
          <p:cNvSpPr/>
          <p:nvPr/>
        </p:nvSpPr>
        <p:spPr>
          <a:xfrm>
            <a:off x="3449641" y="2179674"/>
            <a:ext cx="3225209" cy="1443163"/>
          </a:xfrm>
          <a:prstGeom prst="wedgeRoundRectCallout">
            <a:avLst>
              <a:gd name="adj1" fmla="val -63406"/>
              <a:gd name="adj2" fmla="val 1337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My ballet class starts after Tammy’s because ten comes after one.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445F35-409A-489C-8F26-75A9FA8DD39A}"/>
              </a:ext>
            </a:extLst>
          </p:cNvPr>
          <p:cNvSpPr txBox="1"/>
          <p:nvPr/>
        </p:nvSpPr>
        <p:spPr>
          <a:xfrm>
            <a:off x="1893936" y="3587055"/>
            <a:ext cx="983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Jen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E587FC-7343-4A35-A052-9BF2A952DAD2}"/>
              </a:ext>
            </a:extLst>
          </p:cNvPr>
          <p:cNvSpPr txBox="1"/>
          <p:nvPr/>
        </p:nvSpPr>
        <p:spPr>
          <a:xfrm>
            <a:off x="8469200" y="5981609"/>
            <a:ext cx="372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26232161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A1094-5203-487C-9068-AA29152757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Thursday 11</a:t>
            </a:r>
            <a:r>
              <a:rPr lang="en-GB" baseline="30000" dirty="0"/>
              <a:t>th</a:t>
            </a:r>
            <a:r>
              <a:rPr lang="en-GB" dirty="0"/>
              <a:t> June 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52FB59-AFAA-482C-8F72-89E1E0AA9E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040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3/4 – Summer Block 3 – Time</a:t>
            </a:r>
            <a:br>
              <a:rPr lang="en-GB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en-GB" sz="16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4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5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Step 6</a:t>
            </a:r>
          </a:p>
          <a:p>
            <a:pPr lvl="0" algn="ctr"/>
            <a:endParaRPr lang="en-GB" sz="5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Year 3: I can read 24-hour Clock</a:t>
            </a:r>
          </a:p>
        </p:txBody>
      </p:sp>
    </p:spTree>
    <p:extLst>
      <p:ext uri="{BB962C8B-B14F-4D97-AF65-F5344CB8AC3E}">
        <p14:creationId xmlns:p14="http://schemas.microsoft.com/office/powerpoint/2010/main" val="26017554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05DC4AD-0EBF-4B4E-93FD-83F402D19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098675DB-C68D-449A-8CE2-049365FB54F7}"/>
              </a:ext>
            </a:extLst>
          </p:cNvPr>
          <p:cNvGraphicFramePr>
            <a:graphicFrameLocks noGrp="1"/>
          </p:cNvGraphicFramePr>
          <p:nvPr/>
        </p:nvGraphicFramePr>
        <p:xfrm>
          <a:off x="512751" y="1964911"/>
          <a:ext cx="7824840" cy="18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379611653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655806488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95880107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88073636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66672644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37102372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1039813523"/>
                    </a:ext>
                  </a:extLst>
                </a:gridCol>
              </a:tblGrid>
              <a:tr h="1800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04:10pm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20 minutes past 2 in the afternoon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11:20am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24329396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D2B41E74-ADC5-4A5B-B4C0-ADE6B38F6D15}"/>
              </a:ext>
            </a:extLst>
          </p:cNvPr>
          <p:cNvSpPr txBox="1"/>
          <p:nvPr/>
        </p:nvSpPr>
        <p:spPr>
          <a:xfrm>
            <a:off x="7973233" y="3481558"/>
            <a:ext cx="599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pm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CA2108-03F2-4E73-8A52-10994006AC24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US" sz="2000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Put these times in order from earliest to latest.</a:t>
            </a:r>
          </a:p>
          <a:p>
            <a:pPr lvl="0" defTabSz="685800">
              <a:defRPr/>
            </a:pPr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800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9DC7F8-9005-40CB-90AA-F0BBF171572D}"/>
              </a:ext>
            </a:extLst>
          </p:cNvPr>
          <p:cNvSpPr txBox="1"/>
          <p:nvPr/>
        </p:nvSpPr>
        <p:spPr>
          <a:xfrm>
            <a:off x="8433690" y="6020844"/>
            <a:ext cx="435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13890932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21E5946-0983-41E0-808B-66CE3F95C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5736A3F-3946-43F1-86BC-8DC7524649B5}"/>
              </a:ext>
            </a:extLst>
          </p:cNvPr>
          <p:cNvGraphicFramePr>
            <a:graphicFrameLocks noGrp="1"/>
          </p:cNvGraphicFramePr>
          <p:nvPr/>
        </p:nvGraphicFramePr>
        <p:xfrm>
          <a:off x="665151" y="1964911"/>
          <a:ext cx="7824840" cy="18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379611653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655806488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95880107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88073636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66672644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37102372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1039813523"/>
                    </a:ext>
                  </a:extLst>
                </a:gridCol>
              </a:tblGrid>
              <a:tr h="1800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11:20am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20 minutes past 2 in the afternoon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04:10pm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2432939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BCE15F73-E238-4382-9815-60B352C6824C}"/>
              </a:ext>
            </a:extLst>
          </p:cNvPr>
          <p:cNvSpPr txBox="1"/>
          <p:nvPr/>
        </p:nvSpPr>
        <p:spPr>
          <a:xfrm>
            <a:off x="4071754" y="3450379"/>
            <a:ext cx="599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590A65-AEC3-4879-81EF-E0D45D26DE8C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US" sz="2000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Put these times in order from earliest to latest.</a:t>
            </a:r>
          </a:p>
          <a:p>
            <a:pPr lvl="0" defTabSz="685800">
              <a:defRPr/>
            </a:pPr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D4BFFD-1074-405B-AD17-8DD4A5D92BC7}"/>
              </a:ext>
            </a:extLst>
          </p:cNvPr>
          <p:cNvSpPr txBox="1"/>
          <p:nvPr/>
        </p:nvSpPr>
        <p:spPr>
          <a:xfrm>
            <a:off x="8433690" y="6020844"/>
            <a:ext cx="435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17534781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5AA113-FCDB-4398-8153-9646C1D3E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" y="140134"/>
            <a:ext cx="8913124" cy="6322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US" sz="2000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analogue clocks and 24-hour clocks which show the same time.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D3FF62D-04E2-4D74-968C-9609CD89E56F}"/>
              </a:ext>
            </a:extLst>
          </p:cNvPr>
          <p:cNvSpPr/>
          <p:nvPr/>
        </p:nvSpPr>
        <p:spPr>
          <a:xfrm>
            <a:off x="1150742" y="5282903"/>
            <a:ext cx="1296000" cy="612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06:55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EA1555-09EB-4837-9761-E61EA843B39D}"/>
              </a:ext>
            </a:extLst>
          </p:cNvPr>
          <p:cNvSpPr txBox="1"/>
          <p:nvPr/>
        </p:nvSpPr>
        <p:spPr>
          <a:xfrm>
            <a:off x="1573360" y="1746502"/>
            <a:ext cx="450764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B79F12-70ED-4D1D-B335-0808296671A0}"/>
              </a:ext>
            </a:extLst>
          </p:cNvPr>
          <p:cNvSpPr txBox="1"/>
          <p:nvPr/>
        </p:nvSpPr>
        <p:spPr>
          <a:xfrm>
            <a:off x="1578970" y="4793296"/>
            <a:ext cx="452368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D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A36A5C5-1EC1-49AE-BBBD-3F1FAE7F8F1D}"/>
              </a:ext>
            </a:extLst>
          </p:cNvPr>
          <p:cNvSpPr/>
          <p:nvPr/>
        </p:nvSpPr>
        <p:spPr>
          <a:xfrm>
            <a:off x="3925503" y="5282903"/>
            <a:ext cx="1296000" cy="612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13:20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DEC291-3E35-426E-8400-D752BDAE8F2E}"/>
              </a:ext>
            </a:extLst>
          </p:cNvPr>
          <p:cNvSpPr txBox="1"/>
          <p:nvPr/>
        </p:nvSpPr>
        <p:spPr>
          <a:xfrm>
            <a:off x="4377777" y="1746502"/>
            <a:ext cx="391453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E8627A-0799-41D3-A9B3-1B9BEFD5D2BD}"/>
              </a:ext>
            </a:extLst>
          </p:cNvPr>
          <p:cNvSpPr txBox="1"/>
          <p:nvPr/>
        </p:nvSpPr>
        <p:spPr>
          <a:xfrm>
            <a:off x="4405829" y="4793296"/>
            <a:ext cx="373821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B9B9500-533D-4789-BCD1-B526AB9B1DCA}"/>
              </a:ext>
            </a:extLst>
          </p:cNvPr>
          <p:cNvSpPr/>
          <p:nvPr/>
        </p:nvSpPr>
        <p:spPr>
          <a:xfrm>
            <a:off x="6698760" y="5282903"/>
            <a:ext cx="1296000" cy="612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16:10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625DDB-AE17-41C4-81BB-E15A9186FB2B}"/>
              </a:ext>
            </a:extLst>
          </p:cNvPr>
          <p:cNvSpPr txBox="1"/>
          <p:nvPr/>
        </p:nvSpPr>
        <p:spPr>
          <a:xfrm>
            <a:off x="7108554" y="1746502"/>
            <a:ext cx="476413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57B766E-5AEE-4318-9643-61D465337560}"/>
              </a:ext>
            </a:extLst>
          </p:cNvPr>
          <p:cNvSpPr txBox="1"/>
          <p:nvPr/>
        </p:nvSpPr>
        <p:spPr>
          <a:xfrm>
            <a:off x="7182292" y="4793296"/>
            <a:ext cx="370615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F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D617BE5-0B3E-4A11-B142-65847B08C555}"/>
              </a:ext>
            </a:extLst>
          </p:cNvPr>
          <p:cNvCxnSpPr>
            <a:cxnSpLocks/>
          </p:cNvCxnSpPr>
          <p:nvPr/>
        </p:nvCxnSpPr>
        <p:spPr>
          <a:xfrm>
            <a:off x="1798742" y="3223722"/>
            <a:ext cx="648000" cy="3602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59CAC29-43F1-47A9-A07E-8603C479E7C9}"/>
              </a:ext>
            </a:extLst>
          </p:cNvPr>
          <p:cNvCxnSpPr>
            <a:cxnSpLocks/>
          </p:cNvCxnSpPr>
          <p:nvPr/>
        </p:nvCxnSpPr>
        <p:spPr>
          <a:xfrm flipV="1">
            <a:off x="1798742" y="2788993"/>
            <a:ext cx="365338" cy="4167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AE069EA-C58F-43A3-869D-0E42EB63CED8}"/>
              </a:ext>
            </a:extLst>
          </p:cNvPr>
          <p:cNvCxnSpPr>
            <a:cxnSpLocks/>
          </p:cNvCxnSpPr>
          <p:nvPr/>
        </p:nvCxnSpPr>
        <p:spPr>
          <a:xfrm flipV="1">
            <a:off x="4582476" y="2839613"/>
            <a:ext cx="667704" cy="38410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72767D8-AED4-4650-8044-FF5AE0F25B19}"/>
              </a:ext>
            </a:extLst>
          </p:cNvPr>
          <p:cNvCxnSpPr>
            <a:cxnSpLocks/>
          </p:cNvCxnSpPr>
          <p:nvPr/>
        </p:nvCxnSpPr>
        <p:spPr>
          <a:xfrm>
            <a:off x="4578849" y="3230118"/>
            <a:ext cx="503691" cy="3246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FA3C201-BC70-4501-9C8A-AFD0B4695F6D}"/>
              </a:ext>
            </a:extLst>
          </p:cNvPr>
          <p:cNvCxnSpPr>
            <a:cxnSpLocks/>
          </p:cNvCxnSpPr>
          <p:nvPr/>
        </p:nvCxnSpPr>
        <p:spPr>
          <a:xfrm flipH="1" flipV="1">
            <a:off x="7052311" y="2552336"/>
            <a:ext cx="372637" cy="65344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9BDA34E-0AC8-4E3C-A759-002E2E6A2951}"/>
              </a:ext>
            </a:extLst>
          </p:cNvPr>
          <p:cNvCxnSpPr>
            <a:cxnSpLocks/>
          </p:cNvCxnSpPr>
          <p:nvPr/>
        </p:nvCxnSpPr>
        <p:spPr>
          <a:xfrm flipH="1">
            <a:off x="7182292" y="3227070"/>
            <a:ext cx="262448" cy="51676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DEB71E0-5F75-496D-B1C1-8831E720DEC7}"/>
              </a:ext>
            </a:extLst>
          </p:cNvPr>
          <p:cNvSpPr txBox="1"/>
          <p:nvPr/>
        </p:nvSpPr>
        <p:spPr>
          <a:xfrm>
            <a:off x="8433690" y="6020844"/>
            <a:ext cx="435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2340917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5AA113-FCDB-4398-8153-9646C1D3E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" y="140134"/>
            <a:ext cx="8913124" cy="6322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US" sz="2000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analogue clocks and 24-hour clocks which show the same time.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D3FF62D-04E2-4D74-968C-9609CD89E56F}"/>
              </a:ext>
            </a:extLst>
          </p:cNvPr>
          <p:cNvSpPr/>
          <p:nvPr/>
        </p:nvSpPr>
        <p:spPr>
          <a:xfrm>
            <a:off x="1150742" y="5282903"/>
            <a:ext cx="1296000" cy="612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06:55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EA1555-09EB-4837-9761-E61EA843B39D}"/>
              </a:ext>
            </a:extLst>
          </p:cNvPr>
          <p:cNvSpPr txBox="1"/>
          <p:nvPr/>
        </p:nvSpPr>
        <p:spPr>
          <a:xfrm>
            <a:off x="1573360" y="1746502"/>
            <a:ext cx="450764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B79F12-70ED-4D1D-B335-0808296671A0}"/>
              </a:ext>
            </a:extLst>
          </p:cNvPr>
          <p:cNvSpPr txBox="1"/>
          <p:nvPr/>
        </p:nvSpPr>
        <p:spPr>
          <a:xfrm>
            <a:off x="1578970" y="4793296"/>
            <a:ext cx="452368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D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A36A5C5-1EC1-49AE-BBBD-3F1FAE7F8F1D}"/>
              </a:ext>
            </a:extLst>
          </p:cNvPr>
          <p:cNvSpPr/>
          <p:nvPr/>
        </p:nvSpPr>
        <p:spPr>
          <a:xfrm>
            <a:off x="3925503" y="5282903"/>
            <a:ext cx="1296000" cy="612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13:20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DEC291-3E35-426E-8400-D752BDAE8F2E}"/>
              </a:ext>
            </a:extLst>
          </p:cNvPr>
          <p:cNvSpPr txBox="1"/>
          <p:nvPr/>
        </p:nvSpPr>
        <p:spPr>
          <a:xfrm>
            <a:off x="4377777" y="1746502"/>
            <a:ext cx="391453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E8627A-0799-41D3-A9B3-1B9BEFD5D2BD}"/>
              </a:ext>
            </a:extLst>
          </p:cNvPr>
          <p:cNvSpPr txBox="1"/>
          <p:nvPr/>
        </p:nvSpPr>
        <p:spPr>
          <a:xfrm>
            <a:off x="4405829" y="4793296"/>
            <a:ext cx="373821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B9B9500-533D-4789-BCD1-B526AB9B1DCA}"/>
              </a:ext>
            </a:extLst>
          </p:cNvPr>
          <p:cNvSpPr/>
          <p:nvPr/>
        </p:nvSpPr>
        <p:spPr>
          <a:xfrm>
            <a:off x="6698760" y="5282903"/>
            <a:ext cx="1296000" cy="612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16:10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625DDB-AE17-41C4-81BB-E15A9186FB2B}"/>
              </a:ext>
            </a:extLst>
          </p:cNvPr>
          <p:cNvSpPr txBox="1"/>
          <p:nvPr/>
        </p:nvSpPr>
        <p:spPr>
          <a:xfrm>
            <a:off x="7108554" y="1746502"/>
            <a:ext cx="476413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57B766E-5AEE-4318-9643-61D465337560}"/>
              </a:ext>
            </a:extLst>
          </p:cNvPr>
          <p:cNvSpPr txBox="1"/>
          <p:nvPr/>
        </p:nvSpPr>
        <p:spPr>
          <a:xfrm>
            <a:off x="7182292" y="4793296"/>
            <a:ext cx="370615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F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D617BE5-0B3E-4A11-B142-65847B08C555}"/>
              </a:ext>
            </a:extLst>
          </p:cNvPr>
          <p:cNvCxnSpPr>
            <a:cxnSpLocks/>
          </p:cNvCxnSpPr>
          <p:nvPr/>
        </p:nvCxnSpPr>
        <p:spPr>
          <a:xfrm>
            <a:off x="1798742" y="3223722"/>
            <a:ext cx="648000" cy="3602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59CAC29-43F1-47A9-A07E-8603C479E7C9}"/>
              </a:ext>
            </a:extLst>
          </p:cNvPr>
          <p:cNvCxnSpPr>
            <a:cxnSpLocks/>
          </p:cNvCxnSpPr>
          <p:nvPr/>
        </p:nvCxnSpPr>
        <p:spPr>
          <a:xfrm flipV="1">
            <a:off x="1798742" y="2788993"/>
            <a:ext cx="365338" cy="4167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AE069EA-C58F-43A3-869D-0E42EB63CED8}"/>
              </a:ext>
            </a:extLst>
          </p:cNvPr>
          <p:cNvCxnSpPr>
            <a:cxnSpLocks/>
          </p:cNvCxnSpPr>
          <p:nvPr/>
        </p:nvCxnSpPr>
        <p:spPr>
          <a:xfrm flipV="1">
            <a:off x="4582476" y="2839613"/>
            <a:ext cx="667704" cy="38410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72767D8-AED4-4650-8044-FF5AE0F25B19}"/>
              </a:ext>
            </a:extLst>
          </p:cNvPr>
          <p:cNvCxnSpPr>
            <a:cxnSpLocks/>
          </p:cNvCxnSpPr>
          <p:nvPr/>
        </p:nvCxnSpPr>
        <p:spPr>
          <a:xfrm>
            <a:off x="4578849" y="3230118"/>
            <a:ext cx="503691" cy="3246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FA3C201-BC70-4501-9C8A-AFD0B4695F6D}"/>
              </a:ext>
            </a:extLst>
          </p:cNvPr>
          <p:cNvCxnSpPr>
            <a:cxnSpLocks/>
          </p:cNvCxnSpPr>
          <p:nvPr/>
        </p:nvCxnSpPr>
        <p:spPr>
          <a:xfrm flipH="1" flipV="1">
            <a:off x="7052311" y="2552336"/>
            <a:ext cx="372637" cy="65344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9BDA34E-0AC8-4E3C-A759-002E2E6A2951}"/>
              </a:ext>
            </a:extLst>
          </p:cNvPr>
          <p:cNvCxnSpPr>
            <a:cxnSpLocks/>
          </p:cNvCxnSpPr>
          <p:nvPr/>
        </p:nvCxnSpPr>
        <p:spPr>
          <a:xfrm flipH="1">
            <a:off x="7182292" y="3227070"/>
            <a:ext cx="262448" cy="51676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D1BD200-6E60-4B4C-8FAD-2C08DAEB45AA}"/>
              </a:ext>
            </a:extLst>
          </p:cNvPr>
          <p:cNvCxnSpPr>
            <a:cxnSpLocks/>
          </p:cNvCxnSpPr>
          <p:nvPr/>
        </p:nvCxnSpPr>
        <p:spPr>
          <a:xfrm>
            <a:off x="1798743" y="4159777"/>
            <a:ext cx="2793997" cy="6335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8990795-30DC-4DDD-94C1-C8912A674A74}"/>
              </a:ext>
            </a:extLst>
          </p:cNvPr>
          <p:cNvCxnSpPr>
            <a:cxnSpLocks/>
          </p:cNvCxnSpPr>
          <p:nvPr/>
        </p:nvCxnSpPr>
        <p:spPr>
          <a:xfrm flipH="1">
            <a:off x="1805154" y="4159777"/>
            <a:ext cx="5541607" cy="6335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83A1C31-4986-4E16-AD4C-F46E51E540B3}"/>
              </a:ext>
            </a:extLst>
          </p:cNvPr>
          <p:cNvCxnSpPr>
            <a:cxnSpLocks/>
          </p:cNvCxnSpPr>
          <p:nvPr/>
        </p:nvCxnSpPr>
        <p:spPr>
          <a:xfrm flipH="1" flipV="1">
            <a:off x="4573504" y="4159777"/>
            <a:ext cx="2794096" cy="6335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C596E4E2-7DA6-497B-8294-30AF0A398E4B}"/>
              </a:ext>
            </a:extLst>
          </p:cNvPr>
          <p:cNvSpPr txBox="1"/>
          <p:nvPr/>
        </p:nvSpPr>
        <p:spPr>
          <a:xfrm>
            <a:off x="8433690" y="6020844"/>
            <a:ext cx="435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8660726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1407F3-517E-4A00-AFFD-4248B6A89A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" y="140134"/>
            <a:ext cx="8913124" cy="6322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US" sz="2000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Choose number cards to fill in the 24-hour clocks with two times that match the analogue clock.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9B7BF2A1-33E7-4C38-8773-8ADAF817C876}"/>
              </a:ext>
            </a:extLst>
          </p:cNvPr>
          <p:cNvGraphicFramePr>
            <a:graphicFrameLocks noGrp="1"/>
          </p:cNvGraphicFramePr>
          <p:nvPr/>
        </p:nvGraphicFramePr>
        <p:xfrm>
          <a:off x="1361826" y="2374462"/>
          <a:ext cx="2369901" cy="19306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6073">
                  <a:extLst>
                    <a:ext uri="{9D8B030D-6E8A-4147-A177-3AD203B41FA5}">
                      <a16:colId xmlns:a16="http://schemas.microsoft.com/office/drawing/2014/main" val="2470158915"/>
                    </a:ext>
                  </a:extLst>
                </a:gridCol>
                <a:gridCol w="170841">
                  <a:extLst>
                    <a:ext uri="{9D8B030D-6E8A-4147-A177-3AD203B41FA5}">
                      <a16:colId xmlns:a16="http://schemas.microsoft.com/office/drawing/2014/main" val="2934136027"/>
                    </a:ext>
                  </a:extLst>
                </a:gridCol>
                <a:gridCol w="676073">
                  <a:extLst>
                    <a:ext uri="{9D8B030D-6E8A-4147-A177-3AD203B41FA5}">
                      <a16:colId xmlns:a16="http://schemas.microsoft.com/office/drawing/2014/main" val="2339331770"/>
                    </a:ext>
                  </a:extLst>
                </a:gridCol>
                <a:gridCol w="170841">
                  <a:extLst>
                    <a:ext uri="{9D8B030D-6E8A-4147-A177-3AD203B41FA5}">
                      <a16:colId xmlns:a16="http://schemas.microsoft.com/office/drawing/2014/main" val="3097456466"/>
                    </a:ext>
                  </a:extLst>
                </a:gridCol>
                <a:gridCol w="676073">
                  <a:extLst>
                    <a:ext uri="{9D8B030D-6E8A-4147-A177-3AD203B41FA5}">
                      <a16:colId xmlns:a16="http://schemas.microsoft.com/office/drawing/2014/main" val="3326709335"/>
                    </a:ext>
                  </a:extLst>
                </a:gridCol>
              </a:tblGrid>
              <a:tr h="879924">
                <a:tc>
                  <a:txBody>
                    <a:bodyPr/>
                    <a:lstStyle/>
                    <a:p>
                      <a:pPr algn="ctr"/>
                      <a:r>
                        <a:rPr lang="en-GB" sz="4700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7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7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7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7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9564091"/>
                  </a:ext>
                </a:extLst>
              </a:tr>
              <a:tr h="170841"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96712043"/>
                  </a:ext>
                </a:extLst>
              </a:tr>
              <a:tr h="879924">
                <a:tc>
                  <a:txBody>
                    <a:bodyPr/>
                    <a:lstStyle/>
                    <a:p>
                      <a:pPr algn="ctr"/>
                      <a:r>
                        <a:rPr lang="en-GB" sz="47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7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7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7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7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7462086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658781E6-78B0-48A8-BBCE-443443FC22DC}"/>
              </a:ext>
            </a:extLst>
          </p:cNvPr>
          <p:cNvGraphicFramePr>
            <a:graphicFrameLocks noGrp="1"/>
          </p:cNvGraphicFramePr>
          <p:nvPr/>
        </p:nvGraphicFramePr>
        <p:xfrm>
          <a:off x="977171" y="4990066"/>
          <a:ext cx="3139210" cy="9346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6756">
                  <a:extLst>
                    <a:ext uri="{9D8B030D-6E8A-4147-A177-3AD203B41FA5}">
                      <a16:colId xmlns:a16="http://schemas.microsoft.com/office/drawing/2014/main" val="2486602505"/>
                    </a:ext>
                  </a:extLst>
                </a:gridCol>
                <a:gridCol w="716756">
                  <a:extLst>
                    <a:ext uri="{9D8B030D-6E8A-4147-A177-3AD203B41FA5}">
                      <a16:colId xmlns:a16="http://schemas.microsoft.com/office/drawing/2014/main" val="3323662943"/>
                    </a:ext>
                  </a:extLst>
                </a:gridCol>
                <a:gridCol w="272186">
                  <a:extLst>
                    <a:ext uri="{9D8B030D-6E8A-4147-A177-3AD203B41FA5}">
                      <a16:colId xmlns:a16="http://schemas.microsoft.com/office/drawing/2014/main" val="346436426"/>
                    </a:ext>
                  </a:extLst>
                </a:gridCol>
                <a:gridCol w="716756">
                  <a:extLst>
                    <a:ext uri="{9D8B030D-6E8A-4147-A177-3AD203B41FA5}">
                      <a16:colId xmlns:a16="http://schemas.microsoft.com/office/drawing/2014/main" val="1561454647"/>
                    </a:ext>
                  </a:extLst>
                </a:gridCol>
                <a:gridCol w="716756">
                  <a:extLst>
                    <a:ext uri="{9D8B030D-6E8A-4147-A177-3AD203B41FA5}">
                      <a16:colId xmlns:a16="http://schemas.microsoft.com/office/drawing/2014/main" val="4275897638"/>
                    </a:ext>
                  </a:extLst>
                </a:gridCol>
              </a:tblGrid>
              <a:tr h="934606">
                <a:tc>
                  <a:txBody>
                    <a:bodyPr/>
                    <a:lstStyle/>
                    <a:p>
                      <a:pPr algn="ctr"/>
                      <a:r>
                        <a:rPr lang="en-GB" sz="5000" b="1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0" dirty="0">
                          <a:latin typeface="Century Gothic" panose="020B0502020202020204" pitchFamily="34" charset="0"/>
                        </a:rPr>
                        <a:t>: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940352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DCB8D4EC-DD23-4FEC-AFDE-65312CCBD423}"/>
              </a:ext>
            </a:extLst>
          </p:cNvPr>
          <p:cNvGraphicFramePr>
            <a:graphicFrameLocks noGrp="1"/>
          </p:cNvGraphicFramePr>
          <p:nvPr/>
        </p:nvGraphicFramePr>
        <p:xfrm>
          <a:off x="5086372" y="4990066"/>
          <a:ext cx="3139210" cy="9346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6756">
                  <a:extLst>
                    <a:ext uri="{9D8B030D-6E8A-4147-A177-3AD203B41FA5}">
                      <a16:colId xmlns:a16="http://schemas.microsoft.com/office/drawing/2014/main" val="2486602505"/>
                    </a:ext>
                  </a:extLst>
                </a:gridCol>
                <a:gridCol w="716756">
                  <a:extLst>
                    <a:ext uri="{9D8B030D-6E8A-4147-A177-3AD203B41FA5}">
                      <a16:colId xmlns:a16="http://schemas.microsoft.com/office/drawing/2014/main" val="3323662943"/>
                    </a:ext>
                  </a:extLst>
                </a:gridCol>
                <a:gridCol w="272186">
                  <a:extLst>
                    <a:ext uri="{9D8B030D-6E8A-4147-A177-3AD203B41FA5}">
                      <a16:colId xmlns:a16="http://schemas.microsoft.com/office/drawing/2014/main" val="346436426"/>
                    </a:ext>
                  </a:extLst>
                </a:gridCol>
                <a:gridCol w="716756">
                  <a:extLst>
                    <a:ext uri="{9D8B030D-6E8A-4147-A177-3AD203B41FA5}">
                      <a16:colId xmlns:a16="http://schemas.microsoft.com/office/drawing/2014/main" val="1561454647"/>
                    </a:ext>
                  </a:extLst>
                </a:gridCol>
                <a:gridCol w="716756">
                  <a:extLst>
                    <a:ext uri="{9D8B030D-6E8A-4147-A177-3AD203B41FA5}">
                      <a16:colId xmlns:a16="http://schemas.microsoft.com/office/drawing/2014/main" val="4275897638"/>
                    </a:ext>
                  </a:extLst>
                </a:gridCol>
              </a:tblGrid>
              <a:tr h="934606">
                <a:tc>
                  <a:txBody>
                    <a:bodyPr/>
                    <a:lstStyle/>
                    <a:p>
                      <a:pPr algn="ctr"/>
                      <a:r>
                        <a:rPr lang="en-GB" sz="50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0" dirty="0">
                          <a:latin typeface="Century Gothic" panose="020B0502020202020204" pitchFamily="34" charset="0"/>
                        </a:rPr>
                        <a:t>: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940352"/>
                  </a:ext>
                </a:extLst>
              </a:tr>
            </a:tbl>
          </a:graphicData>
        </a:graphic>
      </p:graphicFrame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428AFAB-4344-43A1-9924-4257D60E09FF}"/>
              </a:ext>
            </a:extLst>
          </p:cNvPr>
          <p:cNvCxnSpPr>
            <a:cxnSpLocks/>
          </p:cNvCxnSpPr>
          <p:nvPr/>
        </p:nvCxnSpPr>
        <p:spPr>
          <a:xfrm flipH="1">
            <a:off x="6347460" y="3227071"/>
            <a:ext cx="586740" cy="99440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6F2816B-FB3E-452F-818B-5B35A3370D43}"/>
              </a:ext>
            </a:extLst>
          </p:cNvPr>
          <p:cNvCxnSpPr>
            <a:cxnSpLocks/>
          </p:cNvCxnSpPr>
          <p:nvPr/>
        </p:nvCxnSpPr>
        <p:spPr>
          <a:xfrm>
            <a:off x="6903720" y="3268980"/>
            <a:ext cx="259080" cy="88392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6829D2C-DD75-48C6-8C41-A3D69F3BF736}"/>
              </a:ext>
            </a:extLst>
          </p:cNvPr>
          <p:cNvSpPr txBox="1"/>
          <p:nvPr/>
        </p:nvSpPr>
        <p:spPr>
          <a:xfrm>
            <a:off x="8433690" y="6020844"/>
            <a:ext cx="435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20569883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1407F3-517E-4A00-AFFD-4248B6A89A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" y="140134"/>
            <a:ext cx="8913124" cy="6322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US" sz="2000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Choose number cards to fill in the 24-hour clocks with two times that match the analogue clock.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428AFAB-4344-43A1-9924-4257D60E09FF}"/>
              </a:ext>
            </a:extLst>
          </p:cNvPr>
          <p:cNvCxnSpPr>
            <a:cxnSpLocks/>
          </p:cNvCxnSpPr>
          <p:nvPr/>
        </p:nvCxnSpPr>
        <p:spPr>
          <a:xfrm flipH="1">
            <a:off x="6347460" y="3227071"/>
            <a:ext cx="586740" cy="99440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6F2816B-FB3E-452F-818B-5B35A3370D43}"/>
              </a:ext>
            </a:extLst>
          </p:cNvPr>
          <p:cNvCxnSpPr>
            <a:cxnSpLocks/>
          </p:cNvCxnSpPr>
          <p:nvPr/>
        </p:nvCxnSpPr>
        <p:spPr>
          <a:xfrm>
            <a:off x="6903720" y="3268980"/>
            <a:ext cx="259080" cy="88392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D0361D8-89D7-4235-962C-59436085E5B4}"/>
              </a:ext>
            </a:extLst>
          </p:cNvPr>
          <p:cNvGraphicFramePr>
            <a:graphicFrameLocks noGrp="1"/>
          </p:cNvGraphicFramePr>
          <p:nvPr/>
        </p:nvGraphicFramePr>
        <p:xfrm>
          <a:off x="1361826" y="2374462"/>
          <a:ext cx="2369901" cy="19306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6073">
                  <a:extLst>
                    <a:ext uri="{9D8B030D-6E8A-4147-A177-3AD203B41FA5}">
                      <a16:colId xmlns:a16="http://schemas.microsoft.com/office/drawing/2014/main" val="2470158915"/>
                    </a:ext>
                  </a:extLst>
                </a:gridCol>
                <a:gridCol w="170841">
                  <a:extLst>
                    <a:ext uri="{9D8B030D-6E8A-4147-A177-3AD203B41FA5}">
                      <a16:colId xmlns:a16="http://schemas.microsoft.com/office/drawing/2014/main" val="2934136027"/>
                    </a:ext>
                  </a:extLst>
                </a:gridCol>
                <a:gridCol w="676073">
                  <a:extLst>
                    <a:ext uri="{9D8B030D-6E8A-4147-A177-3AD203B41FA5}">
                      <a16:colId xmlns:a16="http://schemas.microsoft.com/office/drawing/2014/main" val="2339331770"/>
                    </a:ext>
                  </a:extLst>
                </a:gridCol>
                <a:gridCol w="170841">
                  <a:extLst>
                    <a:ext uri="{9D8B030D-6E8A-4147-A177-3AD203B41FA5}">
                      <a16:colId xmlns:a16="http://schemas.microsoft.com/office/drawing/2014/main" val="3097456466"/>
                    </a:ext>
                  </a:extLst>
                </a:gridCol>
                <a:gridCol w="676073">
                  <a:extLst>
                    <a:ext uri="{9D8B030D-6E8A-4147-A177-3AD203B41FA5}">
                      <a16:colId xmlns:a16="http://schemas.microsoft.com/office/drawing/2014/main" val="3326709335"/>
                    </a:ext>
                  </a:extLst>
                </a:gridCol>
              </a:tblGrid>
              <a:tr h="879924">
                <a:tc>
                  <a:txBody>
                    <a:bodyPr/>
                    <a:lstStyle/>
                    <a:p>
                      <a:pPr algn="ctr"/>
                      <a:r>
                        <a:rPr lang="en-GB" sz="4700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7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7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7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7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7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9564091"/>
                  </a:ext>
                </a:extLst>
              </a:tr>
              <a:tr h="170841"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96712043"/>
                  </a:ext>
                </a:extLst>
              </a:tr>
              <a:tr h="879924">
                <a:tc>
                  <a:txBody>
                    <a:bodyPr/>
                    <a:lstStyle/>
                    <a:p>
                      <a:pPr algn="ctr"/>
                      <a:r>
                        <a:rPr lang="en-GB" sz="47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7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7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7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7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7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7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7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7462086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90A125C5-B63B-4D4E-B870-556163B09694}"/>
              </a:ext>
            </a:extLst>
          </p:cNvPr>
          <p:cNvGraphicFramePr>
            <a:graphicFrameLocks noGrp="1"/>
          </p:cNvGraphicFramePr>
          <p:nvPr/>
        </p:nvGraphicFramePr>
        <p:xfrm>
          <a:off x="977171" y="4990066"/>
          <a:ext cx="3139210" cy="9346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6756">
                  <a:extLst>
                    <a:ext uri="{9D8B030D-6E8A-4147-A177-3AD203B41FA5}">
                      <a16:colId xmlns:a16="http://schemas.microsoft.com/office/drawing/2014/main" val="2486602505"/>
                    </a:ext>
                  </a:extLst>
                </a:gridCol>
                <a:gridCol w="716756">
                  <a:extLst>
                    <a:ext uri="{9D8B030D-6E8A-4147-A177-3AD203B41FA5}">
                      <a16:colId xmlns:a16="http://schemas.microsoft.com/office/drawing/2014/main" val="3323662943"/>
                    </a:ext>
                  </a:extLst>
                </a:gridCol>
                <a:gridCol w="272186">
                  <a:extLst>
                    <a:ext uri="{9D8B030D-6E8A-4147-A177-3AD203B41FA5}">
                      <a16:colId xmlns:a16="http://schemas.microsoft.com/office/drawing/2014/main" val="346436426"/>
                    </a:ext>
                  </a:extLst>
                </a:gridCol>
                <a:gridCol w="716756">
                  <a:extLst>
                    <a:ext uri="{9D8B030D-6E8A-4147-A177-3AD203B41FA5}">
                      <a16:colId xmlns:a16="http://schemas.microsoft.com/office/drawing/2014/main" val="1561454647"/>
                    </a:ext>
                  </a:extLst>
                </a:gridCol>
                <a:gridCol w="716756">
                  <a:extLst>
                    <a:ext uri="{9D8B030D-6E8A-4147-A177-3AD203B41FA5}">
                      <a16:colId xmlns:a16="http://schemas.microsoft.com/office/drawing/2014/main" val="4275897638"/>
                    </a:ext>
                  </a:extLst>
                </a:gridCol>
              </a:tblGrid>
              <a:tr h="934606">
                <a:tc>
                  <a:txBody>
                    <a:bodyPr/>
                    <a:lstStyle/>
                    <a:p>
                      <a:pPr algn="ctr"/>
                      <a:r>
                        <a:rPr lang="en-GB" sz="5000" b="1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  <a:endParaRPr lang="en-GB" sz="5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0" dirty="0">
                          <a:latin typeface="Century Gothic" panose="020B0502020202020204" pitchFamily="34" charset="0"/>
                        </a:rPr>
                        <a:t>: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  <a:endParaRPr lang="en-GB" sz="5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940352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1723DEF5-BA39-4853-BF22-003B9796D028}"/>
              </a:ext>
            </a:extLst>
          </p:cNvPr>
          <p:cNvGraphicFramePr>
            <a:graphicFrameLocks noGrp="1"/>
          </p:cNvGraphicFramePr>
          <p:nvPr/>
        </p:nvGraphicFramePr>
        <p:xfrm>
          <a:off x="5086372" y="4990066"/>
          <a:ext cx="3139210" cy="9346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6756">
                  <a:extLst>
                    <a:ext uri="{9D8B030D-6E8A-4147-A177-3AD203B41FA5}">
                      <a16:colId xmlns:a16="http://schemas.microsoft.com/office/drawing/2014/main" val="2486602505"/>
                    </a:ext>
                  </a:extLst>
                </a:gridCol>
                <a:gridCol w="716756">
                  <a:extLst>
                    <a:ext uri="{9D8B030D-6E8A-4147-A177-3AD203B41FA5}">
                      <a16:colId xmlns:a16="http://schemas.microsoft.com/office/drawing/2014/main" val="3323662943"/>
                    </a:ext>
                  </a:extLst>
                </a:gridCol>
                <a:gridCol w="272186">
                  <a:extLst>
                    <a:ext uri="{9D8B030D-6E8A-4147-A177-3AD203B41FA5}">
                      <a16:colId xmlns:a16="http://schemas.microsoft.com/office/drawing/2014/main" val="346436426"/>
                    </a:ext>
                  </a:extLst>
                </a:gridCol>
                <a:gridCol w="716756">
                  <a:extLst>
                    <a:ext uri="{9D8B030D-6E8A-4147-A177-3AD203B41FA5}">
                      <a16:colId xmlns:a16="http://schemas.microsoft.com/office/drawing/2014/main" val="1561454647"/>
                    </a:ext>
                  </a:extLst>
                </a:gridCol>
                <a:gridCol w="716756">
                  <a:extLst>
                    <a:ext uri="{9D8B030D-6E8A-4147-A177-3AD203B41FA5}">
                      <a16:colId xmlns:a16="http://schemas.microsoft.com/office/drawing/2014/main" val="4275897638"/>
                    </a:ext>
                  </a:extLst>
                </a:gridCol>
              </a:tblGrid>
              <a:tr h="934606">
                <a:tc>
                  <a:txBody>
                    <a:bodyPr/>
                    <a:lstStyle/>
                    <a:p>
                      <a:pPr algn="ctr"/>
                      <a:r>
                        <a:rPr lang="en-GB" sz="50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  <a:endParaRPr lang="en-GB" sz="5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0" dirty="0">
                          <a:latin typeface="Century Gothic" panose="020B0502020202020204" pitchFamily="34" charset="0"/>
                        </a:rPr>
                        <a:t>: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0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  <a:endParaRPr lang="en-GB" sz="5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940352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0D9F0E5C-F845-464A-9D0F-F13206047106}"/>
              </a:ext>
            </a:extLst>
          </p:cNvPr>
          <p:cNvSpPr txBox="1"/>
          <p:nvPr/>
        </p:nvSpPr>
        <p:spPr>
          <a:xfrm>
            <a:off x="8433690" y="6020844"/>
            <a:ext cx="435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3489707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27C3DA1-E6E6-4835-BCCB-8F61C7CA53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" y="140134"/>
            <a:ext cx="8913124" cy="6322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US" sz="2000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of these times is the earliest?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of these times is the latest?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DE7B95-A3E1-47DC-8333-8E5563FAE91E}"/>
              </a:ext>
            </a:extLst>
          </p:cNvPr>
          <p:cNvSpPr txBox="1"/>
          <p:nvPr/>
        </p:nvSpPr>
        <p:spPr>
          <a:xfrm>
            <a:off x="2511892" y="610953"/>
            <a:ext cx="450764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4B95CB-A063-4D32-A1C7-D521A8EA87B4}"/>
              </a:ext>
            </a:extLst>
          </p:cNvPr>
          <p:cNvSpPr txBox="1"/>
          <p:nvPr/>
        </p:nvSpPr>
        <p:spPr>
          <a:xfrm>
            <a:off x="2491854" y="3767463"/>
            <a:ext cx="476413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5EC049-B947-4B9C-88EE-DE886EC9A071}"/>
              </a:ext>
            </a:extLst>
          </p:cNvPr>
          <p:cNvSpPr txBox="1"/>
          <p:nvPr/>
        </p:nvSpPr>
        <p:spPr>
          <a:xfrm>
            <a:off x="6006054" y="742066"/>
            <a:ext cx="391453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B67E5B-E2F2-4EA0-A673-B14C7AE19BE3}"/>
              </a:ext>
            </a:extLst>
          </p:cNvPr>
          <p:cNvSpPr txBox="1"/>
          <p:nvPr/>
        </p:nvSpPr>
        <p:spPr>
          <a:xfrm>
            <a:off x="5992105" y="2268006"/>
            <a:ext cx="452368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D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655D2BD-9853-4D84-9FCF-3609AAE4079B}"/>
              </a:ext>
            </a:extLst>
          </p:cNvPr>
          <p:cNvSpPr/>
          <p:nvPr/>
        </p:nvSpPr>
        <p:spPr>
          <a:xfrm>
            <a:off x="5368008" y="1275604"/>
            <a:ext cx="1667545" cy="66701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15:05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1AF970A-D4AB-448C-BA36-66E2CCE53C6C}"/>
              </a:ext>
            </a:extLst>
          </p:cNvPr>
          <p:cNvSpPr/>
          <p:nvPr/>
        </p:nvSpPr>
        <p:spPr>
          <a:xfrm>
            <a:off x="1896288" y="4290683"/>
            <a:ext cx="1667545" cy="66701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23:50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5D795F8-6E6A-4171-BE5F-A38F671D43BA}"/>
              </a:ext>
            </a:extLst>
          </p:cNvPr>
          <p:cNvSpPr txBox="1"/>
          <p:nvPr/>
        </p:nvSpPr>
        <p:spPr>
          <a:xfrm>
            <a:off x="2395291" y="3150943"/>
            <a:ext cx="728084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(am)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DFCC7F-39D8-44EE-8F19-877E6BA82E68}"/>
              </a:ext>
            </a:extLst>
          </p:cNvPr>
          <p:cNvSpPr txBox="1"/>
          <p:nvPr/>
        </p:nvSpPr>
        <p:spPr>
          <a:xfrm>
            <a:off x="5872928" y="4773035"/>
            <a:ext cx="728084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(pm)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52362FA-39CF-4EC3-BE54-E2165125D268}"/>
              </a:ext>
            </a:extLst>
          </p:cNvPr>
          <p:cNvCxnSpPr>
            <a:cxnSpLocks/>
          </p:cNvCxnSpPr>
          <p:nvPr/>
        </p:nvCxnSpPr>
        <p:spPr>
          <a:xfrm flipH="1" flipV="1">
            <a:off x="5543550" y="3595294"/>
            <a:ext cx="693420" cy="1638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E6161F4-DED8-4A8C-B9C9-DB7002240062}"/>
              </a:ext>
            </a:extLst>
          </p:cNvPr>
          <p:cNvCxnSpPr>
            <a:cxnSpLocks/>
          </p:cNvCxnSpPr>
          <p:nvPr/>
        </p:nvCxnSpPr>
        <p:spPr>
          <a:xfrm>
            <a:off x="6225540" y="3774364"/>
            <a:ext cx="415290" cy="6553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4B6658D-EB5F-4220-91D7-506E716E8F29}"/>
              </a:ext>
            </a:extLst>
          </p:cNvPr>
          <p:cNvCxnSpPr>
            <a:cxnSpLocks/>
          </p:cNvCxnSpPr>
          <p:nvPr/>
        </p:nvCxnSpPr>
        <p:spPr>
          <a:xfrm flipV="1">
            <a:off x="2759333" y="1516380"/>
            <a:ext cx="220087" cy="5689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7C4CDFA-1352-4732-A66E-4A49D6121234}"/>
              </a:ext>
            </a:extLst>
          </p:cNvPr>
          <p:cNvCxnSpPr>
            <a:cxnSpLocks/>
          </p:cNvCxnSpPr>
          <p:nvPr/>
        </p:nvCxnSpPr>
        <p:spPr>
          <a:xfrm flipH="1">
            <a:off x="2019300" y="2100586"/>
            <a:ext cx="728603" cy="4025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7DA7BBFA-6B0C-4AAA-A8AB-9CEE969553B7}"/>
              </a:ext>
            </a:extLst>
          </p:cNvPr>
          <p:cNvSpPr txBox="1"/>
          <p:nvPr/>
        </p:nvSpPr>
        <p:spPr>
          <a:xfrm>
            <a:off x="8433690" y="6020844"/>
            <a:ext cx="435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2468572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3BCDCB6-119B-45FC-9D1A-0FA67ECAA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61DD5DC-1B48-4C13-BC28-F58B7CBB7B9F}"/>
              </a:ext>
            </a:extLst>
          </p:cNvPr>
          <p:cNvSpPr/>
          <p:nvPr/>
        </p:nvSpPr>
        <p:spPr>
          <a:xfrm>
            <a:off x="275303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analogue and digital times.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DD1AE25-C254-436B-AF91-A6C9840FEF56}"/>
              </a:ext>
            </a:extLst>
          </p:cNvPr>
          <p:cNvSpPr/>
          <p:nvPr/>
        </p:nvSpPr>
        <p:spPr>
          <a:xfrm>
            <a:off x="1102816" y="4348606"/>
            <a:ext cx="1988103" cy="82209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02:13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013C848-70FE-4568-A75D-91C0F641C2F6}"/>
              </a:ext>
            </a:extLst>
          </p:cNvPr>
          <p:cNvSpPr/>
          <p:nvPr/>
        </p:nvSpPr>
        <p:spPr>
          <a:xfrm>
            <a:off x="3577467" y="4352563"/>
            <a:ext cx="1988103" cy="82209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10:35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D19CB30-93ED-457A-9F89-0960B9BF63F8}"/>
              </a:ext>
            </a:extLst>
          </p:cNvPr>
          <p:cNvSpPr/>
          <p:nvPr/>
        </p:nvSpPr>
        <p:spPr>
          <a:xfrm>
            <a:off x="6053081" y="4348606"/>
            <a:ext cx="1988103" cy="82209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12:20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82BF7F-87D8-417E-9F52-5ECBEF4CA064}"/>
              </a:ext>
            </a:extLst>
          </p:cNvPr>
          <p:cNvSpPr txBox="1"/>
          <p:nvPr/>
        </p:nvSpPr>
        <p:spPr>
          <a:xfrm>
            <a:off x="8469200" y="5981609"/>
            <a:ext cx="372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25552370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27C3DA1-E6E6-4835-BCCB-8F61C7CA53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" y="140134"/>
            <a:ext cx="8913124" cy="6322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US" sz="2000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of these times is earliest? 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of these times is latest? 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</a:t>
            </a:r>
            <a:endParaRPr lang="en-GB" sz="2000" b="1" u="sng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5EC049-B947-4B9C-88EE-DE886EC9A071}"/>
              </a:ext>
            </a:extLst>
          </p:cNvPr>
          <p:cNvSpPr txBox="1"/>
          <p:nvPr/>
        </p:nvSpPr>
        <p:spPr>
          <a:xfrm>
            <a:off x="6006054" y="742066"/>
            <a:ext cx="391453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B67E5B-E2F2-4EA0-A673-B14C7AE19BE3}"/>
              </a:ext>
            </a:extLst>
          </p:cNvPr>
          <p:cNvSpPr txBox="1"/>
          <p:nvPr/>
        </p:nvSpPr>
        <p:spPr>
          <a:xfrm>
            <a:off x="5992105" y="2268006"/>
            <a:ext cx="452368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D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655D2BD-9853-4D84-9FCF-3609AAE4079B}"/>
              </a:ext>
            </a:extLst>
          </p:cNvPr>
          <p:cNvSpPr/>
          <p:nvPr/>
        </p:nvSpPr>
        <p:spPr>
          <a:xfrm>
            <a:off x="5368008" y="1275604"/>
            <a:ext cx="1667545" cy="66701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15:05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1AF970A-D4AB-448C-BA36-66E2CCE53C6C}"/>
              </a:ext>
            </a:extLst>
          </p:cNvPr>
          <p:cNvSpPr/>
          <p:nvPr/>
        </p:nvSpPr>
        <p:spPr>
          <a:xfrm>
            <a:off x="1896288" y="4290683"/>
            <a:ext cx="1667545" cy="66701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23:50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5D795F8-6E6A-4171-BE5F-A38F671D43BA}"/>
              </a:ext>
            </a:extLst>
          </p:cNvPr>
          <p:cNvSpPr txBox="1"/>
          <p:nvPr/>
        </p:nvSpPr>
        <p:spPr>
          <a:xfrm>
            <a:off x="2395291" y="3150943"/>
            <a:ext cx="728084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(am)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DFCC7F-39D8-44EE-8F19-877E6BA82E68}"/>
              </a:ext>
            </a:extLst>
          </p:cNvPr>
          <p:cNvSpPr txBox="1"/>
          <p:nvPr/>
        </p:nvSpPr>
        <p:spPr>
          <a:xfrm>
            <a:off x="5872928" y="4773035"/>
            <a:ext cx="728084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(pm)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52362FA-39CF-4EC3-BE54-E2165125D268}"/>
              </a:ext>
            </a:extLst>
          </p:cNvPr>
          <p:cNvCxnSpPr>
            <a:cxnSpLocks/>
          </p:cNvCxnSpPr>
          <p:nvPr/>
        </p:nvCxnSpPr>
        <p:spPr>
          <a:xfrm flipH="1" flipV="1">
            <a:off x="5543550" y="3595294"/>
            <a:ext cx="693420" cy="1638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E6161F4-DED8-4A8C-B9C9-DB7002240062}"/>
              </a:ext>
            </a:extLst>
          </p:cNvPr>
          <p:cNvCxnSpPr>
            <a:cxnSpLocks/>
          </p:cNvCxnSpPr>
          <p:nvPr/>
        </p:nvCxnSpPr>
        <p:spPr>
          <a:xfrm>
            <a:off x="6225540" y="3774364"/>
            <a:ext cx="415290" cy="6553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4B6658D-EB5F-4220-91D7-506E716E8F29}"/>
              </a:ext>
            </a:extLst>
          </p:cNvPr>
          <p:cNvCxnSpPr>
            <a:cxnSpLocks/>
          </p:cNvCxnSpPr>
          <p:nvPr/>
        </p:nvCxnSpPr>
        <p:spPr>
          <a:xfrm flipV="1">
            <a:off x="2759333" y="1516380"/>
            <a:ext cx="220087" cy="5689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7C4CDFA-1352-4732-A66E-4A49D6121234}"/>
              </a:ext>
            </a:extLst>
          </p:cNvPr>
          <p:cNvCxnSpPr>
            <a:cxnSpLocks/>
          </p:cNvCxnSpPr>
          <p:nvPr/>
        </p:nvCxnSpPr>
        <p:spPr>
          <a:xfrm flipH="1">
            <a:off x="2019300" y="2100586"/>
            <a:ext cx="728603" cy="4025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1F04402-490A-4034-A810-7490DAE8612A}"/>
              </a:ext>
            </a:extLst>
          </p:cNvPr>
          <p:cNvSpPr txBox="1"/>
          <p:nvPr/>
        </p:nvSpPr>
        <p:spPr>
          <a:xfrm>
            <a:off x="2511892" y="610953"/>
            <a:ext cx="450764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31565A8-97D0-4B43-8783-0F2B5CFD5324}"/>
              </a:ext>
            </a:extLst>
          </p:cNvPr>
          <p:cNvSpPr txBox="1"/>
          <p:nvPr/>
        </p:nvSpPr>
        <p:spPr>
          <a:xfrm>
            <a:off x="2491854" y="3767463"/>
            <a:ext cx="476413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0A01F30-6A58-476B-8AB9-C053DE38D921}"/>
              </a:ext>
            </a:extLst>
          </p:cNvPr>
          <p:cNvSpPr/>
          <p:nvPr/>
        </p:nvSpPr>
        <p:spPr>
          <a:xfrm>
            <a:off x="1262282" y="637848"/>
            <a:ext cx="2971241" cy="28949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4BB873F-18C5-4825-9822-998C17B45FE6}"/>
              </a:ext>
            </a:extLst>
          </p:cNvPr>
          <p:cNvSpPr/>
          <p:nvPr/>
        </p:nvSpPr>
        <p:spPr>
          <a:xfrm>
            <a:off x="1527232" y="3774364"/>
            <a:ext cx="2405656" cy="14387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39D8455-AF20-4C66-AA06-16D066B7F25F}"/>
              </a:ext>
            </a:extLst>
          </p:cNvPr>
          <p:cNvSpPr/>
          <p:nvPr/>
        </p:nvSpPr>
        <p:spPr>
          <a:xfrm>
            <a:off x="668994" y="848754"/>
            <a:ext cx="987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earliest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2C14CCB-B3B3-422E-82D9-046CC2E451B4}"/>
              </a:ext>
            </a:extLst>
          </p:cNvPr>
          <p:cNvSpPr/>
          <p:nvPr/>
        </p:nvSpPr>
        <p:spPr>
          <a:xfrm>
            <a:off x="753953" y="4217662"/>
            <a:ext cx="785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latest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B4C8DED-32B0-495A-BD6A-C86876EA7A5B}"/>
              </a:ext>
            </a:extLst>
          </p:cNvPr>
          <p:cNvSpPr txBox="1"/>
          <p:nvPr/>
        </p:nvSpPr>
        <p:spPr>
          <a:xfrm>
            <a:off x="8433690" y="6020844"/>
            <a:ext cx="435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39470664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788F6-532C-4189-BE45-16EBBC4AA8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Friday 12</a:t>
            </a:r>
            <a:r>
              <a:rPr lang="en-GB" baseline="30000" dirty="0"/>
              <a:t>th</a:t>
            </a:r>
            <a:r>
              <a:rPr lang="en-GB" dirty="0"/>
              <a:t> June 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2D437D-FCE9-4214-81B7-32515210E5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Year 3: 24-hour Clock using reasoning and problem-solving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48676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Here is an information board at a station. It shows when trains leave.</a:t>
            </a:r>
          </a:p>
          <a:p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Put the trains in order from earliest leaving to latest leaving in the day.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C483CA4-DD6F-44C6-A372-2109FDB1D04C}"/>
              </a:ext>
            </a:extLst>
          </p:cNvPr>
          <p:cNvGraphicFramePr>
            <a:graphicFrameLocks noGrp="1"/>
          </p:cNvGraphicFramePr>
          <p:nvPr/>
        </p:nvGraphicFramePr>
        <p:xfrm>
          <a:off x="2166446" y="1848464"/>
          <a:ext cx="4811108" cy="2389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5554">
                  <a:extLst>
                    <a:ext uri="{9D8B030D-6E8A-4147-A177-3AD203B41FA5}">
                      <a16:colId xmlns:a16="http://schemas.microsoft.com/office/drawing/2014/main" val="3817246380"/>
                    </a:ext>
                  </a:extLst>
                </a:gridCol>
                <a:gridCol w="2405554">
                  <a:extLst>
                    <a:ext uri="{9D8B030D-6E8A-4147-A177-3AD203B41FA5}">
                      <a16:colId xmlns:a16="http://schemas.microsoft.com/office/drawing/2014/main" val="2778394856"/>
                    </a:ext>
                  </a:extLst>
                </a:gridCol>
              </a:tblGrid>
              <a:tr h="477848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latin typeface="Century Gothic" panose="020B0502020202020204" pitchFamily="34" charset="0"/>
                        </a:rPr>
                        <a:t>Train A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latin typeface="Century Gothic" panose="020B0502020202020204" pitchFamily="34" charset="0"/>
                        </a:rPr>
                        <a:t>12:55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240516"/>
                  </a:ext>
                </a:extLst>
              </a:tr>
              <a:tr h="477848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latin typeface="Century Gothic" panose="020B0502020202020204" pitchFamily="34" charset="0"/>
                        </a:rPr>
                        <a:t>Train B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latin typeface="Century Gothic" panose="020B0502020202020204" pitchFamily="34" charset="0"/>
                        </a:rPr>
                        <a:t>08:40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35706"/>
                  </a:ext>
                </a:extLst>
              </a:tr>
              <a:tr h="477848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latin typeface="Century Gothic" panose="020B0502020202020204" pitchFamily="34" charset="0"/>
                        </a:rPr>
                        <a:t>Train C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latin typeface="Century Gothic" panose="020B0502020202020204" pitchFamily="34" charset="0"/>
                        </a:rPr>
                        <a:t>00:10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932714"/>
                  </a:ext>
                </a:extLst>
              </a:tr>
              <a:tr h="477848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latin typeface="Century Gothic" panose="020B0502020202020204" pitchFamily="34" charset="0"/>
                        </a:rPr>
                        <a:t>Train D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latin typeface="Century Gothic" panose="020B0502020202020204" pitchFamily="34" charset="0"/>
                        </a:rPr>
                        <a:t>23:25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138647"/>
                  </a:ext>
                </a:extLst>
              </a:tr>
              <a:tr h="477848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latin typeface="Century Gothic" panose="020B0502020202020204" pitchFamily="34" charset="0"/>
                        </a:rPr>
                        <a:t>Train E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latin typeface="Century Gothic" panose="020B0502020202020204" pitchFamily="34" charset="0"/>
                        </a:rPr>
                        <a:t>21:00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737321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4A1E2F5-95E5-4B06-A690-790DA0D2358E}"/>
              </a:ext>
            </a:extLst>
          </p:cNvPr>
          <p:cNvSpPr txBox="1"/>
          <p:nvPr/>
        </p:nvSpPr>
        <p:spPr>
          <a:xfrm>
            <a:off x="8433690" y="6020844"/>
            <a:ext cx="435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22476370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Here is an information board at a station. It shows when trains leave.</a:t>
            </a:r>
          </a:p>
          <a:p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Put the trains in order from earliest leaving to latest leaving in the day.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Train C, Train B, Train A, Train E, Train D</a:t>
            </a:r>
          </a:p>
          <a:p>
            <a:pPr algn="ctr"/>
            <a:endParaRPr lang="en-GB" sz="28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C483CA4-DD6F-44C6-A372-2109FDB1D04C}"/>
              </a:ext>
            </a:extLst>
          </p:cNvPr>
          <p:cNvGraphicFramePr>
            <a:graphicFrameLocks noGrp="1"/>
          </p:cNvGraphicFramePr>
          <p:nvPr/>
        </p:nvGraphicFramePr>
        <p:xfrm>
          <a:off x="2166446" y="1848464"/>
          <a:ext cx="4811108" cy="2389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5554">
                  <a:extLst>
                    <a:ext uri="{9D8B030D-6E8A-4147-A177-3AD203B41FA5}">
                      <a16:colId xmlns:a16="http://schemas.microsoft.com/office/drawing/2014/main" val="3817246380"/>
                    </a:ext>
                  </a:extLst>
                </a:gridCol>
                <a:gridCol w="2405554">
                  <a:extLst>
                    <a:ext uri="{9D8B030D-6E8A-4147-A177-3AD203B41FA5}">
                      <a16:colId xmlns:a16="http://schemas.microsoft.com/office/drawing/2014/main" val="2778394856"/>
                    </a:ext>
                  </a:extLst>
                </a:gridCol>
              </a:tblGrid>
              <a:tr h="477848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latin typeface="Century Gothic" panose="020B0502020202020204" pitchFamily="34" charset="0"/>
                        </a:rPr>
                        <a:t>Train A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latin typeface="Century Gothic" panose="020B0502020202020204" pitchFamily="34" charset="0"/>
                        </a:rPr>
                        <a:t>12:55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240516"/>
                  </a:ext>
                </a:extLst>
              </a:tr>
              <a:tr h="477848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latin typeface="Century Gothic" panose="020B0502020202020204" pitchFamily="34" charset="0"/>
                        </a:rPr>
                        <a:t>Train B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latin typeface="Century Gothic" panose="020B0502020202020204" pitchFamily="34" charset="0"/>
                        </a:rPr>
                        <a:t>08:40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35706"/>
                  </a:ext>
                </a:extLst>
              </a:tr>
              <a:tr h="477848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latin typeface="Century Gothic" panose="020B0502020202020204" pitchFamily="34" charset="0"/>
                        </a:rPr>
                        <a:t>Train C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latin typeface="Century Gothic" panose="020B0502020202020204" pitchFamily="34" charset="0"/>
                        </a:rPr>
                        <a:t>00:10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932714"/>
                  </a:ext>
                </a:extLst>
              </a:tr>
              <a:tr h="477848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latin typeface="Century Gothic" panose="020B0502020202020204" pitchFamily="34" charset="0"/>
                        </a:rPr>
                        <a:t>Train D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latin typeface="Century Gothic" panose="020B0502020202020204" pitchFamily="34" charset="0"/>
                        </a:rPr>
                        <a:t>23:25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138647"/>
                  </a:ext>
                </a:extLst>
              </a:tr>
              <a:tr h="477848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latin typeface="Century Gothic" panose="020B0502020202020204" pitchFamily="34" charset="0"/>
                        </a:rPr>
                        <a:t>Train E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latin typeface="Century Gothic" panose="020B0502020202020204" pitchFamily="34" charset="0"/>
                        </a:rPr>
                        <a:t>21:00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737321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0B0FA4C-AACA-4391-98FC-C9B3E6D53EF0}"/>
              </a:ext>
            </a:extLst>
          </p:cNvPr>
          <p:cNvSpPr txBox="1"/>
          <p:nvPr/>
        </p:nvSpPr>
        <p:spPr>
          <a:xfrm>
            <a:off x="8433690" y="6020844"/>
            <a:ext cx="435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4439736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US" sz="2000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shop was burgled some time after 5pm. Detective Ivor Clue knows when some criminals left the shop.</a:t>
            </a:r>
          </a:p>
          <a:p>
            <a:pPr lvl="0" defTabSz="685800">
              <a:defRPr/>
            </a:pPr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should Detective Clue arrest? Explain your answer. 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800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924817B-8890-411B-9CB4-6DCBA2D3C9E5}"/>
              </a:ext>
            </a:extLst>
          </p:cNvPr>
          <p:cNvGraphicFramePr>
            <a:graphicFrameLocks noGrp="1"/>
          </p:cNvGraphicFramePr>
          <p:nvPr/>
        </p:nvGraphicFramePr>
        <p:xfrm>
          <a:off x="1851439" y="1927127"/>
          <a:ext cx="5441122" cy="22288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20561">
                  <a:extLst>
                    <a:ext uri="{9D8B030D-6E8A-4147-A177-3AD203B41FA5}">
                      <a16:colId xmlns:a16="http://schemas.microsoft.com/office/drawing/2014/main" val="3817246380"/>
                    </a:ext>
                  </a:extLst>
                </a:gridCol>
                <a:gridCol w="2720561">
                  <a:extLst>
                    <a:ext uri="{9D8B030D-6E8A-4147-A177-3AD203B41FA5}">
                      <a16:colId xmlns:a16="http://schemas.microsoft.com/office/drawing/2014/main" val="2778394856"/>
                    </a:ext>
                  </a:extLst>
                </a:gridCol>
              </a:tblGrid>
              <a:tr h="557223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Aidan </a:t>
                      </a:r>
                      <a:r>
                        <a:rPr lang="en-GB" sz="2500" b="1" dirty="0" err="1">
                          <a:latin typeface="Century Gothic" panose="020B0502020202020204" pitchFamily="34" charset="0"/>
                        </a:rPr>
                        <a:t>Abett</a:t>
                      </a:r>
                      <a:endParaRPr lang="en-GB" sz="2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13:50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240516"/>
                  </a:ext>
                </a:extLst>
              </a:tr>
              <a:tr h="557223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Colin </a:t>
                      </a:r>
                      <a:r>
                        <a:rPr lang="en-GB" sz="2500" b="1" dirty="0" err="1">
                          <a:latin typeface="Century Gothic" panose="020B0502020202020204" pitchFamily="34" charset="0"/>
                        </a:rPr>
                        <a:t>Dacops</a:t>
                      </a:r>
                      <a:endParaRPr lang="en-GB" sz="2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08:40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35706"/>
                  </a:ext>
                </a:extLst>
              </a:tr>
              <a:tr h="557223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Robin </a:t>
                      </a:r>
                      <a:r>
                        <a:rPr lang="en-GB" sz="2500" b="1" dirty="0" err="1">
                          <a:latin typeface="Century Gothic" panose="020B0502020202020204" pitchFamily="34" charset="0"/>
                        </a:rPr>
                        <a:t>Fings</a:t>
                      </a:r>
                      <a:endParaRPr lang="en-GB" sz="2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00:20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932714"/>
                  </a:ext>
                </a:extLst>
              </a:tr>
              <a:tr h="557223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Connor Patsy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23:25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138647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5ED43177-F839-4F70-A96E-E34663EEDC96}"/>
              </a:ext>
            </a:extLst>
          </p:cNvPr>
          <p:cNvSpPr txBox="1"/>
          <p:nvPr/>
        </p:nvSpPr>
        <p:spPr>
          <a:xfrm>
            <a:off x="8433690" y="6020844"/>
            <a:ext cx="435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32921550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US" sz="2000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shop was burgled some time after 5pm. Detective Ivor Clue knows when some criminals left the shop.</a:t>
            </a:r>
          </a:p>
          <a:p>
            <a:pPr lvl="0" defTabSz="685800">
              <a:defRPr/>
            </a:pPr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should Detective Clue arrest? Explain your answer. 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Connor Patsy, because…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924817B-8890-411B-9CB4-6DCBA2D3C9E5}"/>
              </a:ext>
            </a:extLst>
          </p:cNvPr>
          <p:cNvGraphicFramePr>
            <a:graphicFrameLocks noGrp="1"/>
          </p:cNvGraphicFramePr>
          <p:nvPr/>
        </p:nvGraphicFramePr>
        <p:xfrm>
          <a:off x="1851439" y="1927127"/>
          <a:ext cx="5441122" cy="22288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20561">
                  <a:extLst>
                    <a:ext uri="{9D8B030D-6E8A-4147-A177-3AD203B41FA5}">
                      <a16:colId xmlns:a16="http://schemas.microsoft.com/office/drawing/2014/main" val="3817246380"/>
                    </a:ext>
                  </a:extLst>
                </a:gridCol>
                <a:gridCol w="2720561">
                  <a:extLst>
                    <a:ext uri="{9D8B030D-6E8A-4147-A177-3AD203B41FA5}">
                      <a16:colId xmlns:a16="http://schemas.microsoft.com/office/drawing/2014/main" val="2778394856"/>
                    </a:ext>
                  </a:extLst>
                </a:gridCol>
              </a:tblGrid>
              <a:tr h="557223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Aidan </a:t>
                      </a:r>
                      <a:r>
                        <a:rPr lang="en-GB" sz="25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Abett</a:t>
                      </a:r>
                      <a:endParaRPr lang="en-GB" sz="25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13:50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240516"/>
                  </a:ext>
                </a:extLst>
              </a:tr>
              <a:tr h="557223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Colin </a:t>
                      </a:r>
                      <a:r>
                        <a:rPr lang="en-GB" sz="25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Dacops</a:t>
                      </a:r>
                      <a:endParaRPr lang="en-GB" sz="25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08:40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35706"/>
                  </a:ext>
                </a:extLst>
              </a:tr>
              <a:tr h="557223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Robin </a:t>
                      </a:r>
                      <a:r>
                        <a:rPr lang="en-GB" sz="25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Fings</a:t>
                      </a:r>
                      <a:endParaRPr lang="en-GB" sz="25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00:20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932714"/>
                  </a:ext>
                </a:extLst>
              </a:tr>
              <a:tr h="557223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Connor Patsy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23:25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138647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35575138-3349-4D41-B3F0-E5F567ED8204}"/>
              </a:ext>
            </a:extLst>
          </p:cNvPr>
          <p:cNvSpPr txBox="1"/>
          <p:nvPr/>
        </p:nvSpPr>
        <p:spPr>
          <a:xfrm>
            <a:off x="8433690" y="6020844"/>
            <a:ext cx="435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7694431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US" sz="2000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shop was burgled some time after 5pm. Detective Ivor Clue knows when some criminals left the shop.</a:t>
            </a:r>
          </a:p>
          <a:p>
            <a:pPr lvl="0" defTabSz="685800">
              <a:defRPr/>
            </a:pPr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should Detective Clue arrest? Explain your answer. 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Connor Patsy, because all the other criminals left the shop before 5pm.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924817B-8890-411B-9CB4-6DCBA2D3C9E5}"/>
              </a:ext>
            </a:extLst>
          </p:cNvPr>
          <p:cNvGraphicFramePr>
            <a:graphicFrameLocks noGrp="1"/>
          </p:cNvGraphicFramePr>
          <p:nvPr/>
        </p:nvGraphicFramePr>
        <p:xfrm>
          <a:off x="1851439" y="1927127"/>
          <a:ext cx="5441122" cy="22288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20561">
                  <a:extLst>
                    <a:ext uri="{9D8B030D-6E8A-4147-A177-3AD203B41FA5}">
                      <a16:colId xmlns:a16="http://schemas.microsoft.com/office/drawing/2014/main" val="3817246380"/>
                    </a:ext>
                  </a:extLst>
                </a:gridCol>
                <a:gridCol w="2720561">
                  <a:extLst>
                    <a:ext uri="{9D8B030D-6E8A-4147-A177-3AD203B41FA5}">
                      <a16:colId xmlns:a16="http://schemas.microsoft.com/office/drawing/2014/main" val="2778394856"/>
                    </a:ext>
                  </a:extLst>
                </a:gridCol>
              </a:tblGrid>
              <a:tr h="557223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Aidan </a:t>
                      </a:r>
                      <a:r>
                        <a:rPr lang="en-GB" sz="25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Abett</a:t>
                      </a:r>
                      <a:endParaRPr lang="en-GB" sz="25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13:50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240516"/>
                  </a:ext>
                </a:extLst>
              </a:tr>
              <a:tr h="557223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Colin </a:t>
                      </a:r>
                      <a:r>
                        <a:rPr lang="en-GB" sz="25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Dacops</a:t>
                      </a:r>
                      <a:endParaRPr lang="en-GB" sz="25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08:40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35706"/>
                  </a:ext>
                </a:extLst>
              </a:tr>
              <a:tr h="557223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Robin </a:t>
                      </a:r>
                      <a:r>
                        <a:rPr lang="en-GB" sz="25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Fings</a:t>
                      </a:r>
                      <a:endParaRPr lang="en-GB" sz="25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00:20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932714"/>
                  </a:ext>
                </a:extLst>
              </a:tr>
              <a:tr h="557223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Connor Patsy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23:25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138647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F2FF0846-1FFA-46CD-9B7E-61142F7B5BD9}"/>
              </a:ext>
            </a:extLst>
          </p:cNvPr>
          <p:cNvSpPr txBox="1"/>
          <p:nvPr/>
        </p:nvSpPr>
        <p:spPr>
          <a:xfrm>
            <a:off x="8433690" y="6020844"/>
            <a:ext cx="435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676519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1D889FE-4F1B-4591-941C-71388149DE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" y="140134"/>
            <a:ext cx="8913124" cy="6322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algn="ctr"/>
            <a:endParaRPr lang="en-US" sz="2000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Here are some different times.</a:t>
            </a:r>
          </a:p>
          <a:p>
            <a:endParaRPr lang="en-GB" sz="2800" dirty="0">
              <a:latin typeface="Century Gothic" panose="020B0502020202020204" pitchFamily="34" charset="0"/>
            </a:endParaRPr>
          </a:p>
          <a:p>
            <a:endParaRPr lang="en-GB" sz="2800" dirty="0">
              <a:latin typeface="Century Gothic" panose="020B0502020202020204" pitchFamily="34" charset="0"/>
            </a:endParaRPr>
          </a:p>
          <a:p>
            <a:endParaRPr lang="en-GB" sz="2800" dirty="0">
              <a:latin typeface="Century Gothic" panose="020B0502020202020204" pitchFamily="34" charset="0"/>
            </a:endParaRPr>
          </a:p>
          <a:p>
            <a:endParaRPr lang="en-GB" sz="2800" dirty="0">
              <a:latin typeface="Century Gothic" panose="020B0502020202020204" pitchFamily="34" charset="0"/>
            </a:endParaRPr>
          </a:p>
          <a:p>
            <a:endParaRPr lang="en-GB" sz="2800" dirty="0">
              <a:latin typeface="Century Gothic" panose="020B0502020202020204" pitchFamily="34" charset="0"/>
            </a:endParaRPr>
          </a:p>
          <a:p>
            <a:endParaRPr lang="en-GB" sz="2800" dirty="0">
              <a:latin typeface="Century Gothic" panose="020B0502020202020204" pitchFamily="34" charset="0"/>
            </a:endParaRPr>
          </a:p>
          <a:p>
            <a:endParaRPr lang="en-GB" sz="2800" dirty="0"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Sort them into these categories: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AAD736F-115E-4633-815F-D39EF99A21B3}"/>
              </a:ext>
            </a:extLst>
          </p:cNvPr>
          <p:cNvSpPr/>
          <p:nvPr/>
        </p:nvSpPr>
        <p:spPr>
          <a:xfrm>
            <a:off x="900463" y="1812173"/>
            <a:ext cx="1698690" cy="67947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02:20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732AEC-A643-4EAA-9852-5E24D3B5A514}"/>
              </a:ext>
            </a:extLst>
          </p:cNvPr>
          <p:cNvSpPr txBox="1"/>
          <p:nvPr/>
        </p:nvSpPr>
        <p:spPr>
          <a:xfrm>
            <a:off x="2194520" y="2863016"/>
            <a:ext cx="2287324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Twenty to one in the morning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7C40A7-A9F3-45C8-A6A3-7133D0BACEB6}"/>
              </a:ext>
            </a:extLst>
          </p:cNvPr>
          <p:cNvSpPr txBox="1"/>
          <p:nvPr/>
        </p:nvSpPr>
        <p:spPr>
          <a:xfrm>
            <a:off x="1434998" y="1276987"/>
            <a:ext cx="450764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BBAE7C-8F61-497A-9C82-D296BFCFBD19}"/>
              </a:ext>
            </a:extLst>
          </p:cNvPr>
          <p:cNvSpPr txBox="1"/>
          <p:nvPr/>
        </p:nvSpPr>
        <p:spPr>
          <a:xfrm>
            <a:off x="3099976" y="2395805"/>
            <a:ext cx="476413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C4819B-0872-4EAC-9A2E-EF3367A22BB7}"/>
              </a:ext>
            </a:extLst>
          </p:cNvPr>
          <p:cNvSpPr txBox="1"/>
          <p:nvPr/>
        </p:nvSpPr>
        <p:spPr>
          <a:xfrm>
            <a:off x="5357694" y="1317984"/>
            <a:ext cx="391453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D3169A-7086-412E-BC6F-7C411834BB0D}"/>
              </a:ext>
            </a:extLst>
          </p:cNvPr>
          <p:cNvSpPr txBox="1"/>
          <p:nvPr/>
        </p:nvSpPr>
        <p:spPr>
          <a:xfrm>
            <a:off x="7225895" y="2715840"/>
            <a:ext cx="43954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D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3D2A387-08E0-4273-826D-2F00C01EF8D7}"/>
              </a:ext>
            </a:extLst>
          </p:cNvPr>
          <p:cNvSpPr/>
          <p:nvPr/>
        </p:nvSpPr>
        <p:spPr>
          <a:xfrm>
            <a:off x="6596322" y="3225001"/>
            <a:ext cx="1698690" cy="67947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13:50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EE99086-6273-4CC4-9719-43D8CB2BFE67}"/>
              </a:ext>
            </a:extLst>
          </p:cNvPr>
          <p:cNvCxnSpPr>
            <a:cxnSpLocks/>
          </p:cNvCxnSpPr>
          <p:nvPr/>
        </p:nvCxnSpPr>
        <p:spPr>
          <a:xfrm flipH="1">
            <a:off x="5402486" y="2600358"/>
            <a:ext cx="151798" cy="5596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D96AD78-4BA2-43DA-B3E2-260FD76264AB}"/>
              </a:ext>
            </a:extLst>
          </p:cNvPr>
          <p:cNvCxnSpPr>
            <a:cxnSpLocks/>
          </p:cNvCxnSpPr>
          <p:nvPr/>
        </p:nvCxnSpPr>
        <p:spPr>
          <a:xfrm>
            <a:off x="5534991" y="2619608"/>
            <a:ext cx="346710" cy="6063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654D3D87-8BE0-4208-A8E0-070E3A3A1B11}"/>
              </a:ext>
            </a:extLst>
          </p:cNvPr>
          <p:cNvGraphicFramePr>
            <a:graphicFrameLocks noGrp="1"/>
          </p:cNvGraphicFramePr>
          <p:nvPr/>
        </p:nvGraphicFramePr>
        <p:xfrm>
          <a:off x="741510" y="4948160"/>
          <a:ext cx="7660980" cy="11354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53660">
                  <a:extLst>
                    <a:ext uri="{9D8B030D-6E8A-4147-A177-3AD203B41FA5}">
                      <a16:colId xmlns:a16="http://schemas.microsoft.com/office/drawing/2014/main" val="3615559300"/>
                    </a:ext>
                  </a:extLst>
                </a:gridCol>
                <a:gridCol w="2553660">
                  <a:extLst>
                    <a:ext uri="{9D8B030D-6E8A-4147-A177-3AD203B41FA5}">
                      <a16:colId xmlns:a16="http://schemas.microsoft.com/office/drawing/2014/main" val="2510916986"/>
                    </a:ext>
                  </a:extLst>
                </a:gridCol>
                <a:gridCol w="2553660">
                  <a:extLst>
                    <a:ext uri="{9D8B030D-6E8A-4147-A177-3AD203B41FA5}">
                      <a16:colId xmlns:a16="http://schemas.microsoft.com/office/drawing/2014/main" val="1179790021"/>
                    </a:ext>
                  </a:extLst>
                </a:gridCol>
              </a:tblGrid>
              <a:tr h="567739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Before noon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After noon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Can’t tell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886995"/>
                  </a:ext>
                </a:extLst>
              </a:tr>
              <a:tr h="5677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462726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1F950FA-EFA9-4A2E-BCDD-CB690DCDA2A6}"/>
              </a:ext>
            </a:extLst>
          </p:cNvPr>
          <p:cNvSpPr txBox="1"/>
          <p:nvPr/>
        </p:nvSpPr>
        <p:spPr>
          <a:xfrm>
            <a:off x="8433690" y="6020844"/>
            <a:ext cx="435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22477683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1D889FE-4F1B-4591-941C-71388149DE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" y="140134"/>
            <a:ext cx="8913124" cy="6322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algn="ctr"/>
            <a:endParaRPr lang="en-US" sz="2000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Here are some different times.</a:t>
            </a:r>
          </a:p>
          <a:p>
            <a:endParaRPr lang="en-GB" sz="2800" dirty="0">
              <a:latin typeface="Century Gothic" panose="020B0502020202020204" pitchFamily="34" charset="0"/>
            </a:endParaRPr>
          </a:p>
          <a:p>
            <a:endParaRPr lang="en-GB" sz="2800" dirty="0">
              <a:latin typeface="Century Gothic" panose="020B0502020202020204" pitchFamily="34" charset="0"/>
            </a:endParaRPr>
          </a:p>
          <a:p>
            <a:endParaRPr lang="en-GB" sz="2800" dirty="0">
              <a:latin typeface="Century Gothic" panose="020B0502020202020204" pitchFamily="34" charset="0"/>
            </a:endParaRPr>
          </a:p>
          <a:p>
            <a:endParaRPr lang="en-GB" sz="2800" dirty="0">
              <a:latin typeface="Century Gothic" panose="020B0502020202020204" pitchFamily="34" charset="0"/>
            </a:endParaRPr>
          </a:p>
          <a:p>
            <a:endParaRPr lang="en-GB" sz="2800" dirty="0">
              <a:latin typeface="Century Gothic" panose="020B0502020202020204" pitchFamily="34" charset="0"/>
            </a:endParaRPr>
          </a:p>
          <a:p>
            <a:endParaRPr lang="en-GB" sz="2800" dirty="0">
              <a:latin typeface="Century Gothic" panose="020B0502020202020204" pitchFamily="34" charset="0"/>
            </a:endParaRPr>
          </a:p>
          <a:p>
            <a:endParaRPr lang="en-GB" sz="2800" dirty="0"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Sort them into these categories: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AAD736F-115E-4633-815F-D39EF99A21B3}"/>
              </a:ext>
            </a:extLst>
          </p:cNvPr>
          <p:cNvSpPr/>
          <p:nvPr/>
        </p:nvSpPr>
        <p:spPr>
          <a:xfrm>
            <a:off x="900463" y="1812173"/>
            <a:ext cx="1698690" cy="67947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02:20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732AEC-A643-4EAA-9852-5E24D3B5A514}"/>
              </a:ext>
            </a:extLst>
          </p:cNvPr>
          <p:cNvSpPr txBox="1"/>
          <p:nvPr/>
        </p:nvSpPr>
        <p:spPr>
          <a:xfrm>
            <a:off x="2194520" y="2863016"/>
            <a:ext cx="2287324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Twenty to one in the morning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7C40A7-A9F3-45C8-A6A3-7133D0BACEB6}"/>
              </a:ext>
            </a:extLst>
          </p:cNvPr>
          <p:cNvSpPr txBox="1"/>
          <p:nvPr/>
        </p:nvSpPr>
        <p:spPr>
          <a:xfrm>
            <a:off x="1434998" y="1276987"/>
            <a:ext cx="450764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BBAE7C-8F61-497A-9C82-D296BFCFBD19}"/>
              </a:ext>
            </a:extLst>
          </p:cNvPr>
          <p:cNvSpPr txBox="1"/>
          <p:nvPr/>
        </p:nvSpPr>
        <p:spPr>
          <a:xfrm>
            <a:off x="3099976" y="2395805"/>
            <a:ext cx="476413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C4819B-0872-4EAC-9A2E-EF3367A22BB7}"/>
              </a:ext>
            </a:extLst>
          </p:cNvPr>
          <p:cNvSpPr txBox="1"/>
          <p:nvPr/>
        </p:nvSpPr>
        <p:spPr>
          <a:xfrm>
            <a:off x="5357694" y="1317984"/>
            <a:ext cx="391453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D3169A-7086-412E-BC6F-7C411834BB0D}"/>
              </a:ext>
            </a:extLst>
          </p:cNvPr>
          <p:cNvSpPr txBox="1"/>
          <p:nvPr/>
        </p:nvSpPr>
        <p:spPr>
          <a:xfrm>
            <a:off x="7225895" y="2715840"/>
            <a:ext cx="43954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D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3D2A387-08E0-4273-826D-2F00C01EF8D7}"/>
              </a:ext>
            </a:extLst>
          </p:cNvPr>
          <p:cNvSpPr/>
          <p:nvPr/>
        </p:nvSpPr>
        <p:spPr>
          <a:xfrm>
            <a:off x="6596322" y="3225001"/>
            <a:ext cx="1698690" cy="67947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13:50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EE99086-6273-4CC4-9719-43D8CB2BFE67}"/>
              </a:ext>
            </a:extLst>
          </p:cNvPr>
          <p:cNvCxnSpPr>
            <a:cxnSpLocks/>
          </p:cNvCxnSpPr>
          <p:nvPr/>
        </p:nvCxnSpPr>
        <p:spPr>
          <a:xfrm flipH="1">
            <a:off x="5402486" y="2600358"/>
            <a:ext cx="151798" cy="5596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D96AD78-4BA2-43DA-B3E2-260FD76264AB}"/>
              </a:ext>
            </a:extLst>
          </p:cNvPr>
          <p:cNvCxnSpPr>
            <a:cxnSpLocks/>
          </p:cNvCxnSpPr>
          <p:nvPr/>
        </p:nvCxnSpPr>
        <p:spPr>
          <a:xfrm>
            <a:off x="5534991" y="2619608"/>
            <a:ext cx="346710" cy="6063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654D3D87-8BE0-4208-A8E0-070E3A3A1B11}"/>
              </a:ext>
            </a:extLst>
          </p:cNvPr>
          <p:cNvGraphicFramePr>
            <a:graphicFrameLocks noGrp="1"/>
          </p:cNvGraphicFramePr>
          <p:nvPr/>
        </p:nvGraphicFramePr>
        <p:xfrm>
          <a:off x="741510" y="4948160"/>
          <a:ext cx="7660980" cy="11354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53660">
                  <a:extLst>
                    <a:ext uri="{9D8B030D-6E8A-4147-A177-3AD203B41FA5}">
                      <a16:colId xmlns:a16="http://schemas.microsoft.com/office/drawing/2014/main" val="3615559300"/>
                    </a:ext>
                  </a:extLst>
                </a:gridCol>
                <a:gridCol w="2553660">
                  <a:extLst>
                    <a:ext uri="{9D8B030D-6E8A-4147-A177-3AD203B41FA5}">
                      <a16:colId xmlns:a16="http://schemas.microsoft.com/office/drawing/2014/main" val="2510916986"/>
                    </a:ext>
                  </a:extLst>
                </a:gridCol>
                <a:gridCol w="2553660">
                  <a:extLst>
                    <a:ext uri="{9D8B030D-6E8A-4147-A177-3AD203B41FA5}">
                      <a16:colId xmlns:a16="http://schemas.microsoft.com/office/drawing/2014/main" val="1179790021"/>
                    </a:ext>
                  </a:extLst>
                </a:gridCol>
              </a:tblGrid>
              <a:tr h="567739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Before noon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After noon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Can’t tell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886995"/>
                  </a:ext>
                </a:extLst>
              </a:tr>
              <a:tr h="5677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A, C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D</a:t>
                      </a:r>
                      <a:endParaRPr lang="en-GB" sz="2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  <a:endParaRPr lang="en-GB" sz="2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462726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1F59ECDA-0829-4D18-87E8-780FE8699DF2}"/>
              </a:ext>
            </a:extLst>
          </p:cNvPr>
          <p:cNvSpPr txBox="1"/>
          <p:nvPr/>
        </p:nvSpPr>
        <p:spPr>
          <a:xfrm>
            <a:off x="8433690" y="6020844"/>
            <a:ext cx="435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825744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These times are in order from earliest to latest.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3E340B2-4C0A-455A-BFE1-BD237507CA9C}"/>
              </a:ext>
            </a:extLst>
          </p:cNvPr>
          <p:cNvGrpSpPr/>
          <p:nvPr/>
        </p:nvGrpSpPr>
        <p:grpSpPr>
          <a:xfrm>
            <a:off x="736580" y="2120094"/>
            <a:ext cx="7670839" cy="988828"/>
            <a:chOff x="222054" y="1125131"/>
            <a:chExt cx="3191728" cy="328296"/>
          </a:xfrm>
        </p:grpSpPr>
        <p:sp>
          <p:nvSpPr>
            <p:cNvPr id="11" name="Rectangle: Rounded Corners 30">
              <a:extLst>
                <a:ext uri="{FF2B5EF4-FFF2-40B4-BE49-F238E27FC236}">
                  <a16:creationId xmlns:a16="http://schemas.microsoft.com/office/drawing/2014/main" id="{C2D13D67-ED91-4E4D-8684-7522A237CA47}"/>
                </a:ext>
              </a:extLst>
            </p:cNvPr>
            <p:cNvSpPr/>
            <p:nvPr/>
          </p:nvSpPr>
          <p:spPr>
            <a:xfrm>
              <a:off x="222054" y="1125131"/>
              <a:ext cx="748955" cy="328296"/>
            </a:xfrm>
            <a:prstGeom prst="roundRect">
              <a:avLst/>
            </a:prstGeom>
            <a:solidFill>
              <a:srgbClr val="5B9BD5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algn="ctr" defTabSz="914400">
                <a:defRPr/>
              </a:pPr>
              <a:r>
                <a:rPr lang="en-GB" sz="3200" b="1" kern="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8:05pm</a:t>
              </a:r>
            </a:p>
          </p:txBody>
        </p:sp>
        <p:sp>
          <p:nvSpPr>
            <p:cNvPr id="12" name="Rectangle: Rounded Corners 30">
              <a:extLst>
                <a:ext uri="{FF2B5EF4-FFF2-40B4-BE49-F238E27FC236}">
                  <a16:creationId xmlns:a16="http://schemas.microsoft.com/office/drawing/2014/main" id="{92E9215F-525E-436F-BE74-48AAA7D3188E}"/>
                </a:ext>
              </a:extLst>
            </p:cNvPr>
            <p:cNvSpPr/>
            <p:nvPr/>
          </p:nvSpPr>
          <p:spPr>
            <a:xfrm>
              <a:off x="1036312" y="1125131"/>
              <a:ext cx="748955" cy="328296"/>
            </a:xfrm>
            <a:prstGeom prst="roundRect">
              <a:avLst/>
            </a:prstGeom>
            <a:solidFill>
              <a:srgbClr val="5B9BD5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algn="ctr" defTabSz="914400">
                <a:defRPr/>
              </a:pPr>
              <a:r>
                <a:rPr lang="en-GB" sz="3200" b="1" kern="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10:30am</a:t>
              </a:r>
            </a:p>
          </p:txBody>
        </p:sp>
        <p:sp>
          <p:nvSpPr>
            <p:cNvPr id="13" name="Rectangle: Rounded Corners 30">
              <a:extLst>
                <a:ext uri="{FF2B5EF4-FFF2-40B4-BE49-F238E27FC236}">
                  <a16:creationId xmlns:a16="http://schemas.microsoft.com/office/drawing/2014/main" id="{70435430-A61E-42AF-8BFF-881F0B65BF4A}"/>
                </a:ext>
              </a:extLst>
            </p:cNvPr>
            <p:cNvSpPr/>
            <p:nvPr/>
          </p:nvSpPr>
          <p:spPr>
            <a:xfrm>
              <a:off x="1850570" y="1125131"/>
              <a:ext cx="748955" cy="328296"/>
            </a:xfrm>
            <a:prstGeom prst="roundRect">
              <a:avLst/>
            </a:prstGeom>
            <a:solidFill>
              <a:srgbClr val="5B9BD5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algn="ctr" defTabSz="914400">
                <a:defRPr/>
              </a:pPr>
              <a:r>
                <a:rPr lang="en-GB" sz="3200" b="1" kern="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11:20am</a:t>
              </a:r>
            </a:p>
          </p:txBody>
        </p:sp>
        <p:sp>
          <p:nvSpPr>
            <p:cNvPr id="14" name="Rectangle: Rounded Corners 30">
              <a:extLst>
                <a:ext uri="{FF2B5EF4-FFF2-40B4-BE49-F238E27FC236}">
                  <a16:creationId xmlns:a16="http://schemas.microsoft.com/office/drawing/2014/main" id="{876B2E7B-308D-458E-A5CE-EF7FEA74457F}"/>
                </a:ext>
              </a:extLst>
            </p:cNvPr>
            <p:cNvSpPr/>
            <p:nvPr/>
          </p:nvSpPr>
          <p:spPr>
            <a:xfrm>
              <a:off x="2664827" y="1125131"/>
              <a:ext cx="748955" cy="328296"/>
            </a:xfrm>
            <a:prstGeom prst="roundRect">
              <a:avLst/>
            </a:prstGeom>
            <a:solidFill>
              <a:srgbClr val="5B9BD5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algn="ctr" defTabSz="914400">
                <a:defRPr/>
              </a:pPr>
              <a:r>
                <a:rPr lang="en-GB" sz="3200" b="1" kern="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10:50pm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E6CAE3B-9A1D-4C1F-BA91-51009DCE06CC}"/>
              </a:ext>
            </a:extLst>
          </p:cNvPr>
          <p:cNvSpPr txBox="1"/>
          <p:nvPr/>
        </p:nvSpPr>
        <p:spPr>
          <a:xfrm>
            <a:off x="8469200" y="5981609"/>
            <a:ext cx="372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36917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These times are in order from earliest to latest.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False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3E340B2-4C0A-455A-BFE1-BD237507CA9C}"/>
              </a:ext>
            </a:extLst>
          </p:cNvPr>
          <p:cNvGrpSpPr/>
          <p:nvPr/>
        </p:nvGrpSpPr>
        <p:grpSpPr>
          <a:xfrm>
            <a:off x="736580" y="2120094"/>
            <a:ext cx="7670839" cy="988828"/>
            <a:chOff x="222054" y="1125131"/>
            <a:chExt cx="3191728" cy="328296"/>
          </a:xfrm>
        </p:grpSpPr>
        <p:sp>
          <p:nvSpPr>
            <p:cNvPr id="11" name="Rectangle: Rounded Corners 30">
              <a:extLst>
                <a:ext uri="{FF2B5EF4-FFF2-40B4-BE49-F238E27FC236}">
                  <a16:creationId xmlns:a16="http://schemas.microsoft.com/office/drawing/2014/main" id="{C2D13D67-ED91-4E4D-8684-7522A237CA47}"/>
                </a:ext>
              </a:extLst>
            </p:cNvPr>
            <p:cNvSpPr/>
            <p:nvPr/>
          </p:nvSpPr>
          <p:spPr>
            <a:xfrm>
              <a:off x="222054" y="1125131"/>
              <a:ext cx="748955" cy="328296"/>
            </a:xfrm>
            <a:prstGeom prst="roundRect">
              <a:avLst/>
            </a:prstGeom>
            <a:solidFill>
              <a:srgbClr val="5B9BD5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algn="ctr" defTabSz="914400">
                <a:defRPr/>
              </a:pPr>
              <a:r>
                <a:rPr lang="en-GB" sz="3200" b="1" kern="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8:05pm</a:t>
              </a:r>
            </a:p>
          </p:txBody>
        </p:sp>
        <p:sp>
          <p:nvSpPr>
            <p:cNvPr id="12" name="Rectangle: Rounded Corners 30">
              <a:extLst>
                <a:ext uri="{FF2B5EF4-FFF2-40B4-BE49-F238E27FC236}">
                  <a16:creationId xmlns:a16="http://schemas.microsoft.com/office/drawing/2014/main" id="{92E9215F-525E-436F-BE74-48AAA7D3188E}"/>
                </a:ext>
              </a:extLst>
            </p:cNvPr>
            <p:cNvSpPr/>
            <p:nvPr/>
          </p:nvSpPr>
          <p:spPr>
            <a:xfrm>
              <a:off x="1036312" y="1125131"/>
              <a:ext cx="748955" cy="328296"/>
            </a:xfrm>
            <a:prstGeom prst="roundRect">
              <a:avLst/>
            </a:prstGeom>
            <a:solidFill>
              <a:srgbClr val="5B9BD5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algn="ctr" defTabSz="914400">
                <a:defRPr/>
              </a:pPr>
              <a:r>
                <a:rPr lang="en-GB" sz="3200" b="1" kern="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10:30am</a:t>
              </a:r>
            </a:p>
          </p:txBody>
        </p:sp>
        <p:sp>
          <p:nvSpPr>
            <p:cNvPr id="13" name="Rectangle: Rounded Corners 30">
              <a:extLst>
                <a:ext uri="{FF2B5EF4-FFF2-40B4-BE49-F238E27FC236}">
                  <a16:creationId xmlns:a16="http://schemas.microsoft.com/office/drawing/2014/main" id="{70435430-A61E-42AF-8BFF-881F0B65BF4A}"/>
                </a:ext>
              </a:extLst>
            </p:cNvPr>
            <p:cNvSpPr/>
            <p:nvPr/>
          </p:nvSpPr>
          <p:spPr>
            <a:xfrm>
              <a:off x="1850570" y="1125131"/>
              <a:ext cx="748955" cy="328296"/>
            </a:xfrm>
            <a:prstGeom prst="roundRect">
              <a:avLst/>
            </a:prstGeom>
            <a:solidFill>
              <a:srgbClr val="5B9BD5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algn="ctr" defTabSz="914400">
                <a:defRPr/>
              </a:pPr>
              <a:r>
                <a:rPr lang="en-GB" sz="3200" b="1" kern="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11:20am</a:t>
              </a:r>
            </a:p>
          </p:txBody>
        </p:sp>
        <p:sp>
          <p:nvSpPr>
            <p:cNvPr id="14" name="Rectangle: Rounded Corners 30">
              <a:extLst>
                <a:ext uri="{FF2B5EF4-FFF2-40B4-BE49-F238E27FC236}">
                  <a16:creationId xmlns:a16="http://schemas.microsoft.com/office/drawing/2014/main" id="{876B2E7B-308D-458E-A5CE-EF7FEA74457F}"/>
                </a:ext>
              </a:extLst>
            </p:cNvPr>
            <p:cNvSpPr/>
            <p:nvPr/>
          </p:nvSpPr>
          <p:spPr>
            <a:xfrm>
              <a:off x="2664827" y="1125131"/>
              <a:ext cx="748955" cy="328296"/>
            </a:xfrm>
            <a:prstGeom prst="roundRect">
              <a:avLst/>
            </a:prstGeom>
            <a:solidFill>
              <a:srgbClr val="5B9BD5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algn="ctr" defTabSz="914400">
                <a:defRPr/>
              </a:pPr>
              <a:r>
                <a:rPr lang="en-GB" sz="3200" b="1" kern="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10:50pm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DDABC65-3D46-4EAE-ABD5-E171E68AAADE}"/>
              </a:ext>
            </a:extLst>
          </p:cNvPr>
          <p:cNvGrpSpPr/>
          <p:nvPr/>
        </p:nvGrpSpPr>
        <p:grpSpPr>
          <a:xfrm>
            <a:off x="736580" y="4367114"/>
            <a:ext cx="7670839" cy="988828"/>
            <a:chOff x="222054" y="1125131"/>
            <a:chExt cx="3191728" cy="328296"/>
          </a:xfrm>
        </p:grpSpPr>
        <p:sp>
          <p:nvSpPr>
            <p:cNvPr id="16" name="Rectangle: Rounded Corners 30">
              <a:extLst>
                <a:ext uri="{FF2B5EF4-FFF2-40B4-BE49-F238E27FC236}">
                  <a16:creationId xmlns:a16="http://schemas.microsoft.com/office/drawing/2014/main" id="{8FE38857-7121-4E33-9278-4A55BD5EEE84}"/>
                </a:ext>
              </a:extLst>
            </p:cNvPr>
            <p:cNvSpPr/>
            <p:nvPr/>
          </p:nvSpPr>
          <p:spPr>
            <a:xfrm>
              <a:off x="222054" y="1125131"/>
              <a:ext cx="748955" cy="328296"/>
            </a:xfrm>
            <a:prstGeom prst="roundRect">
              <a:avLst/>
            </a:prstGeom>
            <a:solidFill>
              <a:srgbClr val="5B9BD5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algn="ctr" defTabSz="914400">
                <a:defRPr/>
              </a:pPr>
              <a:r>
                <a:rPr lang="en-GB" sz="3200" b="1" kern="0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10:30am</a:t>
              </a:r>
            </a:p>
          </p:txBody>
        </p:sp>
        <p:sp>
          <p:nvSpPr>
            <p:cNvPr id="17" name="Rectangle: Rounded Corners 30">
              <a:extLst>
                <a:ext uri="{FF2B5EF4-FFF2-40B4-BE49-F238E27FC236}">
                  <a16:creationId xmlns:a16="http://schemas.microsoft.com/office/drawing/2014/main" id="{B0CFB2B8-BF04-4DD4-A646-83AD0742C85C}"/>
                </a:ext>
              </a:extLst>
            </p:cNvPr>
            <p:cNvSpPr/>
            <p:nvPr/>
          </p:nvSpPr>
          <p:spPr>
            <a:xfrm>
              <a:off x="1036312" y="1125131"/>
              <a:ext cx="748955" cy="328296"/>
            </a:xfrm>
            <a:prstGeom prst="roundRect">
              <a:avLst/>
            </a:prstGeom>
            <a:solidFill>
              <a:srgbClr val="5B9BD5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algn="ctr" defTabSz="914400">
                <a:defRPr/>
              </a:pPr>
              <a:r>
                <a:rPr lang="en-GB" sz="3200" b="1" kern="0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11:20am</a:t>
              </a:r>
            </a:p>
          </p:txBody>
        </p:sp>
        <p:sp>
          <p:nvSpPr>
            <p:cNvPr id="18" name="Rectangle: Rounded Corners 30">
              <a:extLst>
                <a:ext uri="{FF2B5EF4-FFF2-40B4-BE49-F238E27FC236}">
                  <a16:creationId xmlns:a16="http://schemas.microsoft.com/office/drawing/2014/main" id="{E8864ABC-2268-449D-96BF-C6F18747DF33}"/>
                </a:ext>
              </a:extLst>
            </p:cNvPr>
            <p:cNvSpPr/>
            <p:nvPr/>
          </p:nvSpPr>
          <p:spPr>
            <a:xfrm>
              <a:off x="1850570" y="1125131"/>
              <a:ext cx="748955" cy="328296"/>
            </a:xfrm>
            <a:prstGeom prst="roundRect">
              <a:avLst/>
            </a:prstGeom>
            <a:solidFill>
              <a:srgbClr val="5B9BD5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algn="ctr" defTabSz="914400">
                <a:defRPr/>
              </a:pPr>
              <a:r>
                <a:rPr lang="en-GB" sz="3200" b="1" kern="0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8:05pm</a:t>
              </a:r>
            </a:p>
          </p:txBody>
        </p:sp>
        <p:sp>
          <p:nvSpPr>
            <p:cNvPr id="20" name="Rectangle: Rounded Corners 30">
              <a:extLst>
                <a:ext uri="{FF2B5EF4-FFF2-40B4-BE49-F238E27FC236}">
                  <a16:creationId xmlns:a16="http://schemas.microsoft.com/office/drawing/2014/main" id="{03FA9206-0C57-4D6A-B713-DC04C3440541}"/>
                </a:ext>
              </a:extLst>
            </p:cNvPr>
            <p:cNvSpPr/>
            <p:nvPr/>
          </p:nvSpPr>
          <p:spPr>
            <a:xfrm>
              <a:off x="2664827" y="1125131"/>
              <a:ext cx="748955" cy="328296"/>
            </a:xfrm>
            <a:prstGeom prst="roundRect">
              <a:avLst/>
            </a:prstGeom>
            <a:solidFill>
              <a:srgbClr val="5B9BD5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algn="ctr" defTabSz="914400">
                <a:defRPr/>
              </a:pPr>
              <a:r>
                <a:rPr lang="en-GB" sz="3200" b="1" kern="0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10:50pm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14AFAE7-1AA3-4083-B91E-79A3AA086D54}"/>
              </a:ext>
            </a:extLst>
          </p:cNvPr>
          <p:cNvSpPr txBox="1"/>
          <p:nvPr/>
        </p:nvSpPr>
        <p:spPr>
          <a:xfrm>
            <a:off x="8469200" y="5981609"/>
            <a:ext cx="372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1221952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1747B0-3516-4C55-8822-388103E96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C55BED2-BC59-4F50-B915-7372E02DAB29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clock to the most appropriate activity.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FC00C11-EF1F-4296-9B97-FEE47EB5BC67}"/>
              </a:ext>
            </a:extLst>
          </p:cNvPr>
          <p:cNvSpPr/>
          <p:nvPr/>
        </p:nvSpPr>
        <p:spPr>
          <a:xfrm>
            <a:off x="6401762" y="1851321"/>
            <a:ext cx="1397374" cy="692897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GB" sz="2000" b="1" kern="0" dirty="0">
                <a:solidFill>
                  <a:prstClr val="black"/>
                </a:solidFill>
                <a:latin typeface="Century Gothic" panose="020B0502020202020204" pitchFamily="34" charset="0"/>
              </a:rPr>
              <a:t>8:55pm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D2A960B1-E06E-4134-B242-C7E42B4A81F6}"/>
              </a:ext>
            </a:extLst>
          </p:cNvPr>
          <p:cNvGraphicFramePr>
            <a:graphicFrameLocks noGrp="1"/>
          </p:cNvGraphicFramePr>
          <p:nvPr/>
        </p:nvGraphicFramePr>
        <p:xfrm>
          <a:off x="1319444" y="1851321"/>
          <a:ext cx="2428362" cy="3506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362">
                  <a:extLst>
                    <a:ext uri="{9D8B030D-6E8A-4147-A177-3AD203B41FA5}">
                      <a16:colId xmlns:a16="http://schemas.microsoft.com/office/drawing/2014/main" val="1026838495"/>
                    </a:ext>
                  </a:extLst>
                </a:gridCol>
              </a:tblGrid>
              <a:tr h="78729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Morning break</a:t>
                      </a:r>
                    </a:p>
                  </a:txBody>
                  <a:tcPr marL="56777" marR="567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625317"/>
                  </a:ext>
                </a:extLst>
              </a:tr>
              <a:tr h="572233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6777" marR="5677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5824852"/>
                  </a:ext>
                </a:extLst>
              </a:tr>
              <a:tr h="78729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After school club</a:t>
                      </a:r>
                    </a:p>
                  </a:txBody>
                  <a:tcPr marL="56777" marR="567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471265"/>
                  </a:ext>
                </a:extLst>
              </a:tr>
              <a:tr h="572233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6777" marR="5677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1085872"/>
                  </a:ext>
                </a:extLst>
              </a:tr>
              <a:tr h="78729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Sunset </a:t>
                      </a:r>
                    </a:p>
                  </a:txBody>
                  <a:tcPr marL="56777" marR="567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576245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3EB276EF-7FD2-405F-B44B-5178CF9DFF94}"/>
              </a:ext>
            </a:extLst>
          </p:cNvPr>
          <p:cNvSpPr txBox="1"/>
          <p:nvPr/>
        </p:nvSpPr>
        <p:spPr>
          <a:xfrm>
            <a:off x="5733621" y="2844020"/>
            <a:ext cx="903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a.m.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7C0E1A7-938C-4B98-925D-1CA07F358B7C}"/>
              </a:ext>
            </a:extLst>
          </p:cNvPr>
          <p:cNvSpPr/>
          <p:nvPr/>
        </p:nvSpPr>
        <p:spPr>
          <a:xfrm>
            <a:off x="6401762" y="4664778"/>
            <a:ext cx="1397374" cy="692896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GB" sz="2000" b="1" kern="0" dirty="0">
                <a:solidFill>
                  <a:prstClr val="black"/>
                </a:solidFill>
                <a:latin typeface="Century Gothic" panose="020B0502020202020204" pitchFamily="34" charset="0"/>
              </a:rPr>
              <a:t>3:25pm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5B852D-7D7E-42C3-AED5-2BE076D39AD7}"/>
              </a:ext>
            </a:extLst>
          </p:cNvPr>
          <p:cNvSpPr txBox="1"/>
          <p:nvPr/>
        </p:nvSpPr>
        <p:spPr>
          <a:xfrm>
            <a:off x="8469200" y="5981609"/>
            <a:ext cx="372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3570836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0DCDEA-A8FF-4A5B-96A9-B77397539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B6096C0-B9F5-4AC6-80B8-541F6DC472F0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clock to the most appropriate activity.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763072E-F5F2-4810-B08C-E0D5C3845F0A}"/>
              </a:ext>
            </a:extLst>
          </p:cNvPr>
          <p:cNvGraphicFramePr>
            <a:graphicFrameLocks noGrp="1"/>
          </p:cNvGraphicFramePr>
          <p:nvPr/>
        </p:nvGraphicFramePr>
        <p:xfrm>
          <a:off x="1319444" y="1851321"/>
          <a:ext cx="2428362" cy="3506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362">
                  <a:extLst>
                    <a:ext uri="{9D8B030D-6E8A-4147-A177-3AD203B41FA5}">
                      <a16:colId xmlns:a16="http://schemas.microsoft.com/office/drawing/2014/main" val="1026838495"/>
                    </a:ext>
                  </a:extLst>
                </a:gridCol>
              </a:tblGrid>
              <a:tr h="78729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Morning break</a:t>
                      </a:r>
                    </a:p>
                  </a:txBody>
                  <a:tcPr marL="56777" marR="567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625317"/>
                  </a:ext>
                </a:extLst>
              </a:tr>
              <a:tr h="572233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6777" marR="5677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5824852"/>
                  </a:ext>
                </a:extLst>
              </a:tr>
              <a:tr h="78729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After school club</a:t>
                      </a:r>
                    </a:p>
                  </a:txBody>
                  <a:tcPr marL="56777" marR="567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471265"/>
                  </a:ext>
                </a:extLst>
              </a:tr>
              <a:tr h="572233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6777" marR="5677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1085872"/>
                  </a:ext>
                </a:extLst>
              </a:tr>
              <a:tr h="78729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Sunset </a:t>
                      </a:r>
                    </a:p>
                  </a:txBody>
                  <a:tcPr marL="56777" marR="567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576245"/>
                  </a:ext>
                </a:extLst>
              </a:tr>
            </a:tbl>
          </a:graphicData>
        </a:graphic>
      </p:graphicFrame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51417EE-F9D1-4001-8CEC-15836EC42266}"/>
              </a:ext>
            </a:extLst>
          </p:cNvPr>
          <p:cNvSpPr/>
          <p:nvPr/>
        </p:nvSpPr>
        <p:spPr>
          <a:xfrm>
            <a:off x="6401762" y="1851321"/>
            <a:ext cx="1397374" cy="692897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GB" sz="2000" b="1" kern="0" dirty="0">
                <a:solidFill>
                  <a:prstClr val="black"/>
                </a:solidFill>
                <a:latin typeface="Century Gothic" panose="020B0502020202020204" pitchFamily="34" charset="0"/>
              </a:rPr>
              <a:t>8:55pm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182062F-7CCD-457C-92D0-6B45D6C80FAC}"/>
              </a:ext>
            </a:extLst>
          </p:cNvPr>
          <p:cNvSpPr/>
          <p:nvPr/>
        </p:nvSpPr>
        <p:spPr>
          <a:xfrm>
            <a:off x="6401762" y="4664778"/>
            <a:ext cx="1397374" cy="692896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GB" sz="2000" b="1" kern="0" dirty="0">
                <a:solidFill>
                  <a:prstClr val="black"/>
                </a:solidFill>
                <a:latin typeface="Century Gothic" panose="020B0502020202020204" pitchFamily="34" charset="0"/>
              </a:rPr>
              <a:t>3:25pm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0D8298-3BE7-4A63-84C9-D23EBF9CC3D0}"/>
              </a:ext>
            </a:extLst>
          </p:cNvPr>
          <p:cNvSpPr txBox="1"/>
          <p:nvPr/>
        </p:nvSpPr>
        <p:spPr>
          <a:xfrm>
            <a:off x="8469200" y="5981609"/>
            <a:ext cx="372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2239019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9A00242-F78C-4CE2-A7FF-DF2F93C2E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37285"/>
            <a:ext cx="8913124" cy="63221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3603239-4FCC-45E6-88FB-0A3A6C052B71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Write the digital time to match the analogue clocks.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Include a.m. or p.m.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E6139AA-5501-42D2-9BDF-000565C25B0D}"/>
              </a:ext>
            </a:extLst>
          </p:cNvPr>
          <p:cNvGrpSpPr/>
          <p:nvPr/>
        </p:nvGrpSpPr>
        <p:grpSpPr>
          <a:xfrm>
            <a:off x="3437654" y="2347665"/>
            <a:ext cx="3686160" cy="2381930"/>
            <a:chOff x="3437654" y="2347665"/>
            <a:chExt cx="3099704" cy="2381930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A3D5A3CF-7149-42EE-B127-8E4B0B117AE2}"/>
                </a:ext>
              </a:extLst>
            </p:cNvPr>
            <p:cNvSpPr/>
            <p:nvPr/>
          </p:nvSpPr>
          <p:spPr>
            <a:xfrm>
              <a:off x="5320859" y="2351924"/>
              <a:ext cx="1216499" cy="64110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: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C1A00616-9D5A-418C-9FBD-0C8A04E8E4C7}"/>
                </a:ext>
              </a:extLst>
            </p:cNvPr>
            <p:cNvSpPr/>
            <p:nvPr/>
          </p:nvSpPr>
          <p:spPr>
            <a:xfrm>
              <a:off x="3442497" y="2347665"/>
              <a:ext cx="1216499" cy="64110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in the morning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D7ADCDC6-7CF8-4C06-BC13-28BE435393C3}"/>
                </a:ext>
              </a:extLst>
            </p:cNvPr>
            <p:cNvCxnSpPr>
              <a:cxnSpLocks/>
            </p:cNvCxnSpPr>
            <p:nvPr/>
          </p:nvCxnSpPr>
          <p:spPr>
            <a:xfrm>
              <a:off x="4746245" y="2689712"/>
              <a:ext cx="495605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DE1EFE90-9744-4ACA-BE34-621F1CDE62D9}"/>
                </a:ext>
              </a:extLst>
            </p:cNvPr>
            <p:cNvSpPr/>
            <p:nvPr/>
          </p:nvSpPr>
          <p:spPr>
            <a:xfrm>
              <a:off x="5316016" y="4088487"/>
              <a:ext cx="1216499" cy="64110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: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6EB0D90B-B91B-43BE-A154-4B092D4937A0}"/>
                </a:ext>
              </a:extLst>
            </p:cNvPr>
            <p:cNvSpPr/>
            <p:nvPr/>
          </p:nvSpPr>
          <p:spPr>
            <a:xfrm>
              <a:off x="3437654" y="4084228"/>
              <a:ext cx="1216499" cy="64110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in the afternoon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BF4DF3E9-B2D4-4A8F-8348-ABBE793EB5EB}"/>
                </a:ext>
              </a:extLst>
            </p:cNvPr>
            <p:cNvCxnSpPr>
              <a:cxnSpLocks/>
            </p:cNvCxnSpPr>
            <p:nvPr/>
          </p:nvCxnSpPr>
          <p:spPr>
            <a:xfrm>
              <a:off x="4741402" y="4426275"/>
              <a:ext cx="495605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503B3E9-AF2E-4DE4-A1F3-48EC32EEF4C5}"/>
              </a:ext>
            </a:extLst>
          </p:cNvPr>
          <p:cNvSpPr txBox="1"/>
          <p:nvPr/>
        </p:nvSpPr>
        <p:spPr>
          <a:xfrm>
            <a:off x="8469200" y="5981609"/>
            <a:ext cx="372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824837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9A00242-F78C-4CE2-A7FF-DF2F93C2E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37285"/>
            <a:ext cx="8913124" cy="63221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3603239-4FCC-45E6-88FB-0A3A6C052B71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Write the digital time to match the analogue clocks.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Include a.m. or p.m.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47E468C-44E3-453B-8C00-7036926E322D}"/>
              </a:ext>
            </a:extLst>
          </p:cNvPr>
          <p:cNvGrpSpPr/>
          <p:nvPr/>
        </p:nvGrpSpPr>
        <p:grpSpPr>
          <a:xfrm>
            <a:off x="3437654" y="2347665"/>
            <a:ext cx="3686160" cy="2381930"/>
            <a:chOff x="3437654" y="2347665"/>
            <a:chExt cx="3099704" cy="2381930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7DA865D7-5C78-433C-9FA5-167F9D1C6D62}"/>
                </a:ext>
              </a:extLst>
            </p:cNvPr>
            <p:cNvSpPr/>
            <p:nvPr/>
          </p:nvSpPr>
          <p:spPr>
            <a:xfrm>
              <a:off x="5320859" y="2351924"/>
              <a:ext cx="1216499" cy="64110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8:40am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7C4754E7-E869-4933-ACB4-A75824B56C1E}"/>
                </a:ext>
              </a:extLst>
            </p:cNvPr>
            <p:cNvSpPr/>
            <p:nvPr/>
          </p:nvSpPr>
          <p:spPr>
            <a:xfrm>
              <a:off x="3442497" y="2347665"/>
              <a:ext cx="1216499" cy="64110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in the morning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EE8E2769-4BDD-4BEE-9993-265B147EB879}"/>
                </a:ext>
              </a:extLst>
            </p:cNvPr>
            <p:cNvCxnSpPr>
              <a:cxnSpLocks/>
            </p:cNvCxnSpPr>
            <p:nvPr/>
          </p:nvCxnSpPr>
          <p:spPr>
            <a:xfrm>
              <a:off x="4746245" y="2689712"/>
              <a:ext cx="495605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D0A70706-1550-4F35-BB9D-9984648F62EC}"/>
                </a:ext>
              </a:extLst>
            </p:cNvPr>
            <p:cNvSpPr/>
            <p:nvPr/>
          </p:nvSpPr>
          <p:spPr>
            <a:xfrm>
              <a:off x="5316016" y="4088487"/>
              <a:ext cx="1216499" cy="64110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1:45pm</a:t>
              </a: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BC7C8FF1-2C44-4F06-B4B4-410F8553EB6A}"/>
                </a:ext>
              </a:extLst>
            </p:cNvPr>
            <p:cNvSpPr/>
            <p:nvPr/>
          </p:nvSpPr>
          <p:spPr>
            <a:xfrm>
              <a:off x="3437654" y="4084228"/>
              <a:ext cx="1216499" cy="64110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in the afternoon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5A507991-5BC4-4739-ACC5-8B1B085BEEFA}"/>
                </a:ext>
              </a:extLst>
            </p:cNvPr>
            <p:cNvCxnSpPr>
              <a:cxnSpLocks/>
            </p:cNvCxnSpPr>
            <p:nvPr/>
          </p:nvCxnSpPr>
          <p:spPr>
            <a:xfrm>
              <a:off x="4741402" y="4426275"/>
              <a:ext cx="495605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85E051B-4F5C-4463-BD5C-1769542040B9}"/>
              </a:ext>
            </a:extLst>
          </p:cNvPr>
          <p:cNvSpPr txBox="1"/>
          <p:nvPr/>
        </p:nvSpPr>
        <p:spPr>
          <a:xfrm>
            <a:off x="8469200" y="5981609"/>
            <a:ext cx="372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228242166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9" ma:contentTypeDescription="Create a new document." ma:contentTypeScope="" ma:versionID="4a0f88728004eb4f82c14282ae59273b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dbda40e16343d875009b14508550e4dd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F8F11D-A449-4684-B8E0-461263A2E192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86144f90-c7b6-48d0-aae5-f5e9e48cc3df"/>
    <ds:schemaRef ds:uri="http://schemas.microsoft.com/office/infopath/2007/PartnerControls"/>
    <ds:schemaRef ds:uri="5c7a0828-c5e4-45f8-a074-18a8fdc88ec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DA707D-C6A4-421F-A8D0-84DC70DD62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274</TotalTime>
  <Words>1241</Words>
  <Application>Microsoft Office PowerPoint</Application>
  <PresentationFormat>On-screen Show (4:3)</PresentationFormat>
  <Paragraphs>575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Century Gothic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Wednesday 10th June 20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Thursday 11th June 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Friday 12th June 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Zainab Ali</cp:lastModifiedBy>
  <cp:revision>11</cp:revision>
  <dcterms:created xsi:type="dcterms:W3CDTF">2018-03-17T10:08:43Z</dcterms:created>
  <dcterms:modified xsi:type="dcterms:W3CDTF">2020-05-22T13:49:51Z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</Properties>
</file>