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81" r:id="rId6"/>
    <p:sldId id="382" r:id="rId7"/>
    <p:sldId id="396" r:id="rId8"/>
    <p:sldId id="367" r:id="rId9"/>
    <p:sldId id="383" r:id="rId10"/>
    <p:sldId id="384" r:id="rId11"/>
    <p:sldId id="385" r:id="rId12"/>
    <p:sldId id="3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3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Spring Block 4 – Weight and Volume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Measure Mass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Measure Mass in Grams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1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4A4B31-95CF-4A94-BEE9-6A60E41E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75524F-D590-43C7-A8C4-92C974CF368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using the words on the cards.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than the apples.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apples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than the scissors.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7B7FEFDD-4ED8-4442-B763-814799025862}"/>
              </a:ext>
            </a:extLst>
          </p:cNvPr>
          <p:cNvSpPr/>
          <p:nvPr/>
        </p:nvSpPr>
        <p:spPr>
          <a:xfrm>
            <a:off x="4727406" y="5573352"/>
            <a:ext cx="1706350" cy="55126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lighter</a:t>
            </a:r>
          </a:p>
        </p:txBody>
      </p:sp>
      <p:sp>
        <p:nvSpPr>
          <p:cNvPr id="17" name="Rounded Rectangle 35">
            <a:extLst>
              <a:ext uri="{FF2B5EF4-FFF2-40B4-BE49-F238E27FC236}">
                <a16:creationId xmlns:a16="http://schemas.microsoft.com/office/drawing/2014/main" id="{3AD68313-73BC-47E4-A579-8C9AC5247B9C}"/>
              </a:ext>
            </a:extLst>
          </p:cNvPr>
          <p:cNvSpPr/>
          <p:nvPr/>
        </p:nvSpPr>
        <p:spPr>
          <a:xfrm>
            <a:off x="2795745" y="5570125"/>
            <a:ext cx="1706350" cy="55126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heavier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FD5BE-F4E1-4FD4-8F9F-DFDDBB673D15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58163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4A4B31-95CF-4A94-BEE9-6A60E41E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75524F-D590-43C7-A8C4-92C974CF368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using the words on the cards.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than the apples.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apples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than the scissors.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7B7FEFDD-4ED8-4442-B763-814799025862}"/>
              </a:ext>
            </a:extLst>
          </p:cNvPr>
          <p:cNvSpPr/>
          <p:nvPr/>
        </p:nvSpPr>
        <p:spPr>
          <a:xfrm>
            <a:off x="4727406" y="5573352"/>
            <a:ext cx="1706350" cy="55126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lighter</a:t>
            </a:r>
          </a:p>
        </p:txBody>
      </p:sp>
      <p:sp>
        <p:nvSpPr>
          <p:cNvPr id="17" name="Rounded Rectangle 35">
            <a:extLst>
              <a:ext uri="{FF2B5EF4-FFF2-40B4-BE49-F238E27FC236}">
                <a16:creationId xmlns:a16="http://schemas.microsoft.com/office/drawing/2014/main" id="{3AD68313-73BC-47E4-A579-8C9AC5247B9C}"/>
              </a:ext>
            </a:extLst>
          </p:cNvPr>
          <p:cNvSpPr/>
          <p:nvPr/>
        </p:nvSpPr>
        <p:spPr>
          <a:xfrm>
            <a:off x="2795745" y="5570125"/>
            <a:ext cx="1706350" cy="55126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heavier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4E8F4-60E2-42AA-9BE2-81057BC62CA1}"/>
              </a:ext>
            </a:extLst>
          </p:cNvPr>
          <p:cNvSpPr txBox="1"/>
          <p:nvPr/>
        </p:nvSpPr>
        <p:spPr>
          <a:xfrm>
            <a:off x="3969965" y="1409700"/>
            <a:ext cx="154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lighter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557D1-BE8B-4515-8F47-68EC430BE49A}"/>
              </a:ext>
            </a:extLst>
          </p:cNvPr>
          <p:cNvSpPr txBox="1"/>
          <p:nvPr/>
        </p:nvSpPr>
        <p:spPr>
          <a:xfrm>
            <a:off x="3876756" y="2027204"/>
            <a:ext cx="154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heavier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3ACF5-29BE-456D-97E9-2FA35629714E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15492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number each arrow pointing to?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1649F62-8C73-4A74-95A8-6B535F2BD01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22291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5D431FE-80D0-491E-BF39-7585B41D4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78086"/>
              </p:ext>
            </p:extLst>
          </p:nvPr>
        </p:nvGraphicFramePr>
        <p:xfrm>
          <a:off x="1219395" y="1948005"/>
          <a:ext cx="67106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52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6086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06546E1-3874-4C25-88DC-48243854145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15761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21BDF15-FB32-4513-BAA5-6CAF6D5B7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79691"/>
              </p:ext>
            </p:extLst>
          </p:nvPr>
        </p:nvGraphicFramePr>
        <p:xfrm>
          <a:off x="1219395" y="3483329"/>
          <a:ext cx="66740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52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6086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7EB0090-BA8B-4C43-A5FE-2F9D19CA602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743623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F843A9E-50A5-42D3-9BC7-75517C9DB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91395"/>
              </p:ext>
            </p:extLst>
          </p:nvPr>
        </p:nvGraphicFramePr>
        <p:xfrm>
          <a:off x="1219395" y="5070972"/>
          <a:ext cx="66740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52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6086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35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sp>
        <p:nvSpPr>
          <p:cNvPr id="44" name="Arrow: Up 43">
            <a:extLst>
              <a:ext uri="{FF2B5EF4-FFF2-40B4-BE49-F238E27FC236}">
                <a16:creationId xmlns:a16="http://schemas.microsoft.com/office/drawing/2014/main" id="{A711E84F-E962-450D-A11B-388980D4AE5A}"/>
              </a:ext>
            </a:extLst>
          </p:cNvPr>
          <p:cNvSpPr/>
          <p:nvPr/>
        </p:nvSpPr>
        <p:spPr>
          <a:xfrm>
            <a:off x="3810000" y="2258547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95EA3F38-A884-43D5-85B3-E9C524EC2F58}"/>
              </a:ext>
            </a:extLst>
          </p:cNvPr>
          <p:cNvSpPr/>
          <p:nvPr/>
        </p:nvSpPr>
        <p:spPr>
          <a:xfrm>
            <a:off x="5652052" y="3805270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6DF35171-5DE8-4BDB-B1B8-73E6324BD58F}"/>
              </a:ext>
            </a:extLst>
          </p:cNvPr>
          <p:cNvSpPr/>
          <p:nvPr/>
        </p:nvSpPr>
        <p:spPr>
          <a:xfrm>
            <a:off x="6864626" y="5388258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937F8-7113-4501-BAC7-0BAA408E81A8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8332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number each arrow pointing to?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1649F62-8C73-4A74-95A8-6B535F2BD01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22291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5D431FE-80D0-491E-BF39-7585B41D4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47606"/>
              </p:ext>
            </p:extLst>
          </p:nvPr>
        </p:nvGraphicFramePr>
        <p:xfrm>
          <a:off x="1219395" y="1948005"/>
          <a:ext cx="67106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52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6086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06546E1-3874-4C25-88DC-48243854145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15761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21BDF15-FB32-4513-BAA5-6CAF6D5B7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40580"/>
              </p:ext>
            </p:extLst>
          </p:nvPr>
        </p:nvGraphicFramePr>
        <p:xfrm>
          <a:off x="1219395" y="3483329"/>
          <a:ext cx="66740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52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6086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7EB0090-BA8B-4C43-A5FE-2F9D19CA602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743623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F843A9E-50A5-42D3-9BC7-75517C9DB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62603"/>
              </p:ext>
            </p:extLst>
          </p:nvPr>
        </p:nvGraphicFramePr>
        <p:xfrm>
          <a:off x="1219395" y="5070972"/>
          <a:ext cx="66740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52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7052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6086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US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sp>
        <p:nvSpPr>
          <p:cNvPr id="44" name="Arrow: Up 43">
            <a:extLst>
              <a:ext uri="{FF2B5EF4-FFF2-40B4-BE49-F238E27FC236}">
                <a16:creationId xmlns:a16="http://schemas.microsoft.com/office/drawing/2014/main" id="{A711E84F-E962-450D-A11B-388980D4AE5A}"/>
              </a:ext>
            </a:extLst>
          </p:cNvPr>
          <p:cNvSpPr/>
          <p:nvPr/>
        </p:nvSpPr>
        <p:spPr>
          <a:xfrm>
            <a:off x="3810000" y="2258547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95EA3F38-A884-43D5-85B3-E9C524EC2F58}"/>
              </a:ext>
            </a:extLst>
          </p:cNvPr>
          <p:cNvSpPr/>
          <p:nvPr/>
        </p:nvSpPr>
        <p:spPr>
          <a:xfrm>
            <a:off x="5652052" y="3805270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6DF35171-5DE8-4BDB-B1B8-73E6324BD58F}"/>
              </a:ext>
            </a:extLst>
          </p:cNvPr>
          <p:cNvSpPr/>
          <p:nvPr/>
        </p:nvSpPr>
        <p:spPr>
          <a:xfrm>
            <a:off x="6864626" y="5388258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90EF19-4764-4EFC-9447-87DCF2C52226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820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7018CD49-9AF3-4587-BC62-2E78CE3CD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199" y1="35059" x2="48848" y2="24747"/>
                        <a14:foregroundMark x1="48848" y1="24747" x2="68136" y2="20137"/>
                        <a14:backgroundMark x1="29761" y1="39830" x2="29761" y2="39830"/>
                        <a14:backgroundMark x1="68864" y1="20218" x2="68864" y2="20218"/>
                        <a14:backgroundMark x1="66316" y1="47392" x2="76587" y2="46866"/>
                        <a14:backgroundMark x1="21998" y1="67934" x2="38577" y2="65791"/>
                        <a14:backgroundMark x1="24343" y1="65791" x2="21310" y2="49009"/>
                        <a14:backgroundMark x1="20946" y1="56773" x2="28467" y2="40194"/>
                        <a14:backgroundMark x1="28467" y1="40194" x2="29397" y2="34088"/>
                        <a14:backgroundMark x1="27942" y1="29761" x2="30287" y2="34412"/>
                        <a14:backgroundMark x1="30287" y1="34412" x2="27578" y2="34978"/>
                        <a14:backgroundMark x1="30651" y1="38577" x2="30651" y2="36595"/>
                        <a14:backgroundMark x1="30489" y1="38738" x2="29761" y2="34776"/>
                        <a14:backgroundMark x1="29761" y1="34088" x2="31541" y2="36959"/>
                        <a14:backgroundMark x1="71735" y1="21472" x2="68864" y2="19127"/>
                        <a14:backgroundMark x1="25435" y1="82895" x2="47473" y2="78973"/>
                        <a14:backgroundMark x1="47473" y1="78973" x2="70522" y2="79458"/>
                        <a14:backgroundMark x1="70522" y1="79458" x2="27254" y2="83623"/>
                        <a14:backgroundMark x1="67044" y1="13910" x2="69753" y2="18601"/>
                        <a14:backgroundMark x1="67772" y1="16943" x2="70481" y2="21270"/>
                        <a14:backgroundMark x1="35180" y1="77841" x2="55277" y2="75981"/>
                        <a14:backgroundMark x1="55277" y1="75981" x2="62717" y2="78366"/>
                        <a14:backgroundMark x1="46987" y1="31945" x2="47958" y2="34007"/>
                        <a14:backgroundMark x1="46987" y1="33886" x2="52042" y2="34250"/>
                        <a14:backgroundMark x1="46502" y1="35423" x2="47473" y2="36636"/>
                        <a14:backgroundMark x1="47473" y1="36393" x2="51678" y2="36029"/>
                        <a14:backgroundMark x1="46987" y1="37444" x2="51799" y2="37121"/>
                        <a14:backgroundMark x1="45653" y1="36636" x2="51799" y2="36029"/>
                        <a14:backgroundMark x1="44359" y1="37566" x2="53134" y2="37566"/>
                        <a14:backgroundMark x1="43874" y1="37930" x2="46987" y2="38051"/>
                        <a14:backgroundMark x1="47594" y1="38051" x2="49980" y2="37930"/>
                        <a14:backgroundMark x1="45208" y1="37808" x2="52163" y2="38051"/>
                        <a14:backgroundMark x1="45532" y1="37444" x2="54428" y2="37323"/>
                        <a14:backgroundMark x1="44844" y1="39021" x2="53943" y2="38415"/>
                        <a14:backgroundMark x1="61989" y1="38536" x2="69672" y2="24181"/>
                        <a14:backgroundMark x1="62960" y1="38779" x2="69794" y2="24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15992" r="29893" b="61066"/>
          <a:stretch/>
        </p:blipFill>
        <p:spPr>
          <a:xfrm rot="1509197">
            <a:off x="3629448" y="909820"/>
            <a:ext cx="1915215" cy="11879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3C36ED-A026-4D78-901E-1C2B598A7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AFF88F9-3C14-4E3D-A4D1-6F12E62330E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mass of the toy frog?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                         cubes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ounded Rectangle 48">
            <a:extLst>
              <a:ext uri="{FF2B5EF4-FFF2-40B4-BE49-F238E27FC236}">
                <a16:creationId xmlns:a16="http://schemas.microsoft.com/office/drawing/2014/main" id="{471DBE89-4624-4D62-8F3E-833E803FDB2E}"/>
              </a:ext>
            </a:extLst>
          </p:cNvPr>
          <p:cNvSpPr/>
          <p:nvPr/>
        </p:nvSpPr>
        <p:spPr>
          <a:xfrm>
            <a:off x="3768248" y="4247637"/>
            <a:ext cx="1163876" cy="953457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84F3D-394D-4BC7-8770-BBC76D2BDAC2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09203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7018CD49-9AF3-4587-BC62-2E78CE3CD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199" y1="35059" x2="48848" y2="24747"/>
                        <a14:foregroundMark x1="48848" y1="24747" x2="68136" y2="20137"/>
                        <a14:backgroundMark x1="29761" y1="39830" x2="29761" y2="39830"/>
                        <a14:backgroundMark x1="68864" y1="20218" x2="68864" y2="20218"/>
                        <a14:backgroundMark x1="66316" y1="47392" x2="76587" y2="46866"/>
                        <a14:backgroundMark x1="21998" y1="67934" x2="38577" y2="65791"/>
                        <a14:backgroundMark x1="24343" y1="65791" x2="21310" y2="49009"/>
                        <a14:backgroundMark x1="20946" y1="56773" x2="28467" y2="40194"/>
                        <a14:backgroundMark x1="28467" y1="40194" x2="29397" y2="34088"/>
                        <a14:backgroundMark x1="27942" y1="29761" x2="30287" y2="34412"/>
                        <a14:backgroundMark x1="30287" y1="34412" x2="27578" y2="34978"/>
                        <a14:backgroundMark x1="30651" y1="38577" x2="30651" y2="36595"/>
                        <a14:backgroundMark x1="30489" y1="38738" x2="29761" y2="34776"/>
                        <a14:backgroundMark x1="29761" y1="34088" x2="31541" y2="36959"/>
                        <a14:backgroundMark x1="71735" y1="21472" x2="68864" y2="19127"/>
                        <a14:backgroundMark x1="25435" y1="82895" x2="47473" y2="78973"/>
                        <a14:backgroundMark x1="47473" y1="78973" x2="70522" y2="79458"/>
                        <a14:backgroundMark x1="70522" y1="79458" x2="27254" y2="83623"/>
                        <a14:backgroundMark x1="67044" y1="13910" x2="69753" y2="18601"/>
                        <a14:backgroundMark x1="67772" y1="16943" x2="70481" y2="21270"/>
                        <a14:backgroundMark x1="35180" y1="77841" x2="55277" y2="75981"/>
                        <a14:backgroundMark x1="55277" y1="75981" x2="62717" y2="78366"/>
                        <a14:backgroundMark x1="46987" y1="31945" x2="47958" y2="34007"/>
                        <a14:backgroundMark x1="46987" y1="33886" x2="52042" y2="34250"/>
                        <a14:backgroundMark x1="46502" y1="35423" x2="47473" y2="36636"/>
                        <a14:backgroundMark x1="47473" y1="36393" x2="51678" y2="36029"/>
                        <a14:backgroundMark x1="46987" y1="37444" x2="51799" y2="37121"/>
                        <a14:backgroundMark x1="45653" y1="36636" x2="51799" y2="36029"/>
                        <a14:backgroundMark x1="44359" y1="37566" x2="53134" y2="37566"/>
                        <a14:backgroundMark x1="43874" y1="37930" x2="46987" y2="38051"/>
                        <a14:backgroundMark x1="47594" y1="38051" x2="49980" y2="37930"/>
                        <a14:backgroundMark x1="45208" y1="37808" x2="52163" y2="38051"/>
                        <a14:backgroundMark x1="45532" y1="37444" x2="54428" y2="37323"/>
                        <a14:backgroundMark x1="44844" y1="39021" x2="53943" y2="38415"/>
                        <a14:backgroundMark x1="61989" y1="38536" x2="69672" y2="24181"/>
                        <a14:backgroundMark x1="62960" y1="38779" x2="69794" y2="24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15992" r="29893" b="61066"/>
          <a:stretch/>
        </p:blipFill>
        <p:spPr>
          <a:xfrm rot="1509197">
            <a:off x="3629448" y="909820"/>
            <a:ext cx="1915215" cy="11879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3C36ED-A026-4D78-901E-1C2B598A7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AFF88F9-3C14-4E3D-A4D1-6F12E62330E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mass of the toy frog?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                         cubes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ounded Rectangle 48">
            <a:extLst>
              <a:ext uri="{FF2B5EF4-FFF2-40B4-BE49-F238E27FC236}">
                <a16:creationId xmlns:a16="http://schemas.microsoft.com/office/drawing/2014/main" id="{471DBE89-4624-4D62-8F3E-833E803FDB2E}"/>
              </a:ext>
            </a:extLst>
          </p:cNvPr>
          <p:cNvSpPr/>
          <p:nvPr/>
        </p:nvSpPr>
        <p:spPr>
          <a:xfrm>
            <a:off x="3768248" y="4247637"/>
            <a:ext cx="1163876" cy="953457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E79E51-8CC4-49F4-8836-6D8283343D20}"/>
              </a:ext>
            </a:extLst>
          </p:cNvPr>
          <p:cNvSpPr/>
          <p:nvPr/>
        </p:nvSpPr>
        <p:spPr>
          <a:xfrm>
            <a:off x="4053853" y="4431977"/>
            <a:ext cx="592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CE742-13D8-47F0-9843-000117CED062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64535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851975-7153-4013-869B-189802C7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FCD45C-7A61-4BBA-A7DB-F28566A3B57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This box weighs less than 6 buttons.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E6581-1C5B-4301-833C-76114C737E5B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6377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851975-7153-4013-869B-189802C7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FCD45C-7A61-4BBA-A7DB-F28566A3B57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This box weighs less than 6 buttons.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 box weighs more than 6 buttons.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F220D-A941-415B-9A2C-CB5DE667D4D7}"/>
              </a:ext>
            </a:extLst>
          </p:cNvPr>
          <p:cNvSpPr txBox="1"/>
          <p:nvPr/>
        </p:nvSpPr>
        <p:spPr>
          <a:xfrm>
            <a:off x="8211330" y="5995758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9843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229DD4-E63C-4B69-9724-693E59CC3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f0ae0ff-29c4-4766-b250-c1a9bee8d430"/>
    <ds:schemaRef ds:uri="86144f90-c7b6-48d0-aae5-f5e9e48cc3d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1665</TotalTime>
  <Words>231</Words>
  <Application>Microsoft Office PowerPoint</Application>
  <PresentationFormat>On-screen Show (4:3)</PresentationFormat>
  <Paragraphs>190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63</cp:revision>
  <dcterms:created xsi:type="dcterms:W3CDTF">2018-03-17T10:08:43Z</dcterms:created>
  <dcterms:modified xsi:type="dcterms:W3CDTF">2020-06-03T17:58:18Z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