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sldIdLst>
    <p:sldId id="301" r:id="rId5"/>
    <p:sldId id="423" r:id="rId6"/>
    <p:sldId id="362" r:id="rId7"/>
    <p:sldId id="412" r:id="rId8"/>
    <p:sldId id="413" r:id="rId9"/>
    <p:sldId id="364" r:id="rId10"/>
    <p:sldId id="365" r:id="rId11"/>
    <p:sldId id="366" r:id="rId12"/>
    <p:sldId id="424" r:id="rId13"/>
    <p:sldId id="368" r:id="rId14"/>
    <p:sldId id="425" r:id="rId15"/>
    <p:sldId id="426" r:id="rId16"/>
    <p:sldId id="414" r:id="rId17"/>
    <p:sldId id="415" r:id="rId18"/>
    <p:sldId id="370" r:id="rId19"/>
    <p:sldId id="416" r:id="rId20"/>
    <p:sldId id="417" r:id="rId21"/>
    <p:sldId id="420" r:id="rId22"/>
    <p:sldId id="421" r:id="rId23"/>
    <p:sldId id="427" r:id="rId24"/>
    <p:sldId id="419" r:id="rId25"/>
    <p:sldId id="440" r:id="rId26"/>
    <p:sldId id="428" r:id="rId27"/>
    <p:sldId id="422" r:id="rId28"/>
    <p:sldId id="429" r:id="rId29"/>
    <p:sldId id="367" r:id="rId30"/>
    <p:sldId id="430" r:id="rId31"/>
    <p:sldId id="431" r:id="rId32"/>
    <p:sldId id="432" r:id="rId33"/>
    <p:sldId id="371" r:id="rId34"/>
    <p:sldId id="433" r:id="rId35"/>
    <p:sldId id="314" r:id="rId36"/>
    <p:sldId id="434" r:id="rId37"/>
    <p:sldId id="435" r:id="rId38"/>
    <p:sldId id="436" r:id="rId39"/>
    <p:sldId id="437" r:id="rId40"/>
    <p:sldId id="438" r:id="rId41"/>
    <p:sldId id="43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0E1FF"/>
    <a:srgbClr val="F2F7FC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E5C10-15F9-4470-B51F-3AB45284A500}" v="45" dt="2019-04-08T10:38:17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2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1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87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2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1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4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0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2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4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0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7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2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6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lvl="0" algn="ctr"/>
            <a:endParaRPr lang="en-GB" sz="3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Tuesday 19</a:t>
            </a:r>
            <a:r>
              <a:rPr lang="en-GB" sz="32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</a:p>
          <a:p>
            <a:pPr lvl="0" algn="ctr"/>
            <a:endParaRPr lang="en-GB" sz="3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To solve problems involving converting from hours to minutes; minutes to seconds; years to months; weeks to days, years, months, weeks and days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duration.</a:t>
            </a:r>
          </a:p>
          <a:p>
            <a:pPr lvl="0" algn="ctr" defTabSz="685800">
              <a:defRPr/>
            </a:pP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month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days</a:t>
            </a:r>
          </a:p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weeks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D5DED-CECE-4B99-8CD5-CCF83523C88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1568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duration.</a:t>
            </a:r>
          </a:p>
          <a:p>
            <a:pPr lvl="0" algn="ctr" defTabSz="685800">
              <a:defRPr/>
            </a:pP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month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 days</a:t>
            </a:r>
          </a:p>
          <a:p>
            <a:pPr algn="ctr">
              <a:lnSpc>
                <a:spcPct val="200000"/>
              </a:lnSpc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weeks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925F25-48C2-414C-BA90-F93817CE9D38}"/>
              </a:ext>
            </a:extLst>
          </p:cNvPr>
          <p:cNvSpPr/>
          <p:nvPr/>
        </p:nvSpPr>
        <p:spPr>
          <a:xfrm>
            <a:off x="3554361" y="1612511"/>
            <a:ext cx="2035278" cy="717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061A4-F447-4C47-A648-0135E3548E7F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4541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2792-01D0-40BE-8B23-3005575A0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 20</a:t>
            </a:r>
            <a:r>
              <a:rPr lang="en-GB" baseline="30000" dirty="0"/>
              <a:t>th</a:t>
            </a:r>
            <a:r>
              <a:rPr lang="en-GB" dirty="0"/>
              <a:t> May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A05FA-952D-497E-84A5-3829E31B1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To solve problems involving converting from hours to minutes; minutes to seconds; years to months; weeks to days, years, months, weeks and days using problem solving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/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57D6462-0D13-4AD0-B8BC-4240A556BEB8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2436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Amit is 8 years and 11 months old.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Jerry is 5 months older than Amit.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6 months younger than Jerry.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old is Alex?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8681135-6951-4F4E-AE2B-0E9999E79DF3}"/>
              </a:ext>
            </a:extLst>
          </p:cNvPr>
          <p:cNvGraphicFramePr>
            <a:graphicFrameLocks noGrp="1"/>
          </p:cNvGraphicFramePr>
          <p:nvPr/>
        </p:nvGraphicFramePr>
        <p:xfrm>
          <a:off x="1099386" y="3813804"/>
          <a:ext cx="6945228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384">
                  <a:extLst>
                    <a:ext uri="{9D8B030D-6E8A-4147-A177-3AD203B41FA5}">
                      <a16:colId xmlns:a16="http://schemas.microsoft.com/office/drawing/2014/main" val="2253370863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92911226"/>
                    </a:ext>
                  </a:extLst>
                </a:gridCol>
                <a:gridCol w="1852060">
                  <a:extLst>
                    <a:ext uri="{9D8B030D-6E8A-4147-A177-3AD203B41FA5}">
                      <a16:colId xmlns:a16="http://schemas.microsoft.com/office/drawing/2014/main" val="2529710755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01269507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1606131671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Alex 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years and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months old.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95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F5E335-2BB3-41E8-879A-2D54730548F3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75489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/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1AF75D-B975-4E87-9881-9EAE78A8CC35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26499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is going camping.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starts his trip on the 28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March.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camps for 2 weeks in Cornwall, then camps for 5 days in Devon.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date does he finish camping?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Jack finishes camping on Monday 16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April.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3AE14F-7543-4221-952F-49E7B725BFE6}"/>
              </a:ext>
            </a:extLst>
          </p:cNvPr>
          <p:cNvGraphicFramePr>
            <a:graphicFrameLocks noGrp="1"/>
          </p:cNvGraphicFramePr>
          <p:nvPr/>
        </p:nvGraphicFramePr>
        <p:xfrm>
          <a:off x="1524890" y="2270183"/>
          <a:ext cx="6094221" cy="257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3263586528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35983166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84076069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406261962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2291927380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998640439"/>
                    </a:ext>
                  </a:extLst>
                </a:gridCol>
                <a:gridCol w="870603">
                  <a:extLst>
                    <a:ext uri="{9D8B030D-6E8A-4147-A177-3AD203B41FA5}">
                      <a16:colId xmlns:a16="http://schemas.microsoft.com/office/drawing/2014/main" val="375564606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Sat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78567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20527"/>
                  </a:ext>
                </a:extLst>
              </a:tr>
              <a:tr h="501560"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91573" marR="91573" marT="37838" marB="37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42657" marR="42657" marT="17626" marB="17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1851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911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06600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78782"/>
                  </a:ext>
                </a:extLst>
              </a:tr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121884" marR="121884" marT="41623" marB="4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00181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317A889A-A3A0-4DF6-80A5-EB8120C36D0E}"/>
              </a:ext>
            </a:extLst>
          </p:cNvPr>
          <p:cNvSpPr/>
          <p:nvPr/>
        </p:nvSpPr>
        <p:spPr>
          <a:xfrm>
            <a:off x="3437038" y="2535697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28CF0-AE59-4A11-8B9E-5050B083E898}"/>
              </a:ext>
            </a:extLst>
          </p:cNvPr>
          <p:cNvSpPr/>
          <p:nvPr/>
        </p:nvSpPr>
        <p:spPr>
          <a:xfrm>
            <a:off x="1700687" y="4429968"/>
            <a:ext cx="504000" cy="5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68EBB-E793-4B33-87BB-BA049A1B7740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587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E224A5-3EE4-4649-A0C4-EC4C00D9FB6F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449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Elijah is correct because…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663308-B478-4EF8-906D-957D58F8C6B2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76724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E94B8-548B-4CFA-BD1B-9579F41A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260C38-4B0A-43AF-B0B9-08A38A2B28C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and Elijah are discussing weeks.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Elijah is correct because there are 7 days in 1 week.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 x 7 = 49 days.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D3AE69-AAEE-4247-994D-BDC1D146582C}"/>
              </a:ext>
            </a:extLst>
          </p:cNvPr>
          <p:cNvGrpSpPr/>
          <p:nvPr/>
        </p:nvGrpSpPr>
        <p:grpSpPr>
          <a:xfrm>
            <a:off x="1398606" y="1917492"/>
            <a:ext cx="6655494" cy="2814060"/>
            <a:chOff x="1306893" y="972612"/>
            <a:chExt cx="6655494" cy="281406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183EA2AD-67F2-4540-A689-5B35625C89DA}"/>
                </a:ext>
              </a:extLst>
            </p:cNvPr>
            <p:cNvSpPr/>
            <p:nvPr/>
          </p:nvSpPr>
          <p:spPr>
            <a:xfrm>
              <a:off x="3298994" y="972612"/>
              <a:ext cx="3276000" cy="1188000"/>
            </a:xfrm>
            <a:prstGeom prst="wedgeRoundRectCallout">
              <a:avLst>
                <a:gd name="adj1" fmla="val 57802"/>
                <a:gd name="adj2" fmla="val 193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are 49 days in 7 weeks.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9ED8F-6B70-4DD1-A788-AC9831389ED1}"/>
                </a:ext>
              </a:extLst>
            </p:cNvPr>
            <p:cNvSpPr txBox="1"/>
            <p:nvPr/>
          </p:nvSpPr>
          <p:spPr>
            <a:xfrm>
              <a:off x="6972217" y="2129158"/>
              <a:ext cx="99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Elijah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E71B571B-18B2-41E8-A03D-C47F546E2D26}"/>
                </a:ext>
              </a:extLst>
            </p:cNvPr>
            <p:cNvSpPr/>
            <p:nvPr/>
          </p:nvSpPr>
          <p:spPr>
            <a:xfrm>
              <a:off x="2641245" y="2339883"/>
              <a:ext cx="3276000" cy="1188000"/>
            </a:xfrm>
            <a:prstGeom prst="wedgeRoundRectCallout">
              <a:avLst>
                <a:gd name="adj1" fmla="val -59612"/>
                <a:gd name="adj2" fmla="val 1618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There 50 days in 7 weeks.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ACDB8E-8CF2-49C0-945B-BB1795E3CFE5}"/>
                </a:ext>
              </a:extLst>
            </p:cNvPr>
            <p:cNvSpPr txBox="1"/>
            <p:nvPr/>
          </p:nvSpPr>
          <p:spPr>
            <a:xfrm>
              <a:off x="1306893" y="3478895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entury Gothic" panose="020B0502020202020204" pitchFamily="34" charset="0"/>
                </a:rPr>
                <a:t>Erica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CF80B6-0D26-4706-8E26-77A53EC4FEC7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4783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4320D-F73F-4633-8C74-9C2FADE43927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6404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9B36-26E1-45B1-A9BF-459EC069A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025108" cy="1646302"/>
          </a:xfrm>
        </p:spPr>
        <p:txBody>
          <a:bodyPr/>
          <a:lstStyle/>
          <a:p>
            <a:r>
              <a:rPr lang="en-GB" dirty="0"/>
              <a:t>Thursday 21</a:t>
            </a:r>
            <a:r>
              <a:rPr lang="en-GB" baseline="30000" dirty="0"/>
              <a:t>st</a:t>
            </a:r>
            <a:r>
              <a:rPr lang="en-GB" dirty="0"/>
              <a:t>  May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C1388-286B-46AD-981F-BF50B8398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To solve problems involving converting from hours to minutes; minutes to seconds; years to months; weeks to days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349479" y="1061541"/>
            <a:ext cx="6445045" cy="454293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you measure the following events in 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hours, minutes or seconds?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you spend at school in a day</a:t>
            </a:r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it takes to drive to the centre of London </a:t>
            </a:r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length of a TV show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quickly you can do 10 jumping jacks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4A510-C23B-449B-B9ED-DAA1F9CBC3EF}"/>
              </a:ext>
            </a:extLst>
          </p:cNvPr>
          <p:cNvSpPr txBox="1"/>
          <p:nvPr/>
        </p:nvSpPr>
        <p:spPr>
          <a:xfrm>
            <a:off x="7318279" y="5413672"/>
            <a:ext cx="4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1677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349479" y="1061541"/>
            <a:ext cx="6445045" cy="454293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you measure the following events in 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hours, minutes or seconds?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you spend at school in a day</a:t>
            </a:r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hours</a:t>
            </a:r>
          </a:p>
          <a:p>
            <a:pPr algn="ctr"/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long it takes to drive to the centre of London </a:t>
            </a:r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hours/minutes depending on where you live</a:t>
            </a:r>
          </a:p>
          <a:p>
            <a:pPr algn="ctr"/>
            <a:b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length of a TV show</a:t>
            </a:r>
          </a:p>
          <a:p>
            <a:pPr algn="ctr"/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minutes</a:t>
            </a:r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quickly you can do 10 jumping jacks</a:t>
            </a:r>
          </a:p>
          <a:p>
            <a:pPr algn="ctr"/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seconds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F899B-794B-44C2-AAF1-61C0B3C4C69A}"/>
              </a:ext>
            </a:extLst>
          </p:cNvPr>
          <p:cNvSpPr txBox="1"/>
          <p:nvPr/>
        </p:nvSpPr>
        <p:spPr>
          <a:xfrm>
            <a:off x="7318279" y="5413672"/>
            <a:ext cx="4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86014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F1787-D627-4D9F-A128-871842A8186B}"/>
              </a:ext>
            </a:extLst>
          </p:cNvPr>
          <p:cNvGraphicFramePr>
            <a:graphicFrameLocks noGrp="1"/>
          </p:cNvGraphicFramePr>
          <p:nvPr/>
        </p:nvGraphicFramePr>
        <p:xfrm>
          <a:off x="1822890" y="1523144"/>
          <a:ext cx="5498220" cy="403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2247">
                  <a:extLst>
                    <a:ext uri="{9D8B030D-6E8A-4147-A177-3AD203B41FA5}">
                      <a16:colId xmlns:a16="http://schemas.microsoft.com/office/drawing/2014/main" val="2360730655"/>
                    </a:ext>
                  </a:extLst>
                </a:gridCol>
                <a:gridCol w="1995973">
                  <a:extLst>
                    <a:ext uri="{9D8B030D-6E8A-4147-A177-3AD203B41FA5}">
                      <a16:colId xmlns:a16="http://schemas.microsoft.com/office/drawing/2014/main" val="3575332541"/>
                    </a:ext>
                  </a:extLst>
                </a:gridCol>
              </a:tblGrid>
              <a:tr h="5140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1822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 hour 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6170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44084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58936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231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hours 10 minutes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58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3CA216-D858-4D0D-8BB9-FDC6DC3CDCBA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6441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F1787-D627-4D9F-A128-871842A8186B}"/>
              </a:ext>
            </a:extLst>
          </p:cNvPr>
          <p:cNvGraphicFramePr>
            <a:graphicFrameLocks noGrp="1"/>
          </p:cNvGraphicFramePr>
          <p:nvPr/>
        </p:nvGraphicFramePr>
        <p:xfrm>
          <a:off x="1822890" y="1523144"/>
          <a:ext cx="5498220" cy="403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2247">
                  <a:extLst>
                    <a:ext uri="{9D8B030D-6E8A-4147-A177-3AD203B41FA5}">
                      <a16:colId xmlns:a16="http://schemas.microsoft.com/office/drawing/2014/main" val="2360730655"/>
                    </a:ext>
                  </a:extLst>
                </a:gridCol>
                <a:gridCol w="1995973">
                  <a:extLst>
                    <a:ext uri="{9D8B030D-6E8A-4147-A177-3AD203B41FA5}">
                      <a16:colId xmlns:a16="http://schemas.microsoft.com/office/drawing/2014/main" val="3575332541"/>
                    </a:ext>
                  </a:extLst>
                </a:gridCol>
              </a:tblGrid>
              <a:tr h="5140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1822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 hour 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6170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hour 35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44084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58936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hours 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231"/>
                  </a:ext>
                </a:extLst>
              </a:tr>
              <a:tr h="70461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hours 10 minutes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58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72CCE7-FBE6-440B-9478-1793EDD636C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7128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&lt;, &gt; or = to make the statement correct.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86F733-474D-49FE-8CFC-C6C5168CD4F6}"/>
              </a:ext>
            </a:extLst>
          </p:cNvPr>
          <p:cNvGraphicFramePr>
            <a:graphicFrameLocks noGrp="1"/>
          </p:cNvGraphicFramePr>
          <p:nvPr/>
        </p:nvGraphicFramePr>
        <p:xfrm>
          <a:off x="1248029" y="2371929"/>
          <a:ext cx="6647943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183943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minutes 20 seconds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140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C61F23-AE8E-434D-B73A-CCF24E5107E8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83319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&lt;, &gt; or = to make the statement correct.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5C6984-3D6C-454A-82B1-7AC977DD7F2F}"/>
              </a:ext>
            </a:extLst>
          </p:cNvPr>
          <p:cNvGraphicFramePr>
            <a:graphicFrameLocks noGrp="1"/>
          </p:cNvGraphicFramePr>
          <p:nvPr/>
        </p:nvGraphicFramePr>
        <p:xfrm>
          <a:off x="1248029" y="2371929"/>
          <a:ext cx="6647943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183943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minutes 20 seconds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140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94F813-7A71-4E96-8083-8F2A56556D30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082696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 together to find the odd one out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B119A-31AD-4CC4-B4C0-8030D04E85DD}"/>
              </a:ext>
            </a:extLst>
          </p:cNvPr>
          <p:cNvSpPr/>
          <p:nvPr/>
        </p:nvSpPr>
        <p:spPr>
          <a:xfrm>
            <a:off x="707850" y="2723013"/>
            <a:ext cx="2268000" cy="118781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145 minutes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8616-A5DF-49AD-A61C-903053599D30}"/>
              </a:ext>
            </a:extLst>
          </p:cNvPr>
          <p:cNvSpPr/>
          <p:nvPr/>
        </p:nvSpPr>
        <p:spPr>
          <a:xfrm>
            <a:off x="5156196" y="4567079"/>
            <a:ext cx="2266215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minutes 10 seconds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AE4047-48A8-4295-AD7E-6C479BBDAE01}"/>
              </a:ext>
            </a:extLst>
          </p:cNvPr>
          <p:cNvSpPr/>
          <p:nvPr/>
        </p:nvSpPr>
        <p:spPr>
          <a:xfrm>
            <a:off x="3546789" y="1825733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45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89D0A9-AA80-4052-8796-E14B5D0A6371}"/>
              </a:ext>
            </a:extLst>
          </p:cNvPr>
          <p:cNvSpPr/>
          <p:nvPr/>
        </p:nvSpPr>
        <p:spPr>
          <a:xfrm>
            <a:off x="1441910" y="4567079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105 minutes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C7784-91DC-49E6-8DC3-8DAFBED1D0D2}"/>
              </a:ext>
            </a:extLst>
          </p:cNvPr>
          <p:cNvSpPr/>
          <p:nvPr/>
        </p:nvSpPr>
        <p:spPr>
          <a:xfrm>
            <a:off x="6284280" y="2863984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190 seconds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D0AB8-48E5-4934-805D-1FBAC3657996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64688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times together to find the odd one out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B119A-31AD-4CC4-B4C0-8030D04E85DD}"/>
              </a:ext>
            </a:extLst>
          </p:cNvPr>
          <p:cNvSpPr/>
          <p:nvPr/>
        </p:nvSpPr>
        <p:spPr>
          <a:xfrm>
            <a:off x="707850" y="2723013"/>
            <a:ext cx="2268000" cy="118781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145 minutes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DAC198-D004-4C0D-B774-6D6C0EF86DC9}"/>
              </a:ext>
            </a:extLst>
          </p:cNvPr>
          <p:cNvCxnSpPr>
            <a:cxnSpLocks/>
          </p:cNvCxnSpPr>
          <p:nvPr/>
        </p:nvCxnSpPr>
        <p:spPr>
          <a:xfrm flipH="1">
            <a:off x="2846893" y="2861348"/>
            <a:ext cx="2029623" cy="17842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BE9107-614F-423E-AA40-C4B0387D65FD}"/>
              </a:ext>
            </a:extLst>
          </p:cNvPr>
          <p:cNvCxnSpPr>
            <a:cxnSpLocks/>
          </p:cNvCxnSpPr>
          <p:nvPr/>
        </p:nvCxnSpPr>
        <p:spPr>
          <a:xfrm flipH="1">
            <a:off x="5862279" y="3457984"/>
            <a:ext cx="2029623" cy="17842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AD8616-A5DF-49AD-A61C-903053599D30}"/>
              </a:ext>
            </a:extLst>
          </p:cNvPr>
          <p:cNvSpPr/>
          <p:nvPr/>
        </p:nvSpPr>
        <p:spPr>
          <a:xfrm>
            <a:off x="5156196" y="4567079"/>
            <a:ext cx="2266215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minutes 10 seconds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AE4047-48A8-4295-AD7E-6C479BBDAE01}"/>
              </a:ext>
            </a:extLst>
          </p:cNvPr>
          <p:cNvSpPr/>
          <p:nvPr/>
        </p:nvSpPr>
        <p:spPr>
          <a:xfrm>
            <a:off x="3546789" y="1825733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45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89D0A9-AA80-4052-8796-E14B5D0A6371}"/>
              </a:ext>
            </a:extLst>
          </p:cNvPr>
          <p:cNvSpPr/>
          <p:nvPr/>
        </p:nvSpPr>
        <p:spPr>
          <a:xfrm>
            <a:off x="1441910" y="4567079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105 minutes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C7784-91DC-49E6-8DC3-8DAFBED1D0D2}"/>
              </a:ext>
            </a:extLst>
          </p:cNvPr>
          <p:cNvSpPr/>
          <p:nvPr/>
        </p:nvSpPr>
        <p:spPr>
          <a:xfrm>
            <a:off x="6284280" y="2863984"/>
            <a:ext cx="2268000" cy="1188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190 seconds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9CDA9-4610-4A59-BEB9-8822EE6A38CB}"/>
              </a:ext>
            </a:extLst>
          </p:cNvPr>
          <p:cNvSpPr/>
          <p:nvPr/>
        </p:nvSpPr>
        <p:spPr>
          <a:xfrm>
            <a:off x="967251" y="2398177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odd one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042A6-C27B-4871-AF39-AA1A9C7FB886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85327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children were quicker in week 1?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8179F8-2819-4CB7-808F-ED37052F3C2D}"/>
              </a:ext>
            </a:extLst>
          </p:cNvPr>
          <p:cNvGraphicFramePr>
            <a:graphicFrameLocks noGrp="1"/>
          </p:cNvGraphicFramePr>
          <p:nvPr/>
        </p:nvGraphicFramePr>
        <p:xfrm>
          <a:off x="715818" y="1971189"/>
          <a:ext cx="7712364" cy="318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563">
                  <a:extLst>
                    <a:ext uri="{9D8B030D-6E8A-4147-A177-3AD203B41FA5}">
                      <a16:colId xmlns:a16="http://schemas.microsoft.com/office/drawing/2014/main" val="321591189"/>
                    </a:ext>
                  </a:extLst>
                </a:gridCol>
                <a:gridCol w="2923739">
                  <a:extLst>
                    <a:ext uri="{9D8B030D-6E8A-4147-A177-3AD203B41FA5}">
                      <a16:colId xmlns:a16="http://schemas.microsoft.com/office/drawing/2014/main" val="4024770792"/>
                    </a:ext>
                  </a:extLst>
                </a:gridCol>
                <a:gridCol w="2966062">
                  <a:extLst>
                    <a:ext uri="{9D8B030D-6E8A-4147-A177-3AD203B41FA5}">
                      <a16:colId xmlns:a16="http://schemas.microsoft.com/office/drawing/2014/main" val="4118827718"/>
                    </a:ext>
                  </a:extLst>
                </a:gridCol>
              </a:tblGrid>
              <a:tr h="6326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948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Jamie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hours 20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minutes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39217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Tami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9506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390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5876E3-CAF9-440B-B047-D3CEF1463022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7042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months have the most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January, March, May, July, August, October and December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has the fewest days?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months have 28 days?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of them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days are in one year?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weeks are in two years?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104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often do leap years occur?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Every four years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month gets an extra day in a leap year?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February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5AEF9-1FE0-4CC8-BEFE-579C67AC38EF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061649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children were quicker in week 1?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8179F8-2819-4CB7-808F-ED37052F3C2D}"/>
              </a:ext>
            </a:extLst>
          </p:cNvPr>
          <p:cNvGraphicFramePr>
            <a:graphicFrameLocks noGrp="1"/>
          </p:cNvGraphicFramePr>
          <p:nvPr/>
        </p:nvGraphicFramePr>
        <p:xfrm>
          <a:off x="715818" y="1971189"/>
          <a:ext cx="7712364" cy="318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563">
                  <a:extLst>
                    <a:ext uri="{9D8B030D-6E8A-4147-A177-3AD203B41FA5}">
                      <a16:colId xmlns:a16="http://schemas.microsoft.com/office/drawing/2014/main" val="321591189"/>
                    </a:ext>
                  </a:extLst>
                </a:gridCol>
                <a:gridCol w="2923739">
                  <a:extLst>
                    <a:ext uri="{9D8B030D-6E8A-4147-A177-3AD203B41FA5}">
                      <a16:colId xmlns:a16="http://schemas.microsoft.com/office/drawing/2014/main" val="4024770792"/>
                    </a:ext>
                  </a:extLst>
                </a:gridCol>
                <a:gridCol w="2966062">
                  <a:extLst>
                    <a:ext uri="{9D8B030D-6E8A-4147-A177-3AD203B41FA5}">
                      <a16:colId xmlns:a16="http://schemas.microsoft.com/office/drawing/2014/main" val="4118827718"/>
                    </a:ext>
                  </a:extLst>
                </a:gridCol>
              </a:tblGrid>
              <a:tr h="63261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948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Jamie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hours 20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150 minutes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39217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Tami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95066"/>
                  </a:ext>
                </a:extLst>
              </a:tr>
              <a:tr h="8500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 hours 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390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F4900A-E94C-4FDE-BDC1-646C8FB8C69A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804999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E5B3-1FAB-4D9A-8F12-BD4E57FED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22</a:t>
            </a:r>
            <a:r>
              <a:rPr lang="en-GB" baseline="30000" dirty="0"/>
              <a:t>nd</a:t>
            </a:r>
            <a:r>
              <a:rPr lang="en-GB" dirty="0"/>
              <a:t> May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00062-3DA3-40DF-9B93-86434FEFF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To solve problems involving converting from hours to minutes; minutes to seconds; years to months; weeks to days using  reasoning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795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Explain why.</a:t>
            </a:r>
          </a:p>
          <a:p>
            <a:pPr lvl="0" algn="ctr"/>
            <a:endParaRPr lang="en-GB" sz="24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4F98439-C58A-4EB2-A9D2-61F669232A29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1581357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77631337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155 minutes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 minutes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3EE31A-3AC8-4717-ADD4-3CDF0475B24C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2981894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8084527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56653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hours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 minutes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185 minutes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129BD66-EB5B-4897-9108-7421E351029E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4382432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7644135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56653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minutes 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 seconds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AutoNum type="arabicPlain" startAt="290"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F5BC52-D862-476C-B858-6E0C4AEFAF1D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Explain why.</a:t>
            </a:r>
          </a:p>
          <a:p>
            <a:pPr lvl="0" algn="ctr"/>
            <a:endParaRPr lang="en-GB" sz="20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0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0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0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A: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 because 155 minutes = 2 hours 35 minutes, which is &lt; 2 hours 45 minutes.</a:t>
            </a:r>
          </a:p>
          <a:p>
            <a:pPr lvl="0" defTabSz="514350">
              <a:defRPr/>
            </a:pP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B: False because 3 hours 5 minutes = 185 minutes, so they are both equal.</a:t>
            </a:r>
          </a:p>
          <a:p>
            <a:pPr lvl="0" defTabSz="514350">
              <a:defRPr/>
            </a:pP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endParaRPr lang="en-GB" sz="2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C: False because 4 minutes 40 seconds = 280 seconds, which is &lt; 290 seconds.</a:t>
            </a:r>
          </a:p>
          <a:p>
            <a:pPr lvl="0" algn="ctr"/>
            <a:endParaRPr lang="en-GB" sz="24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5BD7BD-2E8A-4A06-9CD8-255EFD671552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1581357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77631337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155 minutes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hours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 minutes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B8C40A-3FE3-49D9-9102-520E37C5B5F6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2981894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8084527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56653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hours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 minutes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185 minutes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2B3817-B1A3-4644-BE26-76309025B860}"/>
              </a:ext>
            </a:extLst>
          </p:cNvPr>
          <p:cNvGraphicFramePr>
            <a:graphicFrameLocks noGrp="1"/>
          </p:cNvGraphicFramePr>
          <p:nvPr/>
        </p:nvGraphicFramePr>
        <p:xfrm>
          <a:off x="873592" y="4382432"/>
          <a:ext cx="689966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97644135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262281809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562593178"/>
                    </a:ext>
                  </a:extLst>
                </a:gridCol>
                <a:gridCol w="2237660">
                  <a:extLst>
                    <a:ext uri="{9D8B030D-6E8A-4147-A177-3AD203B41FA5}">
                      <a16:colId xmlns:a16="http://schemas.microsoft.com/office/drawing/2014/main" val="1903533029"/>
                    </a:ext>
                  </a:extLst>
                </a:gridCol>
              </a:tblGrid>
              <a:tr h="56653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minutes 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 seconds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AutoNum type="arabicPlain" startAt="290"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seconds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01617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4580A4-437B-4D4D-BF86-8844DFFE2DB3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56344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9E783F-ED65-4E4A-8E25-43906773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439930-AF74-4E8E-84CA-CB03BBDDA4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Yasir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Sienna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470B0A2-A25E-40A1-850D-2C09303A3199}"/>
              </a:ext>
            </a:extLst>
          </p:cNvPr>
          <p:cNvSpPr/>
          <p:nvPr/>
        </p:nvSpPr>
        <p:spPr>
          <a:xfrm>
            <a:off x="2424884" y="1484682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195 minutes. I win.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EC0E312-9E74-46E0-8D94-4F1277582DF9}"/>
              </a:ext>
            </a:extLst>
          </p:cNvPr>
          <p:cNvSpPr/>
          <p:nvPr/>
        </p:nvSpPr>
        <p:spPr>
          <a:xfrm flipH="1">
            <a:off x="3386337" y="3498435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2 hours 55 minutes. I win.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A080-7E70-40C8-AD65-6B89AA18FFB9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50667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9E783F-ED65-4E4A-8E25-43906773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439930-AF74-4E8E-84CA-CB03BBDDA4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Yasir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Sienna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Sienna is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470B0A2-A25E-40A1-850D-2C09303A3199}"/>
              </a:ext>
            </a:extLst>
          </p:cNvPr>
          <p:cNvSpPr/>
          <p:nvPr/>
        </p:nvSpPr>
        <p:spPr>
          <a:xfrm>
            <a:off x="2424884" y="1484682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195 minutes. I win.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EC0E312-9E74-46E0-8D94-4F1277582DF9}"/>
              </a:ext>
            </a:extLst>
          </p:cNvPr>
          <p:cNvSpPr/>
          <p:nvPr/>
        </p:nvSpPr>
        <p:spPr>
          <a:xfrm flipH="1">
            <a:off x="3386337" y="3498435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2 hours 55 minutes. I win.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22F7E-C488-4492-A8A5-6CD4D4AF1EA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79523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9E783F-ED65-4E4A-8E25-43906773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8743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439930-AF74-4E8E-84CA-CB03BBDDA4F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Yasir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Sienna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Sienna is correct because 2 hours 55 minutes = 175 minutes which is quicker than 195 minutes. Sienna won the race.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470B0A2-A25E-40A1-850D-2C09303A3199}"/>
              </a:ext>
            </a:extLst>
          </p:cNvPr>
          <p:cNvSpPr/>
          <p:nvPr/>
        </p:nvSpPr>
        <p:spPr>
          <a:xfrm>
            <a:off x="2424884" y="1484682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195 minutes. I win.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EC0E312-9E74-46E0-8D94-4F1277582DF9}"/>
              </a:ext>
            </a:extLst>
          </p:cNvPr>
          <p:cNvSpPr/>
          <p:nvPr/>
        </p:nvSpPr>
        <p:spPr>
          <a:xfrm flipH="1">
            <a:off x="3386337" y="3498435"/>
            <a:ext cx="3061258" cy="1275524"/>
          </a:xfrm>
          <a:prstGeom prst="wedgeRoundRectCallout">
            <a:avLst>
              <a:gd name="adj1" fmla="val -63166"/>
              <a:gd name="adj2" fmla="val 33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ran the race in 2 hours 55 minutes. I win.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E60EA-7190-439E-9728-7A70B9E7D8F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27075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Everyone starts writing cards at the same time.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order in which the cards will be ready.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D11296-C5F0-4156-906B-FDE543DDB4A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874982"/>
          <a:ext cx="6705600" cy="287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177">
                  <a:extLst>
                    <a:ext uri="{9D8B030D-6E8A-4147-A177-3AD203B41FA5}">
                      <a16:colId xmlns:a16="http://schemas.microsoft.com/office/drawing/2014/main" val="1475469062"/>
                    </a:ext>
                  </a:extLst>
                </a:gridCol>
                <a:gridCol w="4118423">
                  <a:extLst>
                    <a:ext uri="{9D8B030D-6E8A-4147-A177-3AD203B41FA5}">
                      <a16:colId xmlns:a16="http://schemas.microsoft.com/office/drawing/2014/main" val="3647688246"/>
                    </a:ext>
                  </a:extLst>
                </a:gridCol>
              </a:tblGrid>
              <a:tr h="9232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195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64749"/>
                  </a:ext>
                </a:extLst>
              </a:tr>
              <a:tr h="9232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3 ½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54660"/>
                  </a:ext>
                </a:extLst>
              </a:tr>
              <a:tr h="10282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minutes 25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087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61F808D-20E6-4500-B56B-970CD6CFF707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644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Everyone starts writing cards at the same time.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order in which the cards will be ready.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Child A (3 minutes 15 seconds or 195 seconds)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Child C (3 minutes 25 seconds or 205 seconds)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Child B (3 minutes 30 seconds or 210 seconds)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D11296-C5F0-4156-906B-FDE543DDB4A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874982"/>
          <a:ext cx="6705600" cy="287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7177">
                  <a:extLst>
                    <a:ext uri="{9D8B030D-6E8A-4147-A177-3AD203B41FA5}">
                      <a16:colId xmlns:a16="http://schemas.microsoft.com/office/drawing/2014/main" val="1475469062"/>
                    </a:ext>
                  </a:extLst>
                </a:gridCol>
                <a:gridCol w="4118423">
                  <a:extLst>
                    <a:ext uri="{9D8B030D-6E8A-4147-A177-3AD203B41FA5}">
                      <a16:colId xmlns:a16="http://schemas.microsoft.com/office/drawing/2014/main" val="3647688246"/>
                    </a:ext>
                  </a:extLst>
                </a:gridCol>
              </a:tblGrid>
              <a:tr h="9232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195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64749"/>
                  </a:ext>
                </a:extLst>
              </a:tr>
              <a:tr h="9232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3 ½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54660"/>
                  </a:ext>
                </a:extLst>
              </a:tr>
              <a:tr h="10282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Child 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minutes 25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087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4D1703-34CA-4E76-B950-19046918C0B9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80959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/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56A4B2-D19F-4D71-9E02-E5B55B87DADC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4611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F92BF-0CC3-4549-8E84-285EFC6C16C8}"/>
              </a:ext>
            </a:extLst>
          </p:cNvPr>
          <p:cNvSpPr/>
          <p:nvPr/>
        </p:nvSpPr>
        <p:spPr>
          <a:xfrm>
            <a:off x="275304" y="27187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E575C0-A7D2-4933-A27A-979CD8027589}"/>
              </a:ext>
            </a:extLst>
          </p:cNvPr>
          <p:cNvGraphicFramePr>
            <a:graphicFrameLocks noGrp="1"/>
          </p:cNvGraphicFramePr>
          <p:nvPr/>
        </p:nvGraphicFramePr>
        <p:xfrm>
          <a:off x="1071470" y="1940094"/>
          <a:ext cx="7639750" cy="29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201572512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5249606"/>
                    </a:ext>
                  </a:extLst>
                </a:gridCol>
                <a:gridCol w="4923395">
                  <a:extLst>
                    <a:ext uri="{9D8B030D-6E8A-4147-A177-3AD203B41FA5}">
                      <a16:colId xmlns:a16="http://schemas.microsoft.com/office/drawing/2014/main" val="2876637574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January.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404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9767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months in half a year.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7625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99820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There are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days in 5 weeks 3 days.</a:t>
                      </a:r>
                    </a:p>
                  </a:txBody>
                  <a:tcPr marL="84888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722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8488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16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923535-0BBC-4C31-9ABE-7C2D428D78A0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23676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08C10-64D1-4F71-8738-8F3171DC3469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7164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true statement.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17 days in 3 weeks.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24 months in 2 years.</a:t>
            </a:r>
          </a:p>
          <a:p>
            <a:pPr lvl="0" algn="ctr" defTabSz="685800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There are 50 weeks in 1 year.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9E9A54-5218-4283-838E-6459E23EE15B}"/>
              </a:ext>
            </a:extLst>
          </p:cNvPr>
          <p:cNvSpPr/>
          <p:nvPr/>
        </p:nvSpPr>
        <p:spPr>
          <a:xfrm>
            <a:off x="1887794" y="2515989"/>
            <a:ext cx="5368413" cy="973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8F515-6B16-49F1-8B3E-3FFC917F36B7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159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F1779C-10BA-47CA-82C5-35DB6FF9E84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7712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durations.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353D2-8FA5-4A0C-AC6E-ACF45CA0676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794075" y="2182815"/>
            <a:ext cx="1559315" cy="2482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A39376-FB8E-455A-9F28-2F482DB7889E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94077" y="2192833"/>
            <a:ext cx="1559313" cy="1236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345361-9419-40F0-897B-2708AC8DF4F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794077" y="3428999"/>
            <a:ext cx="1555848" cy="1246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8B97B-43C5-4EE0-8B5B-05331694D4C6}"/>
              </a:ext>
            </a:extLst>
          </p:cNvPr>
          <p:cNvGrpSpPr/>
          <p:nvPr/>
        </p:nvGrpSpPr>
        <p:grpSpPr>
          <a:xfrm>
            <a:off x="5353390" y="1756498"/>
            <a:ext cx="2231298" cy="3345004"/>
            <a:chOff x="5132445" y="1756498"/>
            <a:chExt cx="2231298" cy="334500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A1660A-4A4A-4128-A9ED-C866FF1E1BBF}"/>
                </a:ext>
              </a:extLst>
            </p:cNvPr>
            <p:cNvSpPr/>
            <p:nvPr/>
          </p:nvSpPr>
          <p:spPr>
            <a:xfrm>
              <a:off x="5132445" y="2992665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and a half years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F15735-19BF-4BFA-9FC9-F3DF411F8C79}"/>
                </a:ext>
              </a:extLst>
            </p:cNvPr>
            <p:cNvSpPr/>
            <p:nvPr/>
          </p:nvSpPr>
          <p:spPr>
            <a:xfrm>
              <a:off x="5132445" y="4228832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weeks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8514DD7-CF17-440E-BC6E-82125D2119B7}"/>
                </a:ext>
              </a:extLst>
            </p:cNvPr>
            <p:cNvSpPr/>
            <p:nvPr/>
          </p:nvSpPr>
          <p:spPr>
            <a:xfrm>
              <a:off x="5132445" y="1756498"/>
              <a:ext cx="2231298" cy="872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days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979C9-BD4F-435B-989C-34B519A84EA1}"/>
              </a:ext>
            </a:extLst>
          </p:cNvPr>
          <p:cNvGrpSpPr/>
          <p:nvPr/>
        </p:nvGrpSpPr>
        <p:grpSpPr>
          <a:xfrm>
            <a:off x="1559313" y="1756498"/>
            <a:ext cx="2234764" cy="3345004"/>
            <a:chOff x="1392732" y="1756498"/>
            <a:chExt cx="2234764" cy="33450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9B3B9ED-7CB7-4835-9A96-1F1F2FA66661}"/>
                </a:ext>
              </a:extLst>
            </p:cNvPr>
            <p:cNvSpPr/>
            <p:nvPr/>
          </p:nvSpPr>
          <p:spPr>
            <a:xfrm>
              <a:off x="1392732" y="1756498"/>
              <a:ext cx="2234762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 days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6C8BD3-1933-4FA0-90B4-42D74DDB6089}"/>
                </a:ext>
              </a:extLst>
            </p:cNvPr>
            <p:cNvSpPr/>
            <p:nvPr/>
          </p:nvSpPr>
          <p:spPr>
            <a:xfrm>
              <a:off x="1392732" y="3002682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weeks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EA9C98F-CFEA-4E5A-AFE6-D2B11A1A32B1}"/>
                </a:ext>
              </a:extLst>
            </p:cNvPr>
            <p:cNvSpPr/>
            <p:nvPr/>
          </p:nvSpPr>
          <p:spPr>
            <a:xfrm>
              <a:off x="1392732" y="4248868"/>
              <a:ext cx="2234764" cy="8526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 months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2DD563-E027-40F9-8883-15192CF259E1}"/>
              </a:ext>
            </a:extLst>
          </p:cNvPr>
          <p:cNvSpPr txBox="1"/>
          <p:nvPr/>
        </p:nvSpPr>
        <p:spPr>
          <a:xfrm>
            <a:off x="8233705" y="6075228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17127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5c7a0828-c5e4-45f8-a074-18a8fdc88ec6"/>
    <ds:schemaRef ds:uri="http://purl.org/dc/elements/1.1/"/>
    <ds:schemaRef ds:uri="86144f90-c7b6-48d0-aae5-f5e9e48cc3df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82ED7-1201-4055-8300-621788E68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1443</TotalTime>
  <Words>1492</Words>
  <Application>Microsoft Office PowerPoint</Application>
  <PresentationFormat>On-screen Show (4:3)</PresentationFormat>
  <Paragraphs>587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20th May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21st  May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22nd May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96</cp:revision>
  <dcterms:created xsi:type="dcterms:W3CDTF">2018-03-17T10:08:43Z</dcterms:created>
  <dcterms:modified xsi:type="dcterms:W3CDTF">2020-05-13T12:56:01Z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096">
    <vt:lpwstr>252</vt:lpwstr>
  </property>
</Properties>
</file>