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1" r:id="rId3"/>
    <p:sldId id="376" r:id="rId4"/>
    <p:sldId id="361" r:id="rId5"/>
    <p:sldId id="423" r:id="rId6"/>
    <p:sldId id="362" r:id="rId7"/>
    <p:sldId id="360" r:id="rId8"/>
    <p:sldId id="363" r:id="rId9"/>
    <p:sldId id="314" r:id="rId10"/>
    <p:sldId id="377" r:id="rId11"/>
    <p:sldId id="367" r:id="rId12"/>
    <p:sldId id="378" r:id="rId13"/>
    <p:sldId id="369" r:id="rId14"/>
    <p:sldId id="379" r:id="rId15"/>
    <p:sldId id="424" r:id="rId16"/>
    <p:sldId id="355" r:id="rId17"/>
    <p:sldId id="371" r:id="rId18"/>
    <p:sldId id="372" r:id="rId19"/>
    <p:sldId id="380" r:id="rId20"/>
    <p:sldId id="381" r:id="rId21"/>
    <p:sldId id="374" r:id="rId22"/>
    <p:sldId id="382" r:id="rId23"/>
    <p:sldId id="425" r:id="rId24"/>
    <p:sldId id="387" r:id="rId25"/>
    <p:sldId id="386" r:id="rId26"/>
    <p:sldId id="426" r:id="rId27"/>
    <p:sldId id="388" r:id="rId28"/>
    <p:sldId id="427" r:id="rId29"/>
    <p:sldId id="364" r:id="rId30"/>
    <p:sldId id="365" r:id="rId31"/>
    <p:sldId id="428" r:id="rId32"/>
    <p:sldId id="368" r:id="rId33"/>
    <p:sldId id="389" r:id="rId34"/>
    <p:sldId id="429" r:id="rId35"/>
    <p:sldId id="430" r:id="rId36"/>
    <p:sldId id="431" r:id="rId37"/>
    <p:sldId id="392" r:id="rId38"/>
    <p:sldId id="393" r:id="rId39"/>
    <p:sldId id="432" r:id="rId40"/>
    <p:sldId id="391" r:id="rId41"/>
    <p:sldId id="390" r:id="rId42"/>
    <p:sldId id="433" r:id="rId43"/>
    <p:sldId id="375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736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774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2306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843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9091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55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722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54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35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6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48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65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46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25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99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45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1D4C7-C55F-4128-886E-5505E0882FEA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C70546D-F352-490D-9A61-DBBD74CEF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210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26E41-9EB0-469B-A549-82AD15CD12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Tuesday 19</a:t>
            </a:r>
            <a:r>
              <a:rPr lang="en-GB" baseline="30000" dirty="0"/>
              <a:t>th</a:t>
            </a:r>
            <a:r>
              <a:rPr lang="en-GB" dirty="0"/>
              <a:t> May 2020</a:t>
            </a:r>
          </a:p>
        </p:txBody>
      </p:sp>
    </p:spTree>
    <p:extLst>
      <p:ext uri="{BB962C8B-B14F-4D97-AF65-F5344CB8AC3E}">
        <p14:creationId xmlns:p14="http://schemas.microsoft.com/office/powerpoint/2010/main" val="3889770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the date a week later.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8518A21-F747-4F3C-B3C0-207E45AFE1C4}"/>
              </a:ext>
            </a:extLst>
          </p:cNvPr>
          <p:cNvGraphicFramePr>
            <a:graphicFrameLocks noGrp="1"/>
          </p:cNvGraphicFramePr>
          <p:nvPr/>
        </p:nvGraphicFramePr>
        <p:xfrm>
          <a:off x="2054087" y="1970427"/>
          <a:ext cx="7779026" cy="21296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8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1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5838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28</a:t>
                      </a:r>
                      <a:r>
                        <a:rPr lang="en-GB" sz="2400" b="1" baseline="30000" dirty="0">
                          <a:latin typeface="Century Gothic" panose="020B0502020202020204" pitchFamily="34" charset="0"/>
                        </a:rPr>
                        <a:t>th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February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(non-leap year)</a:t>
                      </a: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213140" marR="213140" marT="106638" marB="1066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r>
                        <a:rPr lang="en-GB" sz="2400" b="1" baseline="3000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th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March</a:t>
                      </a:r>
                    </a:p>
                  </a:txBody>
                  <a:tcPr marL="213140" marR="213140" marT="106638" marB="10663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3852">
                <a:tc>
                  <a:txBody>
                    <a:bodyPr/>
                    <a:lstStyle/>
                    <a:p>
                      <a:pPr algn="ctr"/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30</a:t>
                      </a:r>
                      <a:r>
                        <a:rPr lang="en-GB" sz="2400" b="1" baseline="30000" dirty="0">
                          <a:latin typeface="Century Gothic" panose="020B0502020202020204" pitchFamily="34" charset="0"/>
                        </a:rPr>
                        <a:t>th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December</a:t>
                      </a:r>
                    </a:p>
                  </a:txBody>
                  <a:tcPr marL="213140" marR="213140" marT="106638" marB="1066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en-GB" sz="2400" b="1" baseline="3000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th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January</a:t>
                      </a:r>
                    </a:p>
                  </a:txBody>
                  <a:tcPr marL="213140" marR="213140" marT="106638" marB="10663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4B8B02E-A1D3-4BAF-AB97-7412CDEE9F01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965373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table.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43CF731-07D2-4C2B-ABA9-0F98D3C5E2A9}"/>
              </a:ext>
            </a:extLst>
          </p:cNvPr>
          <p:cNvGraphicFramePr>
            <a:graphicFrameLocks noGrp="1"/>
          </p:cNvGraphicFramePr>
          <p:nvPr/>
        </p:nvGraphicFramePr>
        <p:xfrm>
          <a:off x="2305879" y="1799303"/>
          <a:ext cx="7222435" cy="29112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0410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Number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of days in the fifth month of the year</a:t>
                      </a: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168191" marR="168191" marT="84075" marB="8407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68191" marR="168191" marT="84075" marB="8407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0410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Number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of days in 2019</a:t>
                      </a: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168191" marR="168191" marT="84075" marB="8407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68191" marR="168191" marT="84075" marB="8407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0410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Number of days in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February in a </a:t>
                      </a:r>
                      <a:r>
                        <a:rPr lang="en-GB" sz="2400" b="1" spc="-300" baseline="0" dirty="0">
                          <a:latin typeface="Century Gothic" panose="020B0502020202020204" pitchFamily="34" charset="0"/>
                        </a:rPr>
                        <a:t>_________</a:t>
                      </a:r>
                      <a:r>
                        <a:rPr lang="en-GB" sz="2400" b="1" spc="0" baseline="0" dirty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year</a:t>
                      </a: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168191" marR="168191" marT="84075" marB="8407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168191" marR="168191" marT="84075" marB="8407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6AB0A5C-B55E-49B5-BD11-9056A4244B0E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600950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table.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751C22F-DC78-44B5-BF7A-E673A996300C}"/>
              </a:ext>
            </a:extLst>
          </p:cNvPr>
          <p:cNvGraphicFramePr>
            <a:graphicFrameLocks noGrp="1"/>
          </p:cNvGraphicFramePr>
          <p:nvPr/>
        </p:nvGraphicFramePr>
        <p:xfrm>
          <a:off x="2305879" y="1799303"/>
          <a:ext cx="7222435" cy="29112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0410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Number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of days in the fifth month of the year</a:t>
                      </a: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168191" marR="168191" marT="84075" marB="8407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31</a:t>
                      </a:r>
                    </a:p>
                  </a:txBody>
                  <a:tcPr marL="168191" marR="168191" marT="84075" marB="8407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0410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Number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of days in 2019</a:t>
                      </a: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168191" marR="168191" marT="84075" marB="8407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365</a:t>
                      </a:r>
                    </a:p>
                  </a:txBody>
                  <a:tcPr marL="168191" marR="168191" marT="84075" marB="8407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0410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Number of days in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February in a </a:t>
                      </a:r>
                      <a:r>
                        <a:rPr lang="en-GB" sz="2400" b="1" u="sng" baseline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leap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year</a:t>
                      </a: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168191" marR="168191" marT="84075" marB="8407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168191" marR="168191" marT="84075" marB="8407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6E3E63F-3791-4F84-A813-FAAD840ACFC3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594577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lines to match the statements to the missing parts.</a:t>
            </a: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76874F7-5287-42D6-AAE1-BABCA5135860}"/>
              </a:ext>
            </a:extLst>
          </p:cNvPr>
          <p:cNvGraphicFramePr>
            <a:graphicFrameLocks noGrp="1"/>
          </p:cNvGraphicFramePr>
          <p:nvPr/>
        </p:nvGraphicFramePr>
        <p:xfrm>
          <a:off x="2189151" y="1676938"/>
          <a:ext cx="7605392" cy="42679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9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915">
                  <a:extLst>
                    <a:ext uri="{9D8B030D-6E8A-4147-A177-3AD203B41FA5}">
                      <a16:colId xmlns:a16="http://schemas.microsoft.com/office/drawing/2014/main" val="2275220844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There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are  </a:t>
                      </a:r>
                      <a:r>
                        <a:rPr lang="en-GB" sz="2400" b="1" spc="-300" dirty="0">
                          <a:latin typeface="Century Gothic" panose="020B0502020202020204" pitchFamily="34" charset="0"/>
                        </a:rPr>
                        <a:t>________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 days in the 10</a:t>
                      </a:r>
                      <a:r>
                        <a:rPr lang="en-GB" sz="2400" b="1" baseline="30000" dirty="0">
                          <a:latin typeface="Century Gothic" panose="020B0502020202020204" pitchFamily="34" charset="0"/>
                        </a:rPr>
                        <a:t>th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month of the year</a:t>
                      </a: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T="45701" marB="4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T="45701" marB="457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49948428"/>
                  </a:ext>
                </a:extLst>
              </a:tr>
              <a:tr h="102880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There were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GB" sz="2400" b="1" spc="-300" dirty="0">
                          <a:latin typeface="Century Gothic" panose="020B0502020202020204" pitchFamily="34" charset="0"/>
                        </a:rPr>
                        <a:t>________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  days between August and January</a:t>
                      </a: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31</a:t>
                      </a:r>
                      <a:endParaRPr lang="en-GB" dirty="0"/>
                    </a:p>
                  </a:txBody>
                  <a:tcPr marT="45701" marB="45701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16404236"/>
                  </a:ext>
                </a:extLst>
              </a:tr>
              <a:tr h="75510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4125728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The month before March has  </a:t>
                      </a:r>
                      <a:r>
                        <a:rPr lang="en-GB" sz="2400" b="1" spc="-300" dirty="0">
                          <a:latin typeface="Century Gothic" panose="020B0502020202020204" pitchFamily="34" charset="0"/>
                        </a:rPr>
                        <a:t>________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  days</a:t>
                      </a:r>
                    </a:p>
                  </a:txBody>
                  <a:tcPr marT="45701" marB="457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30</a:t>
                      </a:r>
                    </a:p>
                  </a:txBody>
                  <a:tcPr marT="45701" marB="45701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325801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5E9385A-1A42-4638-B830-730170C9C340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184913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lines to match the statements to the missing parts.</a:t>
            </a: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76874F7-5287-42D6-AAE1-BABCA5135860}"/>
              </a:ext>
            </a:extLst>
          </p:cNvPr>
          <p:cNvGraphicFramePr>
            <a:graphicFrameLocks noGrp="1"/>
          </p:cNvGraphicFramePr>
          <p:nvPr/>
        </p:nvGraphicFramePr>
        <p:xfrm>
          <a:off x="2189151" y="1676938"/>
          <a:ext cx="7605392" cy="42679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9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915">
                  <a:extLst>
                    <a:ext uri="{9D8B030D-6E8A-4147-A177-3AD203B41FA5}">
                      <a16:colId xmlns:a16="http://schemas.microsoft.com/office/drawing/2014/main" val="2275220844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There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are  </a:t>
                      </a:r>
                      <a:r>
                        <a:rPr lang="en-GB" sz="2400" b="1" spc="-300" dirty="0">
                          <a:latin typeface="Century Gothic" panose="020B0502020202020204" pitchFamily="34" charset="0"/>
                        </a:rPr>
                        <a:t>________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 days in the 10</a:t>
                      </a:r>
                      <a:r>
                        <a:rPr lang="en-GB" sz="2400" b="1" baseline="30000" dirty="0">
                          <a:latin typeface="Century Gothic" panose="020B0502020202020204" pitchFamily="34" charset="0"/>
                        </a:rPr>
                        <a:t>th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month of the year</a:t>
                      </a: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T="45701" marB="4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T="45701" marB="457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49948428"/>
                  </a:ext>
                </a:extLst>
              </a:tr>
              <a:tr h="102880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There were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GB" sz="2400" b="1" spc="-300" dirty="0">
                          <a:latin typeface="Century Gothic" panose="020B0502020202020204" pitchFamily="34" charset="0"/>
                        </a:rPr>
                        <a:t>________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  days between August and January</a:t>
                      </a: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31</a:t>
                      </a:r>
                      <a:endParaRPr lang="en-GB" dirty="0"/>
                    </a:p>
                  </a:txBody>
                  <a:tcPr marT="45701" marB="45701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16404236"/>
                  </a:ext>
                </a:extLst>
              </a:tr>
              <a:tr h="75510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4125728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The month before March has  </a:t>
                      </a:r>
                      <a:r>
                        <a:rPr lang="en-GB" sz="2400" b="1" spc="-300" dirty="0">
                          <a:latin typeface="Century Gothic" panose="020B0502020202020204" pitchFamily="34" charset="0"/>
                        </a:rPr>
                        <a:t>________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  days</a:t>
                      </a:r>
                    </a:p>
                  </a:txBody>
                  <a:tcPr marT="45701" marB="457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30</a:t>
                      </a:r>
                    </a:p>
                  </a:txBody>
                  <a:tcPr marT="45701" marB="45701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3258016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08E296B-C089-4D0F-9DDA-FE448DE37BE5}"/>
              </a:ext>
            </a:extLst>
          </p:cNvPr>
          <p:cNvCxnSpPr>
            <a:cxnSpLocks/>
          </p:cNvCxnSpPr>
          <p:nvPr/>
        </p:nvCxnSpPr>
        <p:spPr>
          <a:xfrm>
            <a:off x="7381547" y="5483000"/>
            <a:ext cx="171689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34EC1D6-BDE8-4B91-B8EC-DA2BD7A4AAA5}"/>
              </a:ext>
            </a:extLst>
          </p:cNvPr>
          <p:cNvCxnSpPr>
            <a:cxnSpLocks/>
          </p:cNvCxnSpPr>
          <p:nvPr/>
        </p:nvCxnSpPr>
        <p:spPr>
          <a:xfrm flipV="1">
            <a:off x="7381546" y="2192853"/>
            <a:ext cx="1667516" cy="16180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0F2A7E-8003-4E4D-9781-077EB7E2FB80}"/>
              </a:ext>
            </a:extLst>
          </p:cNvPr>
          <p:cNvCxnSpPr>
            <a:cxnSpLocks/>
          </p:cNvCxnSpPr>
          <p:nvPr/>
        </p:nvCxnSpPr>
        <p:spPr>
          <a:xfrm>
            <a:off x="7381547" y="2068168"/>
            <a:ext cx="1692203" cy="17074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BD909BC-5629-4DE0-B034-9FC0995DCEAD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57814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1E18B-A652-4535-911D-E16596ED18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Wednesday 20</a:t>
            </a:r>
            <a:r>
              <a:rPr lang="en-GB" baseline="30000" dirty="0"/>
              <a:t>th</a:t>
            </a:r>
            <a:r>
              <a:rPr lang="en-GB" dirty="0"/>
              <a:t> May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835990-682E-4DA5-8D43-4F5C995CEC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To know the number of seconds in a minute and the number of days in each month, year and leap year using reasoning and problem solving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2133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Are the following statements always true, sometimes true or never true?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March has fewer days than September</a:t>
            </a:r>
          </a:p>
          <a:p>
            <a:pPr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A year has 366 days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January is the first month of the year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2020 will be a leap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201AF1B-618D-4575-81B4-18C158C8C711}"/>
              </a:ext>
            </a:extLst>
          </p:cNvPr>
          <p:cNvGraphicFramePr>
            <a:graphicFrameLocks noGrp="1"/>
          </p:cNvGraphicFramePr>
          <p:nvPr/>
        </p:nvGraphicFramePr>
        <p:xfrm>
          <a:off x="1909747" y="2019751"/>
          <a:ext cx="558809" cy="2998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809">
                  <a:extLst>
                    <a:ext uri="{9D8B030D-6E8A-4147-A177-3AD203B41FA5}">
                      <a16:colId xmlns:a16="http://schemas.microsoft.com/office/drawing/2014/main" val="2236293438"/>
                    </a:ext>
                  </a:extLst>
                </a:gridCol>
              </a:tblGrid>
              <a:tr h="785094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1311213"/>
                  </a:ext>
                </a:extLst>
              </a:tr>
              <a:tr h="708917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86541"/>
                  </a:ext>
                </a:extLst>
              </a:tr>
              <a:tr h="719191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064418"/>
                  </a:ext>
                </a:extLst>
              </a:tr>
              <a:tr h="785586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158305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BB41EED-F859-4FB7-97E8-09F11412026B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Are the following statements always true, sometimes true or never true?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marL="457200" indent="-457200">
              <a:buAutoNum type="alphaUcPeriod"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March has fewer days than September  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Never true because March has 31 days and September has 30 days.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endParaRPr lang="en-GB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A year has 366 days  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Sometimes true because a leap year has 366 days but a non-leap year has 365 days. 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</a:p>
          <a:p>
            <a:pPr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January is the first month of the year 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Always true. 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D. 2020 will be a leap year 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Always true because leap years happen every four years, and the last one was 2016.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0010E3-E83F-4461-B4FA-887D34BE7376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419018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card is the odd out one?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05B7AC-1EF3-4D64-BC0B-B6F8C28E12ED}"/>
              </a:ext>
            </a:extLst>
          </p:cNvPr>
          <p:cNvSpPr txBox="1"/>
          <p:nvPr/>
        </p:nvSpPr>
        <p:spPr>
          <a:xfrm>
            <a:off x="2054747" y="2217313"/>
            <a:ext cx="3656280" cy="510778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GB" sz="2400" b="1" dirty="0">
                <a:latin typeface="Century Gothic" panose="020B0502020202020204" pitchFamily="34" charset="0"/>
              </a:rPr>
              <a:t>June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ACBCFA-E200-4A36-86CC-C7345537792C}"/>
              </a:ext>
            </a:extLst>
          </p:cNvPr>
          <p:cNvSpPr txBox="1"/>
          <p:nvPr/>
        </p:nvSpPr>
        <p:spPr>
          <a:xfrm>
            <a:off x="6276731" y="2013703"/>
            <a:ext cx="3656281" cy="919401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GB" sz="2400" b="1" dirty="0">
                <a:latin typeface="Century Gothic" panose="020B0502020202020204" pitchFamily="34" charset="0"/>
              </a:rPr>
              <a:t>The month before September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395A76-912A-4BD0-99CC-AB0EB9420A15}"/>
              </a:ext>
            </a:extLst>
          </p:cNvPr>
          <p:cNvSpPr txBox="1"/>
          <p:nvPr/>
        </p:nvSpPr>
        <p:spPr>
          <a:xfrm>
            <a:off x="4165739" y="3465198"/>
            <a:ext cx="3656281" cy="919401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GB" sz="2400" b="1" dirty="0">
                <a:latin typeface="Century Gothic" panose="020B0502020202020204" pitchFamily="34" charset="0"/>
              </a:rPr>
              <a:t>The first month of the year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F2C1ED-09F9-41DA-BEF6-3BED81C15F71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207843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card is the odd out one?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June is the odd one out because…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05B7AC-1EF3-4D64-BC0B-B6F8C28E12ED}"/>
              </a:ext>
            </a:extLst>
          </p:cNvPr>
          <p:cNvSpPr txBox="1"/>
          <p:nvPr/>
        </p:nvSpPr>
        <p:spPr>
          <a:xfrm>
            <a:off x="2054747" y="2217313"/>
            <a:ext cx="3656280" cy="510778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GB" sz="2400" b="1" dirty="0">
                <a:latin typeface="Century Gothic" panose="020B0502020202020204" pitchFamily="34" charset="0"/>
              </a:rPr>
              <a:t>June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ACBCFA-E200-4A36-86CC-C7345537792C}"/>
              </a:ext>
            </a:extLst>
          </p:cNvPr>
          <p:cNvSpPr txBox="1"/>
          <p:nvPr/>
        </p:nvSpPr>
        <p:spPr>
          <a:xfrm>
            <a:off x="6276731" y="2013703"/>
            <a:ext cx="3656281" cy="919401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GB" sz="2400" b="1" dirty="0">
                <a:latin typeface="Century Gothic" panose="020B0502020202020204" pitchFamily="34" charset="0"/>
              </a:rPr>
              <a:t>The month before September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395A76-912A-4BD0-99CC-AB0EB9420A15}"/>
              </a:ext>
            </a:extLst>
          </p:cNvPr>
          <p:cNvSpPr txBox="1"/>
          <p:nvPr/>
        </p:nvSpPr>
        <p:spPr>
          <a:xfrm>
            <a:off x="4165739" y="3465198"/>
            <a:ext cx="3656281" cy="919401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GB" sz="2400" b="1" dirty="0">
                <a:latin typeface="Century Gothic" panose="020B0502020202020204" pitchFamily="34" charset="0"/>
              </a:rPr>
              <a:t>The first month of the year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D22EAE-E7D2-4F02-A9BE-D6B7D65C5990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944059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32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1</a:t>
            </a:r>
          </a:p>
          <a:p>
            <a:pPr lvl="0" algn="ctr"/>
            <a:r>
              <a:rPr lang="en-GB" sz="32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3: To know the number of seconds in a minute and the number of days in each month, year and leap year </a:t>
            </a:r>
          </a:p>
          <a:p>
            <a:pPr lvl="0" algn="ctr"/>
            <a:r>
              <a:rPr lang="en-GB" sz="32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Months and Years</a:t>
            </a:r>
          </a:p>
          <a:p>
            <a:pPr lvl="0" algn="ctr"/>
            <a:endParaRPr lang="en-GB" sz="32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900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card is the odd out one?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June is the odd one out because June has 30 days whereas August (the month before September) and January (the first month of the year) both have 31 days.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05B7AC-1EF3-4D64-BC0B-B6F8C28E12ED}"/>
              </a:ext>
            </a:extLst>
          </p:cNvPr>
          <p:cNvSpPr txBox="1"/>
          <p:nvPr/>
        </p:nvSpPr>
        <p:spPr>
          <a:xfrm>
            <a:off x="2054747" y="2217313"/>
            <a:ext cx="3656280" cy="510778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GB" sz="2400" b="1" dirty="0">
                <a:latin typeface="Century Gothic" panose="020B0502020202020204" pitchFamily="34" charset="0"/>
              </a:rPr>
              <a:t>June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ACBCFA-E200-4A36-86CC-C7345537792C}"/>
              </a:ext>
            </a:extLst>
          </p:cNvPr>
          <p:cNvSpPr txBox="1"/>
          <p:nvPr/>
        </p:nvSpPr>
        <p:spPr>
          <a:xfrm>
            <a:off x="6276731" y="2013703"/>
            <a:ext cx="3656281" cy="919401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GB" sz="2400" b="1" dirty="0">
                <a:latin typeface="Century Gothic" panose="020B0502020202020204" pitchFamily="34" charset="0"/>
              </a:rPr>
              <a:t>The month before September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395A76-912A-4BD0-99CC-AB0EB9420A15}"/>
              </a:ext>
            </a:extLst>
          </p:cNvPr>
          <p:cNvSpPr txBox="1"/>
          <p:nvPr/>
        </p:nvSpPr>
        <p:spPr>
          <a:xfrm>
            <a:off x="4165739" y="3465198"/>
            <a:ext cx="3656281" cy="919401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GB" sz="2400" b="1" dirty="0">
                <a:latin typeface="Century Gothic" panose="020B0502020202020204" pitchFamily="34" charset="0"/>
              </a:rPr>
              <a:t>The first month of the year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77000-70F5-4034-A7F4-3F3EE200CE70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165174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table about the siblings’ dates of birth using the information below.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Jaxon’s birthday is two days after Christmas.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Harvey’s birthday is in August.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Harvey’s birthday is on the same day of the month as Jaxon’s.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Delilah’s birthday is in the month before Harvey’s. 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6531F3E-7F74-4CB5-A48A-50A3550B46ED}"/>
              </a:ext>
            </a:extLst>
          </p:cNvPr>
          <p:cNvGraphicFramePr>
            <a:graphicFrameLocks noGrp="1"/>
          </p:cNvGraphicFramePr>
          <p:nvPr/>
        </p:nvGraphicFramePr>
        <p:xfrm>
          <a:off x="2291703" y="2002189"/>
          <a:ext cx="7608594" cy="18191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9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6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77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6393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/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/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2012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393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/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/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2008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39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Delilah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/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/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2004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E809C66-49C3-4BCA-A53D-09DB6E906833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128014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table about the siblings’ dates of birth using the information below.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Jaxon’s birthday is two days after Christmas.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Harvey’s birthday is in August.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Harvey’s birthday is on the same day of the month as Jaxon’s.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Delilah’s birthday is in the month before Harvey’s. 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6531F3E-7F74-4CB5-A48A-50A3550B46ED}"/>
              </a:ext>
            </a:extLst>
          </p:cNvPr>
          <p:cNvGraphicFramePr>
            <a:graphicFrameLocks noGrp="1"/>
          </p:cNvGraphicFramePr>
          <p:nvPr/>
        </p:nvGraphicFramePr>
        <p:xfrm>
          <a:off x="2291703" y="2002189"/>
          <a:ext cx="7608594" cy="18191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9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6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77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639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Jaxon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/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/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2012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39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Harvey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/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/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2008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39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Delilah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/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/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2004</a:t>
                      </a:r>
                    </a:p>
                  </a:txBody>
                  <a:tcPr marL="224254" marR="224254" marT="112098" marB="1120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27EAF9B-18FC-4835-9943-8ADB5B831EFC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758526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Summer Block 3 – Measurement and Time</a:t>
            </a:r>
            <a:br>
              <a:rPr lang="en-GB" sz="2000" dirty="0">
                <a:solidFill>
                  <a:schemeClr val="bg2">
                    <a:lumMod val="50000"/>
                  </a:schemeClr>
                </a:solidFill>
                <a:latin typeface="SassoonCRInfantMedium" panose="02000603020000020003" pitchFamily="2" charset="0"/>
              </a:rPr>
            </a:br>
            <a:endParaRPr lang="en-GB" sz="2000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pPr lvl="0" algn="ctr"/>
            <a:r>
              <a:rPr lang="en-GB" sz="4400" dirty="0">
                <a:solidFill>
                  <a:schemeClr val="bg2">
                    <a:lumMod val="50000"/>
                  </a:schemeClr>
                </a:solidFill>
                <a:latin typeface="SassoonCRInfantMedium" panose="02000603020000020003" pitchFamily="2" charset="0"/>
              </a:rPr>
              <a:t>Thursday 21</a:t>
            </a:r>
            <a:r>
              <a:rPr lang="en-GB" sz="4400" baseline="30000" dirty="0">
                <a:solidFill>
                  <a:schemeClr val="bg2">
                    <a:lumMod val="50000"/>
                  </a:schemeClr>
                </a:solidFill>
                <a:latin typeface="SassoonCRInfantMedium" panose="02000603020000020003" pitchFamily="2" charset="0"/>
              </a:rPr>
              <a:t>st</a:t>
            </a:r>
            <a:r>
              <a:rPr lang="en-GB" sz="4400" dirty="0">
                <a:solidFill>
                  <a:schemeClr val="bg2">
                    <a:lumMod val="50000"/>
                  </a:schemeClr>
                </a:solidFill>
                <a:latin typeface="SassoonCRInfantMedium" panose="02000603020000020003" pitchFamily="2" charset="0"/>
              </a:rPr>
              <a:t> May 2020</a:t>
            </a:r>
          </a:p>
          <a:p>
            <a:pPr lvl="0" algn="ctr"/>
            <a:r>
              <a:rPr lang="en-GB" sz="5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2</a:t>
            </a:r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32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3: </a:t>
            </a:r>
            <a:r>
              <a:rPr lang="en-GB" sz="2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To know the number of seconds in a minute and the number of days in each month, year and leap year</a:t>
            </a:r>
          </a:p>
          <a:p>
            <a:pPr lvl="0" algn="ctr"/>
            <a:b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en-GB" sz="1400" dirty="0">
              <a:solidFill>
                <a:prstClr val="black"/>
              </a:solidFill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2617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months.</a:t>
            </a: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>
              <a:lnSpc>
                <a:spcPct val="150000"/>
              </a:lnSpc>
            </a:pPr>
            <a:endParaRPr lang="en-GB" sz="12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GB" sz="1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GB" sz="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</a:t>
            </a:r>
            <a:r>
              <a:rPr lang="en-GB" sz="24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 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days in a year.</a:t>
            </a:r>
          </a:p>
          <a:p>
            <a:pPr algn="ctr">
              <a:lnSpc>
                <a:spcPct val="150000"/>
              </a:lnSpc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</a:t>
            </a:r>
            <a:r>
              <a:rPr lang="en-GB" sz="24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 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days in a leap year.</a:t>
            </a:r>
          </a:p>
          <a:p>
            <a:pPr algn="ctr">
              <a:lnSpc>
                <a:spcPct val="150000"/>
              </a:lnSpc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</a:t>
            </a:r>
            <a:r>
              <a:rPr lang="en-GB" sz="24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months in a year. </a:t>
            </a: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185442-8ED9-4873-81D1-2FA0DA2F96D5}"/>
              </a:ext>
            </a:extLst>
          </p:cNvPr>
          <p:cNvSpPr txBox="1"/>
          <p:nvPr/>
        </p:nvSpPr>
        <p:spPr>
          <a:xfrm>
            <a:off x="2157108" y="3574374"/>
            <a:ext cx="171549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January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F834BC-567A-4C50-85B6-E8D852C73A7E}"/>
              </a:ext>
            </a:extLst>
          </p:cNvPr>
          <p:cNvSpPr txBox="1"/>
          <p:nvPr/>
        </p:nvSpPr>
        <p:spPr>
          <a:xfrm>
            <a:off x="5911779" y="3574698"/>
            <a:ext cx="171549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April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F8D4B5-0AEB-413E-83D4-D2BD33569565}"/>
              </a:ext>
            </a:extLst>
          </p:cNvPr>
          <p:cNvSpPr txBox="1"/>
          <p:nvPr/>
        </p:nvSpPr>
        <p:spPr>
          <a:xfrm>
            <a:off x="4845808" y="3579674"/>
            <a:ext cx="171549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March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195CD9-FAB7-4FFF-9148-48D25EB5EEFF}"/>
              </a:ext>
            </a:extLst>
          </p:cNvPr>
          <p:cNvSpPr txBox="1"/>
          <p:nvPr/>
        </p:nvSpPr>
        <p:spPr>
          <a:xfrm>
            <a:off x="3557979" y="3574374"/>
            <a:ext cx="171549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February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AD1489-F3FB-45F3-854C-97D4142F3BD7}"/>
              </a:ext>
            </a:extLst>
          </p:cNvPr>
          <p:cNvSpPr txBox="1"/>
          <p:nvPr/>
        </p:nvSpPr>
        <p:spPr>
          <a:xfrm>
            <a:off x="6831330" y="3569456"/>
            <a:ext cx="171549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May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3E5320-4CD9-4B70-BC22-FFC53AE7A767}"/>
              </a:ext>
            </a:extLst>
          </p:cNvPr>
          <p:cNvSpPr txBox="1"/>
          <p:nvPr/>
        </p:nvSpPr>
        <p:spPr>
          <a:xfrm>
            <a:off x="7797269" y="3579674"/>
            <a:ext cx="171549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June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BDF8DC-9BF8-4A4B-BF4E-B01E72E1D9BA}"/>
              </a:ext>
            </a:extLst>
          </p:cNvPr>
          <p:cNvSpPr txBox="1"/>
          <p:nvPr/>
        </p:nvSpPr>
        <p:spPr>
          <a:xfrm>
            <a:off x="8654179" y="3579673"/>
            <a:ext cx="171549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July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7306A6A-AF79-4A82-BABD-D3E66020C8C4}"/>
              </a:ext>
            </a:extLst>
          </p:cNvPr>
          <p:cNvSpPr txBox="1"/>
          <p:nvPr/>
        </p:nvSpPr>
        <p:spPr>
          <a:xfrm>
            <a:off x="2176163" y="4004883"/>
            <a:ext cx="171549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August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50FDEF-1DC1-4513-BC62-517E183ACCE7}"/>
              </a:ext>
            </a:extLst>
          </p:cNvPr>
          <p:cNvSpPr txBox="1"/>
          <p:nvPr/>
        </p:nvSpPr>
        <p:spPr>
          <a:xfrm>
            <a:off x="3660353" y="4014511"/>
            <a:ext cx="171549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September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F334808-5A36-4BE4-A786-23DC9EA66610}"/>
              </a:ext>
            </a:extLst>
          </p:cNvPr>
          <p:cNvSpPr txBox="1"/>
          <p:nvPr/>
        </p:nvSpPr>
        <p:spPr>
          <a:xfrm>
            <a:off x="5152589" y="4019163"/>
            <a:ext cx="171549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October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043FC24-D726-4915-9364-9B4B7C245BD7}"/>
              </a:ext>
            </a:extLst>
          </p:cNvPr>
          <p:cNvSpPr txBox="1"/>
          <p:nvPr/>
        </p:nvSpPr>
        <p:spPr>
          <a:xfrm>
            <a:off x="6636779" y="4024405"/>
            <a:ext cx="171549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November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90FC5C-67F2-4674-910A-08D4268D512C}"/>
              </a:ext>
            </a:extLst>
          </p:cNvPr>
          <p:cNvSpPr txBox="1"/>
          <p:nvPr/>
        </p:nvSpPr>
        <p:spPr>
          <a:xfrm>
            <a:off x="8220003" y="4024405"/>
            <a:ext cx="171549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December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81268E78-3696-43E2-83D4-D774AC5E97AE}"/>
              </a:ext>
            </a:extLst>
          </p:cNvPr>
          <p:cNvGraphicFramePr>
            <a:graphicFrameLocks noGrp="1"/>
          </p:cNvGraphicFramePr>
          <p:nvPr/>
        </p:nvGraphicFramePr>
        <p:xfrm>
          <a:off x="2392680" y="1223899"/>
          <a:ext cx="7406640" cy="2683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8880">
                  <a:extLst>
                    <a:ext uri="{9D8B030D-6E8A-4147-A177-3AD203B41FA5}">
                      <a16:colId xmlns:a16="http://schemas.microsoft.com/office/drawing/2014/main" val="2814330134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75356842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1015196638"/>
                    </a:ext>
                  </a:extLst>
                </a:gridCol>
              </a:tblGrid>
              <a:tr h="458262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30 days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31 days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28 or 29 days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965799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2F7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2F7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  <a:p>
                      <a:pPr algn="ctr"/>
                      <a:endParaRPr lang="en-GB" sz="2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2F7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932291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DC3699FF-F1C0-4573-AFBA-F6E593D3605E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4019957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months.</a:t>
            </a: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>
              <a:lnSpc>
                <a:spcPct val="150000"/>
              </a:lnSpc>
            </a:pPr>
            <a:endParaRPr lang="en-GB" sz="12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GB" sz="1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GB" sz="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</a:t>
            </a:r>
            <a:r>
              <a:rPr lang="en-GB" sz="2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365</a:t>
            </a:r>
            <a:r>
              <a:rPr lang="en-GB" sz="2400" b="1" spc="-30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days in a year.</a:t>
            </a:r>
          </a:p>
          <a:p>
            <a:pPr algn="ctr">
              <a:lnSpc>
                <a:spcPct val="150000"/>
              </a:lnSpc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</a:t>
            </a:r>
            <a:r>
              <a:rPr lang="en-GB" sz="2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366</a:t>
            </a:r>
            <a:r>
              <a:rPr lang="en-GB" sz="2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days in a leap year.</a:t>
            </a:r>
          </a:p>
          <a:p>
            <a:pPr algn="ctr">
              <a:lnSpc>
                <a:spcPct val="150000"/>
              </a:lnSpc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12 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months in a year. </a:t>
            </a: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615FD0A-5534-4ADB-92DE-38D4BEA12B90}"/>
              </a:ext>
            </a:extLst>
          </p:cNvPr>
          <p:cNvGraphicFramePr>
            <a:graphicFrameLocks noGrp="1"/>
          </p:cNvGraphicFramePr>
          <p:nvPr/>
        </p:nvGraphicFramePr>
        <p:xfrm>
          <a:off x="2392680" y="1223899"/>
          <a:ext cx="7406640" cy="2683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8880">
                  <a:extLst>
                    <a:ext uri="{9D8B030D-6E8A-4147-A177-3AD203B41FA5}">
                      <a16:colId xmlns:a16="http://schemas.microsoft.com/office/drawing/2014/main" val="2814330134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75356842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1015196638"/>
                    </a:ext>
                  </a:extLst>
                </a:gridCol>
              </a:tblGrid>
              <a:tr h="458262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30 days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31 days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28 or 29 days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965799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April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June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September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November</a:t>
                      </a:r>
                    </a:p>
                  </a:txBody>
                  <a:tcPr>
                    <a:solidFill>
                      <a:srgbClr val="F2F7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January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March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May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July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August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October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December</a:t>
                      </a:r>
                    </a:p>
                  </a:txBody>
                  <a:tcPr>
                    <a:solidFill>
                      <a:srgbClr val="F2F7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February</a:t>
                      </a:r>
                    </a:p>
                    <a:p>
                      <a:pPr algn="ctr"/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  <a:p>
                      <a:pPr algn="ctr"/>
                      <a:endParaRPr lang="en-GB" sz="2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2F7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93229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4DD6443-F2AB-408E-A024-4B881F5465FE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2061973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statements to the correct number.</a:t>
            </a: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36199F-CCAB-4153-AC63-9C015E2F3044}"/>
              </a:ext>
            </a:extLst>
          </p:cNvPr>
          <p:cNvGraphicFramePr>
            <a:graphicFrameLocks noGrp="1"/>
          </p:cNvGraphicFramePr>
          <p:nvPr/>
        </p:nvGraphicFramePr>
        <p:xfrm>
          <a:off x="2901723" y="1615643"/>
          <a:ext cx="6388557" cy="2913743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2129519">
                  <a:extLst>
                    <a:ext uri="{9D8B030D-6E8A-4147-A177-3AD203B41FA5}">
                      <a16:colId xmlns:a16="http://schemas.microsoft.com/office/drawing/2014/main" val="571406245"/>
                    </a:ext>
                  </a:extLst>
                </a:gridCol>
                <a:gridCol w="2129519">
                  <a:extLst>
                    <a:ext uri="{9D8B030D-6E8A-4147-A177-3AD203B41FA5}">
                      <a16:colId xmlns:a16="http://schemas.microsoft.com/office/drawing/2014/main" val="706498031"/>
                    </a:ext>
                  </a:extLst>
                </a:gridCol>
                <a:gridCol w="2129519">
                  <a:extLst>
                    <a:ext uri="{9D8B030D-6E8A-4147-A177-3AD203B41FA5}">
                      <a16:colId xmlns:a16="http://schemas.microsoft.com/office/drawing/2014/main" val="3962606732"/>
                    </a:ext>
                  </a:extLst>
                </a:gridCol>
              </a:tblGrid>
              <a:tr h="61751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days in April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543556"/>
                  </a:ext>
                </a:extLst>
              </a:tr>
              <a:tr h="325152"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8263917"/>
                  </a:ext>
                </a:extLst>
              </a:tr>
              <a:tr h="650304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hours in 3 days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72875"/>
                  </a:ext>
                </a:extLst>
              </a:tr>
              <a:tr h="325152"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896370"/>
                  </a:ext>
                </a:extLst>
              </a:tr>
              <a:tr h="650304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days in two weekends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72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4468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EDA00A4-621C-43A2-9C9E-6C4F4A03110C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0846649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statements to the correct number.</a:t>
            </a: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36199F-CCAB-4153-AC63-9C015E2F3044}"/>
              </a:ext>
            </a:extLst>
          </p:cNvPr>
          <p:cNvGraphicFramePr>
            <a:graphicFrameLocks noGrp="1"/>
          </p:cNvGraphicFramePr>
          <p:nvPr/>
        </p:nvGraphicFramePr>
        <p:xfrm>
          <a:off x="2901723" y="1615643"/>
          <a:ext cx="6388557" cy="2913743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2129519">
                  <a:extLst>
                    <a:ext uri="{9D8B030D-6E8A-4147-A177-3AD203B41FA5}">
                      <a16:colId xmlns:a16="http://schemas.microsoft.com/office/drawing/2014/main" val="571406245"/>
                    </a:ext>
                  </a:extLst>
                </a:gridCol>
                <a:gridCol w="2129519">
                  <a:extLst>
                    <a:ext uri="{9D8B030D-6E8A-4147-A177-3AD203B41FA5}">
                      <a16:colId xmlns:a16="http://schemas.microsoft.com/office/drawing/2014/main" val="706498031"/>
                    </a:ext>
                  </a:extLst>
                </a:gridCol>
                <a:gridCol w="2129519">
                  <a:extLst>
                    <a:ext uri="{9D8B030D-6E8A-4147-A177-3AD203B41FA5}">
                      <a16:colId xmlns:a16="http://schemas.microsoft.com/office/drawing/2014/main" val="3962606732"/>
                    </a:ext>
                  </a:extLst>
                </a:gridCol>
              </a:tblGrid>
              <a:tr h="61751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days in April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543556"/>
                  </a:ext>
                </a:extLst>
              </a:tr>
              <a:tr h="325152"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8263917"/>
                  </a:ext>
                </a:extLst>
              </a:tr>
              <a:tr h="650304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hours in 3 days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72875"/>
                  </a:ext>
                </a:extLst>
              </a:tr>
              <a:tr h="325152"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896370"/>
                  </a:ext>
                </a:extLst>
              </a:tr>
              <a:tr h="650304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days in two weekends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72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44687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819EEB6-37D9-44BF-82B9-EFB424D6E2E1}"/>
              </a:ext>
            </a:extLst>
          </p:cNvPr>
          <p:cNvCxnSpPr>
            <a:cxnSpLocks/>
          </p:cNvCxnSpPr>
          <p:nvPr/>
        </p:nvCxnSpPr>
        <p:spPr>
          <a:xfrm>
            <a:off x="5043055" y="1829744"/>
            <a:ext cx="2105891" cy="12997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919B941-5396-42CE-9B2E-61D20369644B}"/>
              </a:ext>
            </a:extLst>
          </p:cNvPr>
          <p:cNvCxnSpPr>
            <a:cxnSpLocks/>
          </p:cNvCxnSpPr>
          <p:nvPr/>
        </p:nvCxnSpPr>
        <p:spPr>
          <a:xfrm>
            <a:off x="5043052" y="2948247"/>
            <a:ext cx="2123614" cy="12074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CEB6731-1D13-4B68-92FB-5B3083756B3F}"/>
              </a:ext>
            </a:extLst>
          </p:cNvPr>
          <p:cNvCxnSpPr>
            <a:cxnSpLocks/>
          </p:cNvCxnSpPr>
          <p:nvPr/>
        </p:nvCxnSpPr>
        <p:spPr>
          <a:xfrm flipV="1">
            <a:off x="5043053" y="1926188"/>
            <a:ext cx="2105892" cy="23686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432FCF9-D3E9-4BA3-9E5B-EE658A290194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5677555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Put these events in the correct order from earliest to latest.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10B0EFE-CAF4-402D-8BE2-0F7FAFF67F94}"/>
              </a:ext>
            </a:extLst>
          </p:cNvPr>
          <p:cNvGraphicFramePr>
            <a:graphicFrameLocks noGrp="1"/>
          </p:cNvGraphicFramePr>
          <p:nvPr/>
        </p:nvGraphicFramePr>
        <p:xfrm>
          <a:off x="3804481" y="1871274"/>
          <a:ext cx="4583038" cy="2214912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2129519">
                  <a:extLst>
                    <a:ext uri="{9D8B030D-6E8A-4147-A177-3AD203B41FA5}">
                      <a16:colId xmlns:a16="http://schemas.microsoft.com/office/drawing/2014/main" val="57140624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706498031"/>
                    </a:ext>
                  </a:extLst>
                </a:gridCol>
                <a:gridCol w="2129519">
                  <a:extLst>
                    <a:ext uri="{9D8B030D-6E8A-4147-A177-3AD203B41FA5}">
                      <a16:colId xmlns:a16="http://schemas.microsoft.com/office/drawing/2014/main" val="3962606732"/>
                    </a:ext>
                  </a:extLst>
                </a:gridCol>
              </a:tblGrid>
              <a:tr h="617519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home 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morning registration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543556"/>
                  </a:ext>
                </a:extLst>
              </a:tr>
              <a:tr h="325152"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8263917"/>
                  </a:ext>
                </a:extLst>
              </a:tr>
              <a:tr h="650304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afternoon playtime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noon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72875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03BF60C1-C5A5-4CC5-985A-A32962E37AE2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6303723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Put these events in the correct order from earliest to latest.</a:t>
            </a:r>
          </a:p>
          <a:p>
            <a:pPr algn="ctr"/>
            <a:endParaRPr lang="en-GB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morning registration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noon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afternoon playtime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home time</a:t>
            </a: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1B77DB9-F2F2-4C1C-83E3-9300CD9719F0}"/>
              </a:ext>
            </a:extLst>
          </p:cNvPr>
          <p:cNvGraphicFramePr>
            <a:graphicFrameLocks noGrp="1"/>
          </p:cNvGraphicFramePr>
          <p:nvPr/>
        </p:nvGraphicFramePr>
        <p:xfrm>
          <a:off x="3804481" y="1871274"/>
          <a:ext cx="4583038" cy="2214912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2129519">
                  <a:extLst>
                    <a:ext uri="{9D8B030D-6E8A-4147-A177-3AD203B41FA5}">
                      <a16:colId xmlns:a16="http://schemas.microsoft.com/office/drawing/2014/main" val="57140624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706498031"/>
                    </a:ext>
                  </a:extLst>
                </a:gridCol>
                <a:gridCol w="2129519">
                  <a:extLst>
                    <a:ext uri="{9D8B030D-6E8A-4147-A177-3AD203B41FA5}">
                      <a16:colId xmlns:a16="http://schemas.microsoft.com/office/drawing/2014/main" val="3962606732"/>
                    </a:ext>
                  </a:extLst>
                </a:gridCol>
              </a:tblGrid>
              <a:tr h="617519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home 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morning registration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543556"/>
                  </a:ext>
                </a:extLst>
              </a:tr>
              <a:tr h="325152"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8263917"/>
                  </a:ext>
                </a:extLst>
              </a:tr>
              <a:tr h="650304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afternoon playtime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noon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72875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E14115F9-E899-41AA-AFCE-4F43752B4016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85309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Decide which month should go in which season and place them in the correct order.</a:t>
            </a: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2375EA0-2B80-47CF-8451-33FCD6C6BE31}"/>
              </a:ext>
            </a:extLst>
          </p:cNvPr>
          <p:cNvGrpSpPr/>
          <p:nvPr/>
        </p:nvGrpSpPr>
        <p:grpSpPr>
          <a:xfrm>
            <a:off x="3827051" y="1678474"/>
            <a:ext cx="4500000" cy="4500000"/>
            <a:chOff x="2303051" y="1678474"/>
            <a:chExt cx="4624543" cy="4522840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EE92F453-3F5D-4493-9DD4-E0DFDABA72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03051" y="1678475"/>
              <a:ext cx="4624543" cy="4522839"/>
            </a:xfrm>
            <a:prstGeom prst="rect">
              <a:avLst/>
            </a:prstGeom>
          </p:spPr>
        </p:pic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744599E6-EB2F-4A1A-A345-A908FD06493D}"/>
                </a:ext>
              </a:extLst>
            </p:cNvPr>
            <p:cNvSpPr/>
            <p:nvPr/>
          </p:nvSpPr>
          <p:spPr>
            <a:xfrm>
              <a:off x="2324172" y="1678474"/>
              <a:ext cx="4603422" cy="452283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7" name="TextBox 176">
            <a:extLst>
              <a:ext uri="{FF2B5EF4-FFF2-40B4-BE49-F238E27FC236}">
                <a16:creationId xmlns:a16="http://schemas.microsoft.com/office/drawing/2014/main" id="{02F13389-E627-46F3-9FEA-F128BE171D54}"/>
              </a:ext>
            </a:extLst>
          </p:cNvPr>
          <p:cNvSpPr txBox="1"/>
          <p:nvPr/>
        </p:nvSpPr>
        <p:spPr>
          <a:xfrm>
            <a:off x="6223546" y="2015757"/>
            <a:ext cx="1360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Spring</a:t>
            </a:r>
            <a:endParaRPr lang="en-US" sz="20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181E26BB-DB74-458B-8480-28D33F28E93A}"/>
              </a:ext>
            </a:extLst>
          </p:cNvPr>
          <p:cNvSpPr txBox="1"/>
          <p:nvPr/>
        </p:nvSpPr>
        <p:spPr>
          <a:xfrm>
            <a:off x="6223546" y="4038503"/>
            <a:ext cx="1360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Summer</a:t>
            </a:r>
            <a:endParaRPr lang="en-US" sz="20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7D567136-1107-4FAC-AD9B-85160F8E14D1}"/>
              </a:ext>
            </a:extLst>
          </p:cNvPr>
          <p:cNvSpPr txBox="1"/>
          <p:nvPr/>
        </p:nvSpPr>
        <p:spPr>
          <a:xfrm>
            <a:off x="4660954" y="4038503"/>
            <a:ext cx="1360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Autumn</a:t>
            </a:r>
            <a:endParaRPr lang="en-US" sz="20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0A1B4F7F-E8D6-45F4-802D-D83018E0ADF4}"/>
              </a:ext>
            </a:extLst>
          </p:cNvPr>
          <p:cNvSpPr txBox="1"/>
          <p:nvPr/>
        </p:nvSpPr>
        <p:spPr>
          <a:xfrm>
            <a:off x="4666335" y="2015757"/>
            <a:ext cx="1360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Winter</a:t>
            </a:r>
            <a:endParaRPr lang="en-US" sz="20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8" name="Rectangle: Rounded Corners 147">
            <a:extLst>
              <a:ext uri="{FF2B5EF4-FFF2-40B4-BE49-F238E27FC236}">
                <a16:creationId xmlns:a16="http://schemas.microsoft.com/office/drawing/2014/main" id="{375B3765-BAD9-4C04-8DF9-7D78C9D1301E}"/>
              </a:ext>
            </a:extLst>
          </p:cNvPr>
          <p:cNvSpPr/>
          <p:nvPr/>
        </p:nvSpPr>
        <p:spPr>
          <a:xfrm>
            <a:off x="8027029" y="5637542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January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9" name="Rectangle: Rounded Corners 148">
            <a:extLst>
              <a:ext uri="{FF2B5EF4-FFF2-40B4-BE49-F238E27FC236}">
                <a16:creationId xmlns:a16="http://schemas.microsoft.com/office/drawing/2014/main" id="{344BEF86-43A6-4813-99BA-BF97A8513336}"/>
              </a:ext>
            </a:extLst>
          </p:cNvPr>
          <p:cNvSpPr/>
          <p:nvPr/>
        </p:nvSpPr>
        <p:spPr>
          <a:xfrm>
            <a:off x="2586703" y="5572232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February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0" name="Rectangle: Rounded Corners 149">
            <a:extLst>
              <a:ext uri="{FF2B5EF4-FFF2-40B4-BE49-F238E27FC236}">
                <a16:creationId xmlns:a16="http://schemas.microsoft.com/office/drawing/2014/main" id="{0A2098B2-503D-4244-AD42-6CAB5CA618EB}"/>
              </a:ext>
            </a:extLst>
          </p:cNvPr>
          <p:cNvSpPr/>
          <p:nvPr/>
        </p:nvSpPr>
        <p:spPr>
          <a:xfrm>
            <a:off x="8428202" y="2702159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March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1" name="Rectangle: Rounded Corners 150">
            <a:extLst>
              <a:ext uri="{FF2B5EF4-FFF2-40B4-BE49-F238E27FC236}">
                <a16:creationId xmlns:a16="http://schemas.microsoft.com/office/drawing/2014/main" id="{A9CFA5E4-5E5F-4FEE-8A69-AFCF2C60E2C4}"/>
              </a:ext>
            </a:extLst>
          </p:cNvPr>
          <p:cNvSpPr/>
          <p:nvPr/>
        </p:nvSpPr>
        <p:spPr>
          <a:xfrm>
            <a:off x="8543131" y="4075274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April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2" name="Rectangle: Rounded Corners 151">
            <a:extLst>
              <a:ext uri="{FF2B5EF4-FFF2-40B4-BE49-F238E27FC236}">
                <a16:creationId xmlns:a16="http://schemas.microsoft.com/office/drawing/2014/main" id="{B0C458E8-9590-4E9E-9B84-CD8E1D4F5ED7}"/>
              </a:ext>
            </a:extLst>
          </p:cNvPr>
          <p:cNvSpPr/>
          <p:nvPr/>
        </p:nvSpPr>
        <p:spPr>
          <a:xfrm>
            <a:off x="2201127" y="4814833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May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3" name="Rectangle: Rounded Corners 152">
            <a:extLst>
              <a:ext uri="{FF2B5EF4-FFF2-40B4-BE49-F238E27FC236}">
                <a16:creationId xmlns:a16="http://schemas.microsoft.com/office/drawing/2014/main" id="{14B69B4A-F385-406E-A33C-94081C9880B8}"/>
              </a:ext>
            </a:extLst>
          </p:cNvPr>
          <p:cNvSpPr/>
          <p:nvPr/>
        </p:nvSpPr>
        <p:spPr>
          <a:xfrm>
            <a:off x="1994536" y="4081396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June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1A2C1BCB-D04A-42CB-92FF-557BE3C244C7}"/>
              </a:ext>
            </a:extLst>
          </p:cNvPr>
          <p:cNvSpPr/>
          <p:nvPr/>
        </p:nvSpPr>
        <p:spPr>
          <a:xfrm>
            <a:off x="2546479" y="1937068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July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5" name="Rectangle: Rounded Corners 154">
            <a:extLst>
              <a:ext uri="{FF2B5EF4-FFF2-40B4-BE49-F238E27FC236}">
                <a16:creationId xmlns:a16="http://schemas.microsoft.com/office/drawing/2014/main" id="{0B50A1F0-A9CB-4505-A672-FC1A30970070}"/>
              </a:ext>
            </a:extLst>
          </p:cNvPr>
          <p:cNvSpPr/>
          <p:nvPr/>
        </p:nvSpPr>
        <p:spPr>
          <a:xfrm>
            <a:off x="8418051" y="4932787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August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6" name="Rectangle: Rounded Corners 155">
            <a:extLst>
              <a:ext uri="{FF2B5EF4-FFF2-40B4-BE49-F238E27FC236}">
                <a16:creationId xmlns:a16="http://schemas.microsoft.com/office/drawing/2014/main" id="{0E476616-8780-49B6-88A3-874C6686F1F1}"/>
              </a:ext>
            </a:extLst>
          </p:cNvPr>
          <p:cNvSpPr/>
          <p:nvPr/>
        </p:nvSpPr>
        <p:spPr>
          <a:xfrm>
            <a:off x="1956153" y="2608014"/>
            <a:ext cx="1640020" cy="3474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September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7" name="Rectangle: Rounded Corners 156">
            <a:extLst>
              <a:ext uri="{FF2B5EF4-FFF2-40B4-BE49-F238E27FC236}">
                <a16:creationId xmlns:a16="http://schemas.microsoft.com/office/drawing/2014/main" id="{7239CA49-6575-47F1-A343-09BC0EE6777F}"/>
              </a:ext>
            </a:extLst>
          </p:cNvPr>
          <p:cNvSpPr/>
          <p:nvPr/>
        </p:nvSpPr>
        <p:spPr>
          <a:xfrm>
            <a:off x="2061135" y="3407208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October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8" name="Rectangle: Rounded Corners 157">
            <a:extLst>
              <a:ext uri="{FF2B5EF4-FFF2-40B4-BE49-F238E27FC236}">
                <a16:creationId xmlns:a16="http://schemas.microsoft.com/office/drawing/2014/main" id="{2F777C9D-1F2B-4D6E-99ED-7EBB7CB2683F}"/>
              </a:ext>
            </a:extLst>
          </p:cNvPr>
          <p:cNvSpPr/>
          <p:nvPr/>
        </p:nvSpPr>
        <p:spPr>
          <a:xfrm>
            <a:off x="8054658" y="1944958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November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9" name="Rectangle: Rounded Corners 158">
            <a:extLst>
              <a:ext uri="{FF2B5EF4-FFF2-40B4-BE49-F238E27FC236}">
                <a16:creationId xmlns:a16="http://schemas.microsoft.com/office/drawing/2014/main" id="{3A27835E-9038-484F-87F0-EE1637FC68FB}"/>
              </a:ext>
            </a:extLst>
          </p:cNvPr>
          <p:cNvSpPr/>
          <p:nvPr/>
        </p:nvSpPr>
        <p:spPr>
          <a:xfrm>
            <a:off x="8771249" y="3376852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December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0AE018E-D43C-4AB5-9693-A685B7AA39A0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6222396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04313" y="294983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Fill in the blanks:</a:t>
            </a:r>
          </a:p>
          <a:p>
            <a:pPr defTabSz="68580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68580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</a:t>
            </a:r>
            <a:r>
              <a:rPr lang="en-GB" sz="28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days in five weeks.</a:t>
            </a:r>
          </a:p>
          <a:p>
            <a:pPr algn="ctr" defTabSz="68580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12 </a:t>
            </a:r>
            <a:r>
              <a:rPr lang="en-GB" sz="28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in half a day.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D90BB4-AB64-4C75-9FA8-5948E3546EC4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2012310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Fill in the blanks:</a:t>
            </a:r>
          </a:p>
          <a:p>
            <a:pPr defTabSz="68580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68580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</a:t>
            </a:r>
            <a:r>
              <a:rPr lang="en-GB" sz="28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days in five weeks.</a:t>
            </a:r>
          </a:p>
          <a:p>
            <a:pPr algn="ctr" defTabSz="68580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12 </a:t>
            </a:r>
            <a:r>
              <a:rPr lang="en-GB" sz="28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in half a day.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DFC9E0-6121-43B5-B4FC-6538C8C6AEC5}"/>
              </a:ext>
            </a:extLst>
          </p:cNvPr>
          <p:cNvSpPr/>
          <p:nvPr/>
        </p:nvSpPr>
        <p:spPr>
          <a:xfrm>
            <a:off x="5474855" y="3219701"/>
            <a:ext cx="12422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GB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hours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FD47D1-542D-48D3-B121-1C9B18CAE894}"/>
              </a:ext>
            </a:extLst>
          </p:cNvPr>
          <p:cNvSpPr/>
          <p:nvPr/>
        </p:nvSpPr>
        <p:spPr>
          <a:xfrm>
            <a:off x="4976092" y="1944417"/>
            <a:ext cx="12330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GB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E3F08A-4031-4672-AE42-1B3DFD5418BA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42626081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Lunch is served around midday.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63833B-119A-4349-B871-89E013F4EAE8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3489997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Lunch is served around midday.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because...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1C3C96-AAFB-4944-AA71-EC7EFEFEC98C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1131314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Lunch is served around midday.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True because lunch is served in the ‘middle’ of the day – usually about 12 o’clock.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05DDA3-D252-45D6-9A23-7D918C943E42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1713417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E3A3A-1134-4D9D-9038-43579938F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Friday 22</a:t>
            </a:r>
            <a:r>
              <a:rPr lang="en-GB" baseline="30000" dirty="0"/>
              <a:t>nd</a:t>
            </a:r>
            <a:r>
              <a:rPr lang="en-GB" dirty="0"/>
              <a:t> May 2020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119714-990F-4889-A869-7B6068D26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3: To know the number of seconds in a minute and the number of days in each month, year and leap year using reasoning.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96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07BE68E-C77F-4F30-B927-4CA3A17999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438" y="141338"/>
            <a:ext cx="8913124" cy="6322100"/>
          </a:xfrm>
          <a:prstGeom prst="rect">
            <a:avLst/>
          </a:prstGeom>
        </p:spPr>
      </p:pic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D4A87671-978E-4D22-86FA-11CE56C34C5A}"/>
              </a:ext>
            </a:extLst>
          </p:cNvPr>
          <p:cNvSpPr/>
          <p:nvPr/>
        </p:nvSpPr>
        <p:spPr>
          <a:xfrm>
            <a:off x="5314765" y="1511648"/>
            <a:ext cx="3752511" cy="2068753"/>
          </a:xfrm>
          <a:prstGeom prst="wedgeRoundRectCallout">
            <a:avLst>
              <a:gd name="adj1" fmla="val -75056"/>
              <a:gd name="adj2" fmla="val 208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Lunchtime is at 12 o’clock. So, whenever a clock shows 12 o’clock it has to be lunchtime.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8E3078-63F7-4C20-ACE1-C63C8A5EF323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Ellie says:</a:t>
            </a: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that possible? Explain how you know.</a:t>
            </a: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547965-F192-4CAC-A56F-556D3756E5D5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9781532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07BE68E-C77F-4F30-B927-4CA3A17999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438" y="141338"/>
            <a:ext cx="8913124" cy="6322100"/>
          </a:xfrm>
          <a:prstGeom prst="rect">
            <a:avLst/>
          </a:prstGeom>
        </p:spPr>
      </p:pic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D4A87671-978E-4D22-86FA-11CE56C34C5A}"/>
              </a:ext>
            </a:extLst>
          </p:cNvPr>
          <p:cNvSpPr/>
          <p:nvPr/>
        </p:nvSpPr>
        <p:spPr>
          <a:xfrm>
            <a:off x="5314765" y="1511648"/>
            <a:ext cx="3752511" cy="2068753"/>
          </a:xfrm>
          <a:prstGeom prst="wedgeRoundRectCallout">
            <a:avLst>
              <a:gd name="adj1" fmla="val -75056"/>
              <a:gd name="adj2" fmla="val 208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Lunchtime is at 12 o’clock. So, whenever a clock shows 12 o’clock it has to be lunchtime.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8E3078-63F7-4C20-ACE1-C63C8A5EF323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Ellie says:</a:t>
            </a: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that possible? Explain how you know.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Ellie is incorrect because …</a:t>
            </a:r>
          </a:p>
          <a:p>
            <a:pPr algn="ctr"/>
            <a:endParaRPr lang="en-GB" sz="4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8BFFC5-A674-43A8-9729-0A2F5F2DEECC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8866970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07BE68E-C77F-4F30-B927-4CA3A17999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438" y="141338"/>
            <a:ext cx="8913124" cy="6322100"/>
          </a:xfrm>
          <a:prstGeom prst="rect">
            <a:avLst/>
          </a:prstGeom>
        </p:spPr>
      </p:pic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D4A87671-978E-4D22-86FA-11CE56C34C5A}"/>
              </a:ext>
            </a:extLst>
          </p:cNvPr>
          <p:cNvSpPr/>
          <p:nvPr/>
        </p:nvSpPr>
        <p:spPr>
          <a:xfrm>
            <a:off x="5314765" y="1511648"/>
            <a:ext cx="3752511" cy="2068753"/>
          </a:xfrm>
          <a:prstGeom prst="wedgeRoundRectCallout">
            <a:avLst>
              <a:gd name="adj1" fmla="val -75056"/>
              <a:gd name="adj2" fmla="val 208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Lunchtime is at 12 o’clock. So, whenever a clock shows 12 o’clock it has to be lunchtime.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8E3078-63F7-4C20-ACE1-C63C8A5EF323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Ellie says:</a:t>
            </a: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that possible? Explain how you know.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Ellie is incorrect because a clock can say 12 o’clock in the middle of the night and in the middle of the day. Only one of those is lunchtime.</a:t>
            </a:r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4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CDFC7C-4A59-44C8-BB2F-2826E39F92C7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5119131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“Today the sunset was at 8 o’clock. That means every day must finish at 8 o’clock.”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how you know.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FEB9E7-6F78-4CAE-9CE4-1708A8A6B4A3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362201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Decide which month should go in which season and place them in the correct order.</a:t>
            </a: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2375EA0-2B80-47CF-8451-33FCD6C6BE31}"/>
              </a:ext>
            </a:extLst>
          </p:cNvPr>
          <p:cNvGrpSpPr/>
          <p:nvPr/>
        </p:nvGrpSpPr>
        <p:grpSpPr>
          <a:xfrm>
            <a:off x="3827051" y="1678474"/>
            <a:ext cx="4500000" cy="4500000"/>
            <a:chOff x="2303051" y="1678474"/>
            <a:chExt cx="4624543" cy="4522840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EE92F453-3F5D-4493-9DD4-E0DFDABA72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03051" y="1678475"/>
              <a:ext cx="4624543" cy="4522839"/>
            </a:xfrm>
            <a:prstGeom prst="rect">
              <a:avLst/>
            </a:prstGeom>
          </p:spPr>
        </p:pic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744599E6-EB2F-4A1A-A345-A908FD06493D}"/>
                </a:ext>
              </a:extLst>
            </p:cNvPr>
            <p:cNvSpPr/>
            <p:nvPr/>
          </p:nvSpPr>
          <p:spPr>
            <a:xfrm>
              <a:off x="2324172" y="1678474"/>
              <a:ext cx="4603422" cy="452283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7" name="TextBox 176">
            <a:extLst>
              <a:ext uri="{FF2B5EF4-FFF2-40B4-BE49-F238E27FC236}">
                <a16:creationId xmlns:a16="http://schemas.microsoft.com/office/drawing/2014/main" id="{02F13389-E627-46F3-9FEA-F128BE171D54}"/>
              </a:ext>
            </a:extLst>
          </p:cNvPr>
          <p:cNvSpPr txBox="1"/>
          <p:nvPr/>
        </p:nvSpPr>
        <p:spPr>
          <a:xfrm>
            <a:off x="6223546" y="2015757"/>
            <a:ext cx="1360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Spring</a:t>
            </a:r>
            <a:endParaRPr lang="en-US" sz="20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181E26BB-DB74-458B-8480-28D33F28E93A}"/>
              </a:ext>
            </a:extLst>
          </p:cNvPr>
          <p:cNvSpPr txBox="1"/>
          <p:nvPr/>
        </p:nvSpPr>
        <p:spPr>
          <a:xfrm>
            <a:off x="6223546" y="4038503"/>
            <a:ext cx="1360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Summer</a:t>
            </a:r>
            <a:endParaRPr lang="en-US" sz="20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7D567136-1107-4FAC-AD9B-85160F8E14D1}"/>
              </a:ext>
            </a:extLst>
          </p:cNvPr>
          <p:cNvSpPr txBox="1"/>
          <p:nvPr/>
        </p:nvSpPr>
        <p:spPr>
          <a:xfrm>
            <a:off x="4660954" y="4038503"/>
            <a:ext cx="1360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Autumn</a:t>
            </a:r>
            <a:endParaRPr lang="en-US" sz="20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0A1B4F7F-E8D6-45F4-802D-D83018E0ADF4}"/>
              </a:ext>
            </a:extLst>
          </p:cNvPr>
          <p:cNvSpPr txBox="1"/>
          <p:nvPr/>
        </p:nvSpPr>
        <p:spPr>
          <a:xfrm>
            <a:off x="4666335" y="2015757"/>
            <a:ext cx="1360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Winter</a:t>
            </a:r>
            <a:endParaRPr lang="en-US" sz="20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8" name="Rectangle: Rounded Corners 147">
            <a:extLst>
              <a:ext uri="{FF2B5EF4-FFF2-40B4-BE49-F238E27FC236}">
                <a16:creationId xmlns:a16="http://schemas.microsoft.com/office/drawing/2014/main" id="{375B3765-BAD9-4C04-8DF9-7D78C9D1301E}"/>
              </a:ext>
            </a:extLst>
          </p:cNvPr>
          <p:cNvSpPr/>
          <p:nvPr/>
        </p:nvSpPr>
        <p:spPr>
          <a:xfrm>
            <a:off x="8027029" y="5637542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January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9" name="Rectangle: Rounded Corners 148">
            <a:extLst>
              <a:ext uri="{FF2B5EF4-FFF2-40B4-BE49-F238E27FC236}">
                <a16:creationId xmlns:a16="http://schemas.microsoft.com/office/drawing/2014/main" id="{344BEF86-43A6-4813-99BA-BF97A8513336}"/>
              </a:ext>
            </a:extLst>
          </p:cNvPr>
          <p:cNvSpPr/>
          <p:nvPr/>
        </p:nvSpPr>
        <p:spPr>
          <a:xfrm>
            <a:off x="2586703" y="5572232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February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0" name="Rectangle: Rounded Corners 149">
            <a:extLst>
              <a:ext uri="{FF2B5EF4-FFF2-40B4-BE49-F238E27FC236}">
                <a16:creationId xmlns:a16="http://schemas.microsoft.com/office/drawing/2014/main" id="{0A2098B2-503D-4244-AD42-6CAB5CA618EB}"/>
              </a:ext>
            </a:extLst>
          </p:cNvPr>
          <p:cNvSpPr/>
          <p:nvPr/>
        </p:nvSpPr>
        <p:spPr>
          <a:xfrm>
            <a:off x="8428202" y="2702159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March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1" name="Rectangle: Rounded Corners 150">
            <a:extLst>
              <a:ext uri="{FF2B5EF4-FFF2-40B4-BE49-F238E27FC236}">
                <a16:creationId xmlns:a16="http://schemas.microsoft.com/office/drawing/2014/main" id="{A9CFA5E4-5E5F-4FEE-8A69-AFCF2C60E2C4}"/>
              </a:ext>
            </a:extLst>
          </p:cNvPr>
          <p:cNvSpPr/>
          <p:nvPr/>
        </p:nvSpPr>
        <p:spPr>
          <a:xfrm>
            <a:off x="8543131" y="4075274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April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2" name="Rectangle: Rounded Corners 151">
            <a:extLst>
              <a:ext uri="{FF2B5EF4-FFF2-40B4-BE49-F238E27FC236}">
                <a16:creationId xmlns:a16="http://schemas.microsoft.com/office/drawing/2014/main" id="{B0C458E8-9590-4E9E-9B84-CD8E1D4F5ED7}"/>
              </a:ext>
            </a:extLst>
          </p:cNvPr>
          <p:cNvSpPr/>
          <p:nvPr/>
        </p:nvSpPr>
        <p:spPr>
          <a:xfrm>
            <a:off x="2201127" y="4814833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May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3" name="Rectangle: Rounded Corners 152">
            <a:extLst>
              <a:ext uri="{FF2B5EF4-FFF2-40B4-BE49-F238E27FC236}">
                <a16:creationId xmlns:a16="http://schemas.microsoft.com/office/drawing/2014/main" id="{14B69B4A-F385-406E-A33C-94081C9880B8}"/>
              </a:ext>
            </a:extLst>
          </p:cNvPr>
          <p:cNvSpPr/>
          <p:nvPr/>
        </p:nvSpPr>
        <p:spPr>
          <a:xfrm>
            <a:off x="1994536" y="4081396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June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1A2C1BCB-D04A-42CB-92FF-557BE3C244C7}"/>
              </a:ext>
            </a:extLst>
          </p:cNvPr>
          <p:cNvSpPr/>
          <p:nvPr/>
        </p:nvSpPr>
        <p:spPr>
          <a:xfrm>
            <a:off x="2546479" y="1937068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July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5" name="Rectangle: Rounded Corners 154">
            <a:extLst>
              <a:ext uri="{FF2B5EF4-FFF2-40B4-BE49-F238E27FC236}">
                <a16:creationId xmlns:a16="http://schemas.microsoft.com/office/drawing/2014/main" id="{0B50A1F0-A9CB-4505-A672-FC1A30970070}"/>
              </a:ext>
            </a:extLst>
          </p:cNvPr>
          <p:cNvSpPr/>
          <p:nvPr/>
        </p:nvSpPr>
        <p:spPr>
          <a:xfrm>
            <a:off x="8418051" y="4932787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August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6" name="Rectangle: Rounded Corners 155">
            <a:extLst>
              <a:ext uri="{FF2B5EF4-FFF2-40B4-BE49-F238E27FC236}">
                <a16:creationId xmlns:a16="http://schemas.microsoft.com/office/drawing/2014/main" id="{0E476616-8780-49B6-88A3-874C6686F1F1}"/>
              </a:ext>
            </a:extLst>
          </p:cNvPr>
          <p:cNvSpPr/>
          <p:nvPr/>
        </p:nvSpPr>
        <p:spPr>
          <a:xfrm>
            <a:off x="1956153" y="2608014"/>
            <a:ext cx="1640020" cy="3474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September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7" name="Rectangle: Rounded Corners 156">
            <a:extLst>
              <a:ext uri="{FF2B5EF4-FFF2-40B4-BE49-F238E27FC236}">
                <a16:creationId xmlns:a16="http://schemas.microsoft.com/office/drawing/2014/main" id="{7239CA49-6575-47F1-A343-09BC0EE6777F}"/>
              </a:ext>
            </a:extLst>
          </p:cNvPr>
          <p:cNvSpPr/>
          <p:nvPr/>
        </p:nvSpPr>
        <p:spPr>
          <a:xfrm>
            <a:off x="2061135" y="3407208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October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8" name="Rectangle: Rounded Corners 157">
            <a:extLst>
              <a:ext uri="{FF2B5EF4-FFF2-40B4-BE49-F238E27FC236}">
                <a16:creationId xmlns:a16="http://schemas.microsoft.com/office/drawing/2014/main" id="{2F777C9D-1F2B-4D6E-99ED-7EBB7CB2683F}"/>
              </a:ext>
            </a:extLst>
          </p:cNvPr>
          <p:cNvSpPr/>
          <p:nvPr/>
        </p:nvSpPr>
        <p:spPr>
          <a:xfrm>
            <a:off x="8054658" y="1944958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November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9" name="Rectangle: Rounded Corners 158">
            <a:extLst>
              <a:ext uri="{FF2B5EF4-FFF2-40B4-BE49-F238E27FC236}">
                <a16:creationId xmlns:a16="http://schemas.microsoft.com/office/drawing/2014/main" id="{3A27835E-9038-484F-87F0-EE1637FC68FB}"/>
              </a:ext>
            </a:extLst>
          </p:cNvPr>
          <p:cNvSpPr/>
          <p:nvPr/>
        </p:nvSpPr>
        <p:spPr>
          <a:xfrm>
            <a:off x="8771249" y="3376852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December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BD4ED546-23BE-40B8-9E6B-1F18218C7FC8}"/>
              </a:ext>
            </a:extLst>
          </p:cNvPr>
          <p:cNvSpPr/>
          <p:nvPr/>
        </p:nvSpPr>
        <p:spPr>
          <a:xfrm>
            <a:off x="4407165" y="2857851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January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F65D5DD9-1B66-4D06-8F98-7AEA36258459}"/>
              </a:ext>
            </a:extLst>
          </p:cNvPr>
          <p:cNvSpPr/>
          <p:nvPr/>
        </p:nvSpPr>
        <p:spPr>
          <a:xfrm>
            <a:off x="4407165" y="3213161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February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04CEAEE-303D-4545-8C92-B1FAE0E030F8}"/>
              </a:ext>
            </a:extLst>
          </p:cNvPr>
          <p:cNvSpPr/>
          <p:nvPr/>
        </p:nvSpPr>
        <p:spPr>
          <a:xfrm>
            <a:off x="6016488" y="2529634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March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5914E3AE-07C4-4F29-8816-744288C57571}"/>
              </a:ext>
            </a:extLst>
          </p:cNvPr>
          <p:cNvSpPr/>
          <p:nvPr/>
        </p:nvSpPr>
        <p:spPr>
          <a:xfrm>
            <a:off x="5994404" y="2868878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April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795753C-9BA3-428A-B0BD-47D35BE7B94A}"/>
              </a:ext>
            </a:extLst>
          </p:cNvPr>
          <p:cNvSpPr/>
          <p:nvPr/>
        </p:nvSpPr>
        <p:spPr>
          <a:xfrm>
            <a:off x="6038683" y="3250116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May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C86E6BBD-709D-49CE-8ED7-FBF32EB9027D}"/>
              </a:ext>
            </a:extLst>
          </p:cNvPr>
          <p:cNvSpPr/>
          <p:nvPr/>
        </p:nvSpPr>
        <p:spPr>
          <a:xfrm>
            <a:off x="6005678" y="4557881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June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FA52891C-5B76-4416-A259-56B632EBFFAA}"/>
              </a:ext>
            </a:extLst>
          </p:cNvPr>
          <p:cNvSpPr/>
          <p:nvPr/>
        </p:nvSpPr>
        <p:spPr>
          <a:xfrm>
            <a:off x="6004428" y="4932522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July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9BD2AE04-74D2-4706-A92D-897EF527E891}"/>
              </a:ext>
            </a:extLst>
          </p:cNvPr>
          <p:cNvSpPr/>
          <p:nvPr/>
        </p:nvSpPr>
        <p:spPr>
          <a:xfrm>
            <a:off x="6034194" y="5305433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August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5CECF77B-BFA2-4377-BB18-024C7C5AB267}"/>
              </a:ext>
            </a:extLst>
          </p:cNvPr>
          <p:cNvSpPr/>
          <p:nvPr/>
        </p:nvSpPr>
        <p:spPr>
          <a:xfrm>
            <a:off x="4448118" y="4556747"/>
            <a:ext cx="1640020" cy="3474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September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7150766B-8279-492D-83BB-42427CF92C89}"/>
              </a:ext>
            </a:extLst>
          </p:cNvPr>
          <p:cNvSpPr/>
          <p:nvPr/>
        </p:nvSpPr>
        <p:spPr>
          <a:xfrm>
            <a:off x="4422526" y="4917943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October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688D09C0-0678-45BB-A305-FA900D7A8F1D}"/>
              </a:ext>
            </a:extLst>
          </p:cNvPr>
          <p:cNvSpPr/>
          <p:nvPr/>
        </p:nvSpPr>
        <p:spPr>
          <a:xfrm>
            <a:off x="4485182" y="5279110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November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9E11CFC5-1DA4-454E-9D15-9D9A127F5184}"/>
              </a:ext>
            </a:extLst>
          </p:cNvPr>
          <p:cNvSpPr/>
          <p:nvPr/>
        </p:nvSpPr>
        <p:spPr>
          <a:xfrm>
            <a:off x="4439006" y="2521546"/>
            <a:ext cx="1637284" cy="3474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December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050A556-A9E8-4FDF-AAF2-039679ABC9A7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4065383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“Today the sunset was at 8 o’clock. That means every day must finish at 8 o’clock.”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how you know.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False because…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77A114-AF56-45F1-AD59-3D887416E96B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0180777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“Today the sunset was at 8 o’clock. That means every day must finish at 8 o’clock.”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how you know.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 because the sun sets at different times (depending on the season) and this doesn’t always mean the day has ended.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2D38F4-D05F-4D2A-8B2F-4D6693EA5727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3443413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days in this month are not weekend days?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0E6608-DDEC-4C7A-B6AA-35CA53720A08}"/>
              </a:ext>
            </a:extLst>
          </p:cNvPr>
          <p:cNvGraphicFramePr>
            <a:graphicFrameLocks noGrp="1"/>
          </p:cNvGraphicFramePr>
          <p:nvPr/>
        </p:nvGraphicFramePr>
        <p:xfrm>
          <a:off x="3379823" y="1524000"/>
          <a:ext cx="5432357" cy="368441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76051">
                  <a:extLst>
                    <a:ext uri="{9D8B030D-6E8A-4147-A177-3AD203B41FA5}">
                      <a16:colId xmlns:a16="http://schemas.microsoft.com/office/drawing/2014/main" val="4041289861"/>
                    </a:ext>
                  </a:extLst>
                </a:gridCol>
                <a:gridCol w="776051">
                  <a:extLst>
                    <a:ext uri="{9D8B030D-6E8A-4147-A177-3AD203B41FA5}">
                      <a16:colId xmlns:a16="http://schemas.microsoft.com/office/drawing/2014/main" val="138214624"/>
                    </a:ext>
                  </a:extLst>
                </a:gridCol>
                <a:gridCol w="776051">
                  <a:extLst>
                    <a:ext uri="{9D8B030D-6E8A-4147-A177-3AD203B41FA5}">
                      <a16:colId xmlns:a16="http://schemas.microsoft.com/office/drawing/2014/main" val="134390074"/>
                    </a:ext>
                  </a:extLst>
                </a:gridCol>
                <a:gridCol w="776051">
                  <a:extLst>
                    <a:ext uri="{9D8B030D-6E8A-4147-A177-3AD203B41FA5}">
                      <a16:colId xmlns:a16="http://schemas.microsoft.com/office/drawing/2014/main" val="370161840"/>
                    </a:ext>
                  </a:extLst>
                </a:gridCol>
                <a:gridCol w="776051">
                  <a:extLst>
                    <a:ext uri="{9D8B030D-6E8A-4147-A177-3AD203B41FA5}">
                      <a16:colId xmlns:a16="http://schemas.microsoft.com/office/drawing/2014/main" val="1020608100"/>
                    </a:ext>
                  </a:extLst>
                </a:gridCol>
                <a:gridCol w="776051">
                  <a:extLst>
                    <a:ext uri="{9D8B030D-6E8A-4147-A177-3AD203B41FA5}">
                      <a16:colId xmlns:a16="http://schemas.microsoft.com/office/drawing/2014/main" val="569099664"/>
                    </a:ext>
                  </a:extLst>
                </a:gridCol>
                <a:gridCol w="776051">
                  <a:extLst>
                    <a:ext uri="{9D8B030D-6E8A-4147-A177-3AD203B41FA5}">
                      <a16:colId xmlns:a16="http://schemas.microsoft.com/office/drawing/2014/main" val="4195943278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Mo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We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Thu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Fri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Sa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Su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126322"/>
                  </a:ext>
                </a:extLst>
              </a:tr>
              <a:tr h="587022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47535"/>
                  </a:ext>
                </a:extLst>
              </a:tr>
              <a:tr h="58702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420105"/>
                  </a:ext>
                </a:extLst>
              </a:tr>
              <a:tr h="58702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579448"/>
                  </a:ext>
                </a:extLst>
              </a:tr>
              <a:tr h="58702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165186"/>
                  </a:ext>
                </a:extLst>
              </a:tr>
              <a:tr h="58702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6745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095F878-F947-4842-90B0-FB734C39DD72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4821024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days in this month are not weekend days?</a:t>
            </a: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 days are not weekend days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0E6608-DDEC-4C7A-B6AA-35CA53720A08}"/>
              </a:ext>
            </a:extLst>
          </p:cNvPr>
          <p:cNvGraphicFramePr>
            <a:graphicFrameLocks noGrp="1"/>
          </p:cNvGraphicFramePr>
          <p:nvPr/>
        </p:nvGraphicFramePr>
        <p:xfrm>
          <a:off x="3379823" y="1524000"/>
          <a:ext cx="5432357" cy="368441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76051">
                  <a:extLst>
                    <a:ext uri="{9D8B030D-6E8A-4147-A177-3AD203B41FA5}">
                      <a16:colId xmlns:a16="http://schemas.microsoft.com/office/drawing/2014/main" val="4041289861"/>
                    </a:ext>
                  </a:extLst>
                </a:gridCol>
                <a:gridCol w="776051">
                  <a:extLst>
                    <a:ext uri="{9D8B030D-6E8A-4147-A177-3AD203B41FA5}">
                      <a16:colId xmlns:a16="http://schemas.microsoft.com/office/drawing/2014/main" val="138214624"/>
                    </a:ext>
                  </a:extLst>
                </a:gridCol>
                <a:gridCol w="776051">
                  <a:extLst>
                    <a:ext uri="{9D8B030D-6E8A-4147-A177-3AD203B41FA5}">
                      <a16:colId xmlns:a16="http://schemas.microsoft.com/office/drawing/2014/main" val="134390074"/>
                    </a:ext>
                  </a:extLst>
                </a:gridCol>
                <a:gridCol w="776051">
                  <a:extLst>
                    <a:ext uri="{9D8B030D-6E8A-4147-A177-3AD203B41FA5}">
                      <a16:colId xmlns:a16="http://schemas.microsoft.com/office/drawing/2014/main" val="370161840"/>
                    </a:ext>
                  </a:extLst>
                </a:gridCol>
                <a:gridCol w="776051">
                  <a:extLst>
                    <a:ext uri="{9D8B030D-6E8A-4147-A177-3AD203B41FA5}">
                      <a16:colId xmlns:a16="http://schemas.microsoft.com/office/drawing/2014/main" val="1020608100"/>
                    </a:ext>
                  </a:extLst>
                </a:gridCol>
                <a:gridCol w="776051">
                  <a:extLst>
                    <a:ext uri="{9D8B030D-6E8A-4147-A177-3AD203B41FA5}">
                      <a16:colId xmlns:a16="http://schemas.microsoft.com/office/drawing/2014/main" val="569099664"/>
                    </a:ext>
                  </a:extLst>
                </a:gridCol>
                <a:gridCol w="776051">
                  <a:extLst>
                    <a:ext uri="{9D8B030D-6E8A-4147-A177-3AD203B41FA5}">
                      <a16:colId xmlns:a16="http://schemas.microsoft.com/office/drawing/2014/main" val="4195943278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Mo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We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Thu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Fri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Sa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Su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126322"/>
                  </a:ext>
                </a:extLst>
              </a:tr>
              <a:tr h="587022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47535"/>
                  </a:ext>
                </a:extLst>
              </a:tr>
              <a:tr h="58702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420105"/>
                  </a:ext>
                </a:extLst>
              </a:tr>
              <a:tr h="58702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579448"/>
                  </a:ext>
                </a:extLst>
              </a:tr>
              <a:tr h="58702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165186"/>
                  </a:ext>
                </a:extLst>
              </a:tr>
              <a:tr h="587022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6745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ADB012E-DD53-4C80-88F6-40367E576578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533068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months have the most days?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month has the fewest days?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months have 28 days?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days are in one year?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weeks are in two years?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often do leap years occur?</a:t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month gets an extra day in a leap year?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24320D-F73F-4633-8C74-9C2FADE43927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264047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months have the most days? 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January, March, May, July, August, October and December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month has the fewest days?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February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months have 28 days? 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All of them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days are in one year? 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365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weeks are in two years? 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104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often do leap years occur? 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Every four years</a:t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month gets an extra day in a leap year?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February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45AEF9-1FE0-4CC8-BEFE-579C67AC38EF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061649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month or months that do not have 30 days in total.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1025CFF-E775-43F3-8DA7-CECE05C6F77E}"/>
              </a:ext>
            </a:extLst>
          </p:cNvPr>
          <p:cNvGraphicFramePr>
            <a:graphicFrameLocks noGrp="1"/>
          </p:cNvGraphicFramePr>
          <p:nvPr/>
        </p:nvGraphicFramePr>
        <p:xfrm>
          <a:off x="2627306" y="2215611"/>
          <a:ext cx="6937389" cy="22574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2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2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74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The eighth month of the year</a:t>
                      </a:r>
                    </a:p>
                  </a:txBody>
                  <a:tcPr marL="214836" marR="214836" marT="138605" marB="13860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April</a:t>
                      </a:r>
                    </a:p>
                  </a:txBody>
                  <a:tcPr marL="214836" marR="214836" marT="138605" marB="13860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The month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before March</a:t>
                      </a: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214836" marR="214836" marT="138605" marB="13860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03122ED-2F79-4820-B0C0-E5CBAEC1857F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month or months that do not have 30 days in total.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EF4BD5E-7CFA-4CE6-B220-8813D3FD08B2}"/>
              </a:ext>
            </a:extLst>
          </p:cNvPr>
          <p:cNvSpPr/>
          <p:nvPr/>
        </p:nvSpPr>
        <p:spPr>
          <a:xfrm>
            <a:off x="2562888" y="2063874"/>
            <a:ext cx="2412000" cy="2412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D67A57-C485-4526-A802-8D5D0935C1E2}"/>
              </a:ext>
            </a:extLst>
          </p:cNvPr>
          <p:cNvSpPr/>
          <p:nvPr/>
        </p:nvSpPr>
        <p:spPr>
          <a:xfrm>
            <a:off x="7201857" y="2063874"/>
            <a:ext cx="2412000" cy="2412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71DDAB6-FB25-4367-91A4-008D70F3311E}"/>
              </a:ext>
            </a:extLst>
          </p:cNvPr>
          <p:cNvGraphicFramePr>
            <a:graphicFrameLocks noGrp="1"/>
          </p:cNvGraphicFramePr>
          <p:nvPr/>
        </p:nvGraphicFramePr>
        <p:xfrm>
          <a:off x="2627306" y="2215611"/>
          <a:ext cx="6937389" cy="22574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2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2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74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The eighth month of the year</a:t>
                      </a:r>
                    </a:p>
                  </a:txBody>
                  <a:tcPr marL="214836" marR="214836" marT="138605" marB="13860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April</a:t>
                      </a:r>
                    </a:p>
                  </a:txBody>
                  <a:tcPr marL="214836" marR="214836" marT="138605" marB="13860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The month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before March</a:t>
                      </a: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214836" marR="214836" marT="138605" marB="13860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F1731618-ADAA-40AE-9DA0-D5CB8247FCDD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443568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the date a week later.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8518A21-F747-4F3C-B3C0-207E45AFE1C4}"/>
              </a:ext>
            </a:extLst>
          </p:cNvPr>
          <p:cNvGraphicFramePr>
            <a:graphicFrameLocks noGrp="1"/>
          </p:cNvGraphicFramePr>
          <p:nvPr/>
        </p:nvGraphicFramePr>
        <p:xfrm>
          <a:off x="2054087" y="1970427"/>
          <a:ext cx="7779026" cy="21296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8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1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5838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28</a:t>
                      </a:r>
                      <a:r>
                        <a:rPr lang="en-GB" sz="2400" b="1" baseline="30000" dirty="0">
                          <a:latin typeface="Century Gothic" panose="020B0502020202020204" pitchFamily="34" charset="0"/>
                        </a:rPr>
                        <a:t>th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February</a:t>
                      </a:r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(non-leap year)</a:t>
                      </a: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213140" marR="213140" marT="106638" marB="1066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13140" marR="213140" marT="106638" marB="10663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3852">
                <a:tc>
                  <a:txBody>
                    <a:bodyPr/>
                    <a:lstStyle/>
                    <a:p>
                      <a:pPr algn="ctr"/>
                      <a:r>
                        <a:rPr lang="en-GB" sz="2400" b="1" baseline="0" dirty="0">
                          <a:latin typeface="Century Gothic" panose="020B0502020202020204" pitchFamily="34" charset="0"/>
                        </a:rPr>
                        <a:t>30</a:t>
                      </a:r>
                      <a:r>
                        <a:rPr lang="en-GB" sz="2400" b="1" baseline="30000" dirty="0">
                          <a:latin typeface="Century Gothic" panose="020B0502020202020204" pitchFamily="34" charset="0"/>
                        </a:rPr>
                        <a:t>th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December</a:t>
                      </a:r>
                    </a:p>
                  </a:txBody>
                  <a:tcPr marL="213140" marR="213140" marT="106638" marB="1066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213140" marR="213140" marT="106638" marB="10663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966AF86-BADB-4302-BD6F-B6CB2DE40A2E}"/>
              </a:ext>
            </a:extLst>
          </p:cNvPr>
          <p:cNvSpPr txBox="1"/>
          <p:nvPr/>
        </p:nvSpPr>
        <p:spPr>
          <a:xfrm>
            <a:off x="9757705" y="6075229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</TotalTime>
  <Words>1669</Words>
  <Application>Microsoft Office PowerPoint</Application>
  <PresentationFormat>Widescreen</PresentationFormat>
  <Paragraphs>698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Century Gothic</vt:lpstr>
      <vt:lpstr>SassoonCRInfantMedium</vt:lpstr>
      <vt:lpstr>Trebuchet MS</vt:lpstr>
      <vt:lpstr>Wingdings 3</vt:lpstr>
      <vt:lpstr>Facet</vt:lpstr>
      <vt:lpstr>Tuesday 19th May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Wednesday 20th May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Friday 22nd May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19th May 2020</dc:title>
  <dc:creator>Zainab Ali</dc:creator>
  <cp:lastModifiedBy>Zainab Ali</cp:lastModifiedBy>
  <cp:revision>6</cp:revision>
  <dcterms:created xsi:type="dcterms:W3CDTF">2020-05-06T12:07:01Z</dcterms:created>
  <dcterms:modified xsi:type="dcterms:W3CDTF">2020-05-13T13:01:16Z</dcterms:modified>
</cp:coreProperties>
</file>