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sldIdLst>
    <p:sldId id="256" r:id="rId5"/>
    <p:sldId id="301" r:id="rId6"/>
    <p:sldId id="362" r:id="rId7"/>
    <p:sldId id="363" r:id="rId8"/>
    <p:sldId id="360" r:id="rId9"/>
    <p:sldId id="364" r:id="rId10"/>
    <p:sldId id="365" r:id="rId11"/>
    <p:sldId id="366" r:id="rId12"/>
    <p:sldId id="368" r:id="rId13"/>
    <p:sldId id="369" r:id="rId14"/>
    <p:sldId id="370" r:id="rId15"/>
    <p:sldId id="371" r:id="rId16"/>
    <p:sldId id="355" r:id="rId17"/>
    <p:sldId id="372" r:id="rId18"/>
    <p:sldId id="381" r:id="rId19"/>
    <p:sldId id="382" r:id="rId20"/>
    <p:sldId id="383" r:id="rId21"/>
    <p:sldId id="376" r:id="rId22"/>
    <p:sldId id="384" r:id="rId23"/>
    <p:sldId id="386" r:id="rId24"/>
    <p:sldId id="387" r:id="rId25"/>
    <p:sldId id="388" r:id="rId26"/>
    <p:sldId id="389" r:id="rId27"/>
    <p:sldId id="390" r:id="rId28"/>
    <p:sldId id="391" r:id="rId29"/>
    <p:sldId id="367" r:id="rId30"/>
    <p:sldId id="392" r:id="rId31"/>
    <p:sldId id="393" r:id="rId32"/>
    <p:sldId id="394" r:id="rId33"/>
    <p:sldId id="395" r:id="rId34"/>
    <p:sldId id="396" r:id="rId35"/>
    <p:sldId id="377" r:id="rId36"/>
    <p:sldId id="379" r:id="rId37"/>
    <p:sldId id="397" r:id="rId38"/>
    <p:sldId id="374" r:id="rId39"/>
    <p:sldId id="37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8000"/>
    <a:srgbClr val="0000FF"/>
    <a:srgbClr val="FF3300"/>
    <a:srgbClr val="D1B2E8"/>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114" d="100"/>
          <a:sy n="114" d="100"/>
        </p:scale>
        <p:origin x="15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3993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06870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56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678647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943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75921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79839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7336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09444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53225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62607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90962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5807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74033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9726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82155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43C518-2E58-4E98-8F61-29A47E1D445A}" type="datetimeFigureOut">
              <a:rPr lang="en-GB" smtClean="0"/>
              <a:t>05/05/2020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205983880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u="sng" dirty="0">
                <a:solidFill>
                  <a:srgbClr val="E7E6E6">
                    <a:lumMod val="50000"/>
                  </a:srgbClr>
                </a:solidFill>
                <a:latin typeface="SassoonCRInfantMedium" panose="02000603020000020003" pitchFamily="2" charset="0"/>
              </a:rPr>
              <a:t>Year 5/6 – Summer Block 1 – Converting Units – Step 6</a:t>
            </a:r>
          </a:p>
          <a:p>
            <a:pPr lvl="0" algn="ctr"/>
            <a:endParaRPr lang="en-GB" dirty="0">
              <a:solidFill>
                <a:srgbClr val="E7E6E6">
                  <a:lumMod val="25000"/>
                </a:srgbClr>
              </a:solidFill>
              <a:latin typeface="SassoonCRInfantMedium" panose="02000603020000020003" pitchFamily="2" charset="0"/>
            </a:endParaRPr>
          </a:p>
          <a:p>
            <a:pPr lvl="0">
              <a:defRPr/>
            </a:pPr>
            <a:r>
              <a:rPr lang="en-GB" b="1" dirty="0">
                <a:solidFill>
                  <a:prstClr val="black"/>
                </a:solidFill>
                <a:latin typeface="Century Gothic" panose="020B0502020202020204" pitchFamily="34" charset="0"/>
              </a:rPr>
              <a:t>About This Resource:</a:t>
            </a:r>
          </a:p>
          <a:p>
            <a:pPr lvl="0">
              <a:defRPr/>
            </a:pPr>
            <a:endParaRPr lang="en-GB" sz="1100" b="1" dirty="0">
              <a:solidFill>
                <a:prstClr val="black"/>
              </a:solidFill>
              <a:latin typeface="Century Gothic" panose="020B0502020202020204" pitchFamily="34" charset="0"/>
            </a:endParaRPr>
          </a:p>
          <a:p>
            <a:pPr lvl="0">
              <a:defRPr/>
            </a:pPr>
            <a:r>
              <a:rPr lang="en-GB" sz="1400" b="1" dirty="0">
                <a:solidFill>
                  <a:prstClr val="black"/>
                </a:solidFill>
                <a:latin typeface="Century Gothic" panose="020B0502020202020204" pitchFamily="34" charset="0"/>
              </a:rPr>
              <a:t>This PowerPoint has been designed to support teaching of the small steps. It includes a starter activity suitable for the year group and an example of each question from the Varied Fluency and Reasoning and Problem Solving resources also provided in the tasks. Each slide has the year group identified in the bottom right-hand corner. I recommend that you look through this PowerPoint in advance and decide whether to work through all examples provided or a selection of them depending on the needs of your child.</a:t>
            </a:r>
          </a:p>
          <a:p>
            <a:pPr lvl="0">
              <a:defRPr/>
            </a:pPr>
            <a:endParaRPr lang="en-GB" sz="1400" b="1" dirty="0">
              <a:solidFill>
                <a:prstClr val="black"/>
              </a:solidFill>
              <a:latin typeface="Century Gothic" panose="020B0502020202020204" pitchFamily="34" charset="0"/>
            </a:endParaRPr>
          </a:p>
          <a:p>
            <a:pPr lvl="0">
              <a:defRPr/>
            </a:pPr>
            <a:r>
              <a:rPr lang="en-GB" sz="1400" b="1" dirty="0">
                <a:solidFill>
                  <a:prstClr val="black"/>
                </a:solidFill>
                <a:latin typeface="Century Gothic" panose="020B0502020202020204" pitchFamily="34" charset="0"/>
              </a:rPr>
              <a:t>The PowerPoint has been dated for the week, so please work your way through it each day.</a:t>
            </a:r>
            <a:endParaRPr lang="en-GB" sz="1100" b="1" dirty="0">
              <a:solidFill>
                <a:prstClr val="black"/>
              </a:solidFill>
              <a:latin typeface="Century Gothic" panose="020B0502020202020204" pitchFamily="34" charset="0"/>
            </a:endParaRPr>
          </a:p>
          <a:p>
            <a:pPr lvl="0">
              <a:defRPr/>
            </a:pPr>
            <a:endParaRPr lang="en-GB" sz="1100" b="1" dirty="0">
              <a:solidFill>
                <a:prstClr val="black"/>
              </a:solidFill>
              <a:latin typeface="Century Gothic" panose="020B0502020202020204" pitchFamily="34" charset="0"/>
            </a:endParaRPr>
          </a:p>
          <a:p>
            <a:pPr lvl="0" defTabSz="457200">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statement below.</a:t>
            </a:r>
          </a:p>
          <a:p>
            <a:br>
              <a:rPr lang="en-GB" sz="2400" dirty="0">
                <a:solidFill>
                  <a:schemeClr val="tx1"/>
                </a:solidFill>
                <a:latin typeface="SassoonCRInfantMedium" panose="02000603020000020003" pitchFamily="2" charset="0"/>
              </a:rPr>
            </a:br>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E7F7B5BF-6999-474B-995E-123F7EE3B4F3}"/>
              </a:ext>
            </a:extLst>
          </p:cNvPr>
          <p:cNvGraphicFramePr>
            <a:graphicFrameLocks noGrp="1"/>
          </p:cNvGraphicFramePr>
          <p:nvPr/>
        </p:nvGraphicFramePr>
        <p:xfrm>
          <a:off x="2479964" y="2105214"/>
          <a:ext cx="4116989" cy="667427"/>
        </p:xfrm>
        <a:graphic>
          <a:graphicData uri="http://schemas.openxmlformats.org/drawingml/2006/table">
            <a:tbl>
              <a:tblPr firstRow="1" bandRow="1">
                <a:tableStyleId>{5940675A-B579-460E-94D1-54222C63F5DA}</a:tableStyleId>
              </a:tblPr>
              <a:tblGrid>
                <a:gridCol w="2433243">
                  <a:extLst>
                    <a:ext uri="{9D8B030D-6E8A-4147-A177-3AD203B41FA5}">
                      <a16:colId xmlns:a16="http://schemas.microsoft.com/office/drawing/2014/main" val="4255103647"/>
                    </a:ext>
                  </a:extLst>
                </a:gridCol>
                <a:gridCol w="483019">
                  <a:extLst>
                    <a:ext uri="{9D8B030D-6E8A-4147-A177-3AD203B41FA5}">
                      <a16:colId xmlns:a16="http://schemas.microsoft.com/office/drawing/2014/main" val="2878947333"/>
                    </a:ext>
                  </a:extLst>
                </a:gridCol>
                <a:gridCol w="1200727">
                  <a:extLst>
                    <a:ext uri="{9D8B030D-6E8A-4147-A177-3AD203B41FA5}">
                      <a16:colId xmlns:a16="http://schemas.microsoft.com/office/drawing/2014/main" val="4255118921"/>
                    </a:ext>
                  </a:extLst>
                </a:gridCol>
              </a:tblGrid>
              <a:tr h="667427">
                <a:tc>
                  <a:txBody>
                    <a:bodyPr/>
                    <a:lstStyle/>
                    <a:p>
                      <a:pPr algn="ctr"/>
                      <a:r>
                        <a:rPr lang="en-GB" sz="3000" dirty="0">
                          <a:latin typeface="SassoonCRInfantMedium" panose="02000603020000020003" pitchFamily="2" charset="0"/>
                        </a:rPr>
                        <a:t>720 minutes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000" dirty="0">
                          <a:latin typeface="SassoonCRInfantMedium" panose="02000603020000020003" pitchFamily="2" charset="0"/>
                        </a:rPr>
                        <a:t>=</a:t>
                      </a:r>
                    </a:p>
                  </a:txBody>
                  <a:tcPr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000" dirty="0">
                          <a:solidFill>
                            <a:srgbClr val="FF0000"/>
                          </a:solidFill>
                          <a:latin typeface="SassoonCRInfantMedium" panose="02000603020000020003" pitchFamily="2" charset="0"/>
                        </a:rPr>
                        <a:t>C</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7999400"/>
                  </a:ext>
                </a:extLst>
              </a:tr>
            </a:tbl>
          </a:graphicData>
        </a:graphic>
      </p:graphicFrame>
      <p:graphicFrame>
        <p:nvGraphicFramePr>
          <p:cNvPr id="2" name="Table 1">
            <a:extLst>
              <a:ext uri="{FF2B5EF4-FFF2-40B4-BE49-F238E27FC236}">
                <a16:creationId xmlns:a16="http://schemas.microsoft.com/office/drawing/2014/main" id="{4BD63094-9DA1-438A-8836-B2A4E0927BCE}"/>
              </a:ext>
            </a:extLst>
          </p:cNvPr>
          <p:cNvGraphicFramePr>
            <a:graphicFrameLocks noGrp="1"/>
          </p:cNvGraphicFramePr>
          <p:nvPr/>
        </p:nvGraphicFramePr>
        <p:xfrm>
          <a:off x="2479964" y="3301009"/>
          <a:ext cx="4184073" cy="1554480"/>
        </p:xfrm>
        <a:graphic>
          <a:graphicData uri="http://schemas.openxmlformats.org/drawingml/2006/table">
            <a:tbl>
              <a:tblPr firstRow="1" bandRow="1">
                <a:tableStyleId>{5C22544A-7EE6-4342-B048-85BDC9FD1C3A}</a:tableStyleId>
              </a:tblPr>
              <a:tblGrid>
                <a:gridCol w="683491">
                  <a:extLst>
                    <a:ext uri="{9D8B030D-6E8A-4147-A177-3AD203B41FA5}">
                      <a16:colId xmlns:a16="http://schemas.microsoft.com/office/drawing/2014/main" val="4206463404"/>
                    </a:ext>
                  </a:extLst>
                </a:gridCol>
                <a:gridCol w="3500582">
                  <a:extLst>
                    <a:ext uri="{9D8B030D-6E8A-4147-A177-3AD203B41FA5}">
                      <a16:colId xmlns:a16="http://schemas.microsoft.com/office/drawing/2014/main" val="331744396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SassoonCRInfantMedium" panose="02000603020000020003" pitchFamily="2" charset="0"/>
                        </a:rPr>
                        <a:t>A </a:t>
                      </a:r>
                      <a:endParaRPr lang="en-GB" sz="2800" dirty="0">
                        <a:latin typeface="SassoonCRInfantMedium" panose="02000603020000020003"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SassoonCRInfantMedium" panose="02000603020000020003" pitchFamily="2" charset="0"/>
                        </a:rPr>
                        <a:t>12 hours 10 minutes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72738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latin typeface="SassoonCRInfantMedium" panose="02000603020000020003" pitchFamily="2" charset="0"/>
                        </a:rPr>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SassoonCRInfantMedium" panose="02000603020000020003" pitchFamily="2" charset="0"/>
                        </a:rPr>
                        <a:t>20 hours 12 minutes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79656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latin typeface="SassoonCRInfantMedium" panose="02000603020000020003" pitchFamily="2" charset="0"/>
                        </a:rPr>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SassoonCRInfantMedium" panose="02000603020000020003" pitchFamily="2" charset="0"/>
                        </a:rPr>
                        <a:t>12 hours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013682"/>
                  </a:ext>
                </a:extLst>
              </a:tr>
            </a:tbl>
          </a:graphicData>
        </a:graphic>
      </p:graphicFrame>
      <p:sp>
        <p:nvSpPr>
          <p:cNvPr id="9" name="TextBox 8">
            <a:extLst>
              <a:ext uri="{FF2B5EF4-FFF2-40B4-BE49-F238E27FC236}">
                <a16:creationId xmlns:a16="http://schemas.microsoft.com/office/drawing/2014/main" id="{37E25826-EE48-4FF4-8525-7F5F2C1DF148}"/>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83208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lvl="0" algn="ctr" defTabSz="685800">
              <a:defRPr/>
            </a:pPr>
            <a:r>
              <a:rPr lang="en-GB" sz="2400" dirty="0">
                <a:solidFill>
                  <a:schemeClr val="tx1"/>
                </a:solidFill>
                <a:latin typeface="SassoonCRInfantMedium" panose="02000603020000020003" pitchFamily="2" charset="0"/>
              </a:rPr>
              <a:t>Sort the times into ascending order.</a:t>
            </a:r>
          </a:p>
          <a:p>
            <a:br>
              <a:rPr lang="en-GB" sz="2400" dirty="0">
                <a:solidFill>
                  <a:schemeClr val="tx1"/>
                </a:solidFill>
                <a:latin typeface="SassoonCRInfantMedium" panose="02000603020000020003" pitchFamily="2" charset="0"/>
              </a:rPr>
            </a:br>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6FF5B57A-72F8-4931-B128-A935FFB50E60}"/>
              </a:ext>
            </a:extLst>
          </p:cNvPr>
          <p:cNvGrpSpPr/>
          <p:nvPr/>
        </p:nvGrpSpPr>
        <p:grpSpPr>
          <a:xfrm>
            <a:off x="1560280" y="1720864"/>
            <a:ext cx="6023440" cy="3266772"/>
            <a:chOff x="402336" y="7192951"/>
            <a:chExt cx="2781159" cy="1508343"/>
          </a:xfrm>
        </p:grpSpPr>
        <p:sp>
          <p:nvSpPr>
            <p:cNvPr id="10" name="Rectangle: Rounded Corners 9">
              <a:extLst>
                <a:ext uri="{FF2B5EF4-FFF2-40B4-BE49-F238E27FC236}">
                  <a16:creationId xmlns:a16="http://schemas.microsoft.com/office/drawing/2014/main" id="{2823CB6B-201E-4BE9-8D0F-0E636EE91690}"/>
                </a:ext>
              </a:extLst>
            </p:cNvPr>
            <p:cNvSpPr/>
            <p:nvPr/>
          </p:nvSpPr>
          <p:spPr>
            <a:xfrm>
              <a:off x="402336" y="7192951"/>
              <a:ext cx="1112174" cy="525043"/>
            </a:xfrm>
            <a:prstGeom prst="roundRect">
              <a:avLst/>
            </a:prstGeom>
            <a:solidFill>
              <a:srgbClr val="F1CFE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2 years</a:t>
              </a:r>
            </a:p>
          </p:txBody>
        </p:sp>
        <p:sp>
          <p:nvSpPr>
            <p:cNvPr id="11" name="Rectangle: Rounded Corners 10">
              <a:extLst>
                <a:ext uri="{FF2B5EF4-FFF2-40B4-BE49-F238E27FC236}">
                  <a16:creationId xmlns:a16="http://schemas.microsoft.com/office/drawing/2014/main" id="{D7F73EBC-6D42-421F-87CA-90AC7F51BE8E}"/>
                </a:ext>
              </a:extLst>
            </p:cNvPr>
            <p:cNvSpPr/>
            <p:nvPr/>
          </p:nvSpPr>
          <p:spPr>
            <a:xfrm>
              <a:off x="402336" y="8176251"/>
              <a:ext cx="1112174" cy="525043"/>
            </a:xfrm>
            <a:prstGeom prst="roundRect">
              <a:avLst/>
            </a:prstGeom>
            <a:solidFill>
              <a:srgbClr val="99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14 months</a:t>
              </a:r>
            </a:p>
          </p:txBody>
        </p:sp>
        <p:sp>
          <p:nvSpPr>
            <p:cNvPr id="12" name="Rectangle: Rounded Corners 11">
              <a:extLst>
                <a:ext uri="{FF2B5EF4-FFF2-40B4-BE49-F238E27FC236}">
                  <a16:creationId xmlns:a16="http://schemas.microsoft.com/office/drawing/2014/main" id="{7BB50111-7414-4B78-8CAB-28823F6D9284}"/>
                </a:ext>
              </a:extLst>
            </p:cNvPr>
            <p:cNvSpPr/>
            <p:nvPr/>
          </p:nvSpPr>
          <p:spPr>
            <a:xfrm>
              <a:off x="2071321" y="7192951"/>
              <a:ext cx="1112174" cy="525043"/>
            </a:xfrm>
            <a:prstGeom prst="roundRect">
              <a:avLst/>
            </a:prstGeom>
            <a:solidFill>
              <a:srgbClr val="99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1 year 4 months</a:t>
              </a:r>
            </a:p>
          </p:txBody>
        </p:sp>
        <p:sp>
          <p:nvSpPr>
            <p:cNvPr id="13" name="Rectangle: Rounded Corners 12">
              <a:extLst>
                <a:ext uri="{FF2B5EF4-FFF2-40B4-BE49-F238E27FC236}">
                  <a16:creationId xmlns:a16="http://schemas.microsoft.com/office/drawing/2014/main" id="{76462504-8DA4-4F7D-90E5-E3AC46AC58F8}"/>
                </a:ext>
              </a:extLst>
            </p:cNvPr>
            <p:cNvSpPr/>
            <p:nvPr/>
          </p:nvSpPr>
          <p:spPr>
            <a:xfrm>
              <a:off x="2071321" y="8176251"/>
              <a:ext cx="1112174" cy="525043"/>
            </a:xfrm>
            <a:prstGeom prst="roundRect">
              <a:avLst/>
            </a:prstGeom>
            <a:solidFill>
              <a:srgbClr val="FFCC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26 months</a:t>
              </a:r>
            </a:p>
          </p:txBody>
        </p:sp>
      </p:grpSp>
      <p:sp>
        <p:nvSpPr>
          <p:cNvPr id="14" name="TextBox 13">
            <a:extLst>
              <a:ext uri="{FF2B5EF4-FFF2-40B4-BE49-F238E27FC236}">
                <a16:creationId xmlns:a16="http://schemas.microsoft.com/office/drawing/2014/main" id="{1AD088CD-652D-4ED5-868E-752DE0C80487}"/>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228728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lvl="0" algn="ctr" defTabSz="685800">
              <a:defRPr/>
            </a:pPr>
            <a:r>
              <a:rPr lang="en-GB" sz="2400" dirty="0">
                <a:solidFill>
                  <a:schemeClr val="tx1"/>
                </a:solidFill>
                <a:latin typeface="SassoonCRInfantMedium" panose="02000603020000020003" pitchFamily="2" charset="0"/>
              </a:rPr>
              <a:t>Sort the times into ascending order.</a:t>
            </a:r>
          </a:p>
          <a:p>
            <a:br>
              <a:rPr lang="en-GB" sz="2400" dirty="0">
                <a:solidFill>
                  <a:schemeClr val="tx1"/>
                </a:solidFill>
                <a:latin typeface="SassoonCRInfantMedium" panose="02000603020000020003" pitchFamily="2" charset="0"/>
              </a:rPr>
            </a:br>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10" name="Rectangle: Rounded Corners 9">
            <a:extLst>
              <a:ext uri="{FF2B5EF4-FFF2-40B4-BE49-F238E27FC236}">
                <a16:creationId xmlns:a16="http://schemas.microsoft.com/office/drawing/2014/main" id="{2823CB6B-201E-4BE9-8D0F-0E636EE91690}"/>
              </a:ext>
            </a:extLst>
          </p:cNvPr>
          <p:cNvSpPr/>
          <p:nvPr/>
        </p:nvSpPr>
        <p:spPr>
          <a:xfrm>
            <a:off x="3367623" y="3867610"/>
            <a:ext cx="2408749" cy="1137139"/>
          </a:xfrm>
          <a:prstGeom prst="roundRect">
            <a:avLst/>
          </a:prstGeom>
          <a:solidFill>
            <a:srgbClr val="F1CFE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2 years</a:t>
            </a:r>
          </a:p>
        </p:txBody>
      </p:sp>
      <p:sp>
        <p:nvSpPr>
          <p:cNvPr id="11" name="Rectangle: Rounded Corners 10">
            <a:extLst>
              <a:ext uri="{FF2B5EF4-FFF2-40B4-BE49-F238E27FC236}">
                <a16:creationId xmlns:a16="http://schemas.microsoft.com/office/drawing/2014/main" id="{D7F73EBC-6D42-421F-87CA-90AC7F51BE8E}"/>
              </a:ext>
            </a:extLst>
          </p:cNvPr>
          <p:cNvSpPr/>
          <p:nvPr/>
        </p:nvSpPr>
        <p:spPr>
          <a:xfrm>
            <a:off x="3367623" y="1378862"/>
            <a:ext cx="2408749" cy="1137139"/>
          </a:xfrm>
          <a:prstGeom prst="roundRect">
            <a:avLst/>
          </a:prstGeom>
          <a:solidFill>
            <a:srgbClr val="99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14 months</a:t>
            </a:r>
          </a:p>
        </p:txBody>
      </p:sp>
      <p:sp>
        <p:nvSpPr>
          <p:cNvPr id="12" name="Rectangle: Rounded Corners 11">
            <a:extLst>
              <a:ext uri="{FF2B5EF4-FFF2-40B4-BE49-F238E27FC236}">
                <a16:creationId xmlns:a16="http://schemas.microsoft.com/office/drawing/2014/main" id="{7BB50111-7414-4B78-8CAB-28823F6D9284}"/>
              </a:ext>
            </a:extLst>
          </p:cNvPr>
          <p:cNvSpPr/>
          <p:nvPr/>
        </p:nvSpPr>
        <p:spPr>
          <a:xfrm>
            <a:off x="3367623" y="2623236"/>
            <a:ext cx="2408749" cy="1137139"/>
          </a:xfrm>
          <a:prstGeom prst="roundRect">
            <a:avLst/>
          </a:prstGeom>
          <a:solidFill>
            <a:srgbClr val="99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1 year 4 months</a:t>
            </a:r>
          </a:p>
        </p:txBody>
      </p:sp>
      <p:sp>
        <p:nvSpPr>
          <p:cNvPr id="13" name="Rectangle: Rounded Corners 12">
            <a:extLst>
              <a:ext uri="{FF2B5EF4-FFF2-40B4-BE49-F238E27FC236}">
                <a16:creationId xmlns:a16="http://schemas.microsoft.com/office/drawing/2014/main" id="{76462504-8DA4-4F7D-90E5-E3AC46AC58F8}"/>
              </a:ext>
            </a:extLst>
          </p:cNvPr>
          <p:cNvSpPr/>
          <p:nvPr/>
        </p:nvSpPr>
        <p:spPr>
          <a:xfrm>
            <a:off x="3367623" y="5111984"/>
            <a:ext cx="2408749" cy="1137139"/>
          </a:xfrm>
          <a:prstGeom prst="roundRect">
            <a:avLst/>
          </a:prstGeom>
          <a:solidFill>
            <a:srgbClr val="FFCC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26 months</a:t>
            </a:r>
          </a:p>
        </p:txBody>
      </p:sp>
      <p:sp>
        <p:nvSpPr>
          <p:cNvPr id="14" name="TextBox 13">
            <a:extLst>
              <a:ext uri="{FF2B5EF4-FFF2-40B4-BE49-F238E27FC236}">
                <a16:creationId xmlns:a16="http://schemas.microsoft.com/office/drawing/2014/main" id="{67A94A32-AE8B-42D3-9640-5E5C4348AD74}"/>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371386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r>
              <a:rPr lang="en-GB" sz="2000" u="sng" dirty="0">
                <a:solidFill>
                  <a:schemeClr val="bg2">
                    <a:lumMod val="50000"/>
                  </a:schemeClr>
                </a:solidFill>
                <a:latin typeface="SassoonCRInfantMedium" panose="02000603020000020003" pitchFamily="2" charset="0"/>
              </a:rPr>
              <a:t>Wednesday 13</a:t>
            </a:r>
            <a:r>
              <a:rPr lang="en-GB" sz="2000" u="sng" baseline="30000" dirty="0">
                <a:solidFill>
                  <a:schemeClr val="bg2">
                    <a:lumMod val="50000"/>
                  </a:schemeClr>
                </a:solidFill>
                <a:latin typeface="SassoonCRInfantMedium" panose="02000603020000020003" pitchFamily="2" charset="0"/>
              </a:rPr>
              <a:t>th</a:t>
            </a:r>
            <a:r>
              <a:rPr lang="en-GB" sz="2000" u="sng" dirty="0">
                <a:solidFill>
                  <a:schemeClr val="bg2">
                    <a:lumMod val="50000"/>
                  </a:schemeClr>
                </a:solidFill>
                <a:latin typeface="SassoonCRInfantMedium" panose="02000603020000020003" pitchFamily="2" charset="0"/>
              </a:rPr>
              <a:t> May 2020</a:t>
            </a:r>
          </a:p>
          <a:p>
            <a:pPr algn="ctr"/>
            <a:r>
              <a:rPr lang="en-GB" sz="2400" dirty="0">
                <a:solidFill>
                  <a:schemeClr val="tx1"/>
                </a:solidFill>
                <a:latin typeface="SassoonCRInfantMedium" panose="02000603020000020003" pitchFamily="2" charset="0"/>
              </a:rPr>
              <a:t>Arrange the cards into a correct number sentence. </a:t>
            </a:r>
          </a:p>
          <a:p>
            <a:pPr algn="ctr"/>
            <a:r>
              <a:rPr lang="en-GB" sz="2400" dirty="0">
                <a:solidFill>
                  <a:schemeClr val="tx1"/>
                </a:solidFill>
                <a:latin typeface="SassoonCRInfantMedium" panose="02000603020000020003" pitchFamily="2" charset="0"/>
              </a:rPr>
              <a:t>Find all the possibilities.</a:t>
            </a:r>
          </a:p>
          <a:p>
            <a:pPr algn="ctr"/>
            <a:endParaRPr lang="en-GB" sz="2800" dirty="0">
              <a:solidFill>
                <a:srgbClr val="FF0000"/>
              </a:solidFill>
              <a:latin typeface="SassoonCRInfantMedium" panose="02000603020000020003" pitchFamily="2" charset="0"/>
            </a:endParaRPr>
          </a:p>
        </p:txBody>
      </p:sp>
      <p:sp>
        <p:nvSpPr>
          <p:cNvPr id="9" name="Rectangle: Rounded Corners 8">
            <a:extLst>
              <a:ext uri="{FF2B5EF4-FFF2-40B4-BE49-F238E27FC236}">
                <a16:creationId xmlns:a16="http://schemas.microsoft.com/office/drawing/2014/main" id="{1FB47EAC-412D-4209-9619-5249D520FA64}"/>
              </a:ext>
            </a:extLst>
          </p:cNvPr>
          <p:cNvSpPr/>
          <p:nvPr/>
        </p:nvSpPr>
        <p:spPr>
          <a:xfrm>
            <a:off x="2481330" y="1783756"/>
            <a:ext cx="1937037" cy="918693"/>
          </a:xfrm>
          <a:prstGeom prst="roundRect">
            <a:avLst/>
          </a:prstGeom>
          <a:solidFill>
            <a:srgbClr val="E5F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&gt;</a:t>
            </a:r>
          </a:p>
        </p:txBody>
      </p:sp>
      <p:sp>
        <p:nvSpPr>
          <p:cNvPr id="10" name="Rectangle: Rounded Corners 9">
            <a:extLst>
              <a:ext uri="{FF2B5EF4-FFF2-40B4-BE49-F238E27FC236}">
                <a16:creationId xmlns:a16="http://schemas.microsoft.com/office/drawing/2014/main" id="{110CA516-069B-46EE-930F-2C6DDF901D02}"/>
              </a:ext>
            </a:extLst>
          </p:cNvPr>
          <p:cNvSpPr/>
          <p:nvPr/>
        </p:nvSpPr>
        <p:spPr>
          <a:xfrm>
            <a:off x="3603481" y="2969653"/>
            <a:ext cx="1937037" cy="918693"/>
          </a:xfrm>
          <a:prstGeom prst="roundRect">
            <a:avLst/>
          </a:prstGeom>
          <a:solidFill>
            <a:srgbClr val="CCE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5.5 hours</a:t>
            </a:r>
          </a:p>
        </p:txBody>
      </p:sp>
      <p:sp>
        <p:nvSpPr>
          <p:cNvPr id="11" name="Rectangle: Rounded Corners 10">
            <a:extLst>
              <a:ext uri="{FF2B5EF4-FFF2-40B4-BE49-F238E27FC236}">
                <a16:creationId xmlns:a16="http://schemas.microsoft.com/office/drawing/2014/main" id="{CA80CDAF-54F9-4883-8E0D-7F3DE3552F0E}"/>
              </a:ext>
            </a:extLst>
          </p:cNvPr>
          <p:cNvSpPr/>
          <p:nvPr/>
        </p:nvSpPr>
        <p:spPr>
          <a:xfrm>
            <a:off x="1252164" y="2969653"/>
            <a:ext cx="1937037" cy="918693"/>
          </a:xfrm>
          <a:prstGeom prst="roundRect">
            <a:avLst/>
          </a:prstGeom>
          <a:solidFill>
            <a:srgbClr val="FF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GB" sz="2800" dirty="0">
                <a:solidFill>
                  <a:schemeClr val="tx1"/>
                </a:solidFill>
                <a:latin typeface="SassoonCRInfantMedium" panose="02000603020000020003" pitchFamily="2" charset="0"/>
              </a:rPr>
              <a:t>340 minutes</a:t>
            </a:r>
          </a:p>
        </p:txBody>
      </p:sp>
      <p:sp>
        <p:nvSpPr>
          <p:cNvPr id="12" name="Rectangle: Rounded Corners 11">
            <a:extLst>
              <a:ext uri="{FF2B5EF4-FFF2-40B4-BE49-F238E27FC236}">
                <a16:creationId xmlns:a16="http://schemas.microsoft.com/office/drawing/2014/main" id="{18189C9E-307E-4BEE-915B-04F88BA3D211}"/>
              </a:ext>
            </a:extLst>
          </p:cNvPr>
          <p:cNvSpPr/>
          <p:nvPr/>
        </p:nvSpPr>
        <p:spPr>
          <a:xfrm>
            <a:off x="5954799" y="2969653"/>
            <a:ext cx="1937037" cy="918693"/>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GB" sz="2800" dirty="0">
                <a:solidFill>
                  <a:schemeClr val="tx1"/>
                </a:solidFill>
                <a:latin typeface="SassoonCRInfantMedium" panose="02000603020000020003" pitchFamily="2" charset="0"/>
              </a:rPr>
              <a:t>365 minutes</a:t>
            </a:r>
          </a:p>
        </p:txBody>
      </p:sp>
      <p:sp>
        <p:nvSpPr>
          <p:cNvPr id="13" name="Rectangle: Rounded Corners 12">
            <a:extLst>
              <a:ext uri="{FF2B5EF4-FFF2-40B4-BE49-F238E27FC236}">
                <a16:creationId xmlns:a16="http://schemas.microsoft.com/office/drawing/2014/main" id="{BD6AE964-2B6A-42B9-8EA5-79E64E804447}"/>
              </a:ext>
            </a:extLst>
          </p:cNvPr>
          <p:cNvSpPr/>
          <p:nvPr/>
        </p:nvSpPr>
        <p:spPr>
          <a:xfrm>
            <a:off x="4808762" y="1783756"/>
            <a:ext cx="1937037" cy="918693"/>
          </a:xfrm>
          <a:prstGeom prst="roundRect">
            <a:avLst/>
          </a:prstGeom>
          <a:solidFill>
            <a:srgbClr val="F6C09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&lt;</a:t>
            </a:r>
          </a:p>
        </p:txBody>
      </p:sp>
      <p:sp>
        <p:nvSpPr>
          <p:cNvPr id="14" name="TextBox 13">
            <a:extLst>
              <a:ext uri="{FF2B5EF4-FFF2-40B4-BE49-F238E27FC236}">
                <a16:creationId xmlns:a16="http://schemas.microsoft.com/office/drawing/2014/main" id="{16B9309C-AFF7-4F72-B222-EE16DABBA1BC}"/>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10719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Arrange the cards into a correct number sentence. </a:t>
            </a:r>
          </a:p>
          <a:p>
            <a:pPr algn="ctr"/>
            <a:r>
              <a:rPr lang="en-GB" sz="2400" dirty="0">
                <a:solidFill>
                  <a:schemeClr val="tx1"/>
                </a:solidFill>
                <a:latin typeface="SassoonCRInfantMedium" panose="02000603020000020003" pitchFamily="2" charset="0"/>
              </a:rPr>
              <a:t>Find all the possibilities.</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1200" dirty="0">
              <a:solidFill>
                <a:schemeClr val="tx1"/>
              </a:solidFill>
              <a:latin typeface="SassoonCRInfantMedium" panose="02000603020000020003" pitchFamily="2" charset="0"/>
            </a:endParaRPr>
          </a:p>
          <a:p>
            <a:pPr lvl="0" algn="ctr" defTabSz="514350">
              <a:lnSpc>
                <a:spcPts val="3500"/>
              </a:lnSpc>
              <a:defRPr/>
            </a:pPr>
            <a:r>
              <a:rPr lang="en-GB" sz="2400" dirty="0">
                <a:solidFill>
                  <a:srgbClr val="FF0000"/>
                </a:solidFill>
                <a:latin typeface="SassoonCRInfantMedium" panose="02000603020000020003" pitchFamily="2" charset="0"/>
              </a:rPr>
              <a:t>Various possibilities, for example:</a:t>
            </a:r>
          </a:p>
          <a:p>
            <a:pPr lvl="0" algn="ctr" defTabSz="514350">
              <a:lnSpc>
                <a:spcPts val="3500"/>
              </a:lnSpc>
              <a:defRPr/>
            </a:pPr>
            <a:r>
              <a:rPr lang="en-GB" sz="2400" dirty="0">
                <a:solidFill>
                  <a:srgbClr val="FF0000"/>
                </a:solidFill>
                <a:latin typeface="SassoonCRInfantMedium" panose="02000603020000020003" pitchFamily="2" charset="0"/>
              </a:rPr>
              <a:t>340 minutes &lt; 365 minutes &gt; 5.5 hours</a:t>
            </a:r>
          </a:p>
          <a:p>
            <a:pPr lvl="0" algn="ctr" defTabSz="514350">
              <a:lnSpc>
                <a:spcPts val="3500"/>
              </a:lnSpc>
              <a:defRPr/>
            </a:pPr>
            <a:r>
              <a:rPr lang="en-GB" sz="2400" dirty="0">
                <a:solidFill>
                  <a:srgbClr val="FF0000"/>
                </a:solidFill>
                <a:latin typeface="SassoonCRInfantMedium" panose="02000603020000020003" pitchFamily="2" charset="0"/>
              </a:rPr>
              <a:t>340 minutes &gt; 5.5 hours &lt; 365 minutes</a:t>
            </a:r>
          </a:p>
          <a:p>
            <a:pPr lvl="0" algn="ctr" defTabSz="514350">
              <a:lnSpc>
                <a:spcPts val="3500"/>
              </a:lnSpc>
              <a:defRPr/>
            </a:pPr>
            <a:r>
              <a:rPr lang="en-GB" sz="2400" dirty="0">
                <a:solidFill>
                  <a:srgbClr val="FF0000"/>
                </a:solidFill>
                <a:latin typeface="SassoonCRInfantMedium" panose="02000603020000020003" pitchFamily="2" charset="0"/>
              </a:rPr>
              <a:t>365 minutes &gt; 5.5 hours &lt; 340 minutes</a:t>
            </a:r>
          </a:p>
          <a:p>
            <a:pPr lvl="0" algn="ctr" defTabSz="514350">
              <a:lnSpc>
                <a:spcPts val="3500"/>
              </a:lnSpc>
              <a:defRPr/>
            </a:pPr>
            <a:r>
              <a:rPr lang="en-GB" sz="2400" dirty="0">
                <a:solidFill>
                  <a:srgbClr val="FF0000"/>
                </a:solidFill>
                <a:latin typeface="SassoonCRInfantMedium" panose="02000603020000020003" pitchFamily="2" charset="0"/>
              </a:rPr>
              <a:t>5.5 hours &lt; 365 minutes &gt; 340 minutes</a:t>
            </a:r>
          </a:p>
          <a:p>
            <a:pPr algn="ctr"/>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9" name="Rectangle: Rounded Corners 8">
            <a:extLst>
              <a:ext uri="{FF2B5EF4-FFF2-40B4-BE49-F238E27FC236}">
                <a16:creationId xmlns:a16="http://schemas.microsoft.com/office/drawing/2014/main" id="{1FB47EAC-412D-4209-9619-5249D520FA64}"/>
              </a:ext>
            </a:extLst>
          </p:cNvPr>
          <p:cNvSpPr/>
          <p:nvPr/>
        </p:nvSpPr>
        <p:spPr>
          <a:xfrm>
            <a:off x="2481330" y="1783756"/>
            <a:ext cx="1937037" cy="918693"/>
          </a:xfrm>
          <a:prstGeom prst="roundRect">
            <a:avLst/>
          </a:prstGeom>
          <a:solidFill>
            <a:srgbClr val="E5F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&gt;</a:t>
            </a:r>
          </a:p>
        </p:txBody>
      </p:sp>
      <p:sp>
        <p:nvSpPr>
          <p:cNvPr id="10" name="Rectangle: Rounded Corners 9">
            <a:extLst>
              <a:ext uri="{FF2B5EF4-FFF2-40B4-BE49-F238E27FC236}">
                <a16:creationId xmlns:a16="http://schemas.microsoft.com/office/drawing/2014/main" id="{110CA516-069B-46EE-930F-2C6DDF901D02}"/>
              </a:ext>
            </a:extLst>
          </p:cNvPr>
          <p:cNvSpPr/>
          <p:nvPr/>
        </p:nvSpPr>
        <p:spPr>
          <a:xfrm>
            <a:off x="3603481" y="2969653"/>
            <a:ext cx="1937037" cy="918693"/>
          </a:xfrm>
          <a:prstGeom prst="roundRect">
            <a:avLst/>
          </a:prstGeom>
          <a:solidFill>
            <a:srgbClr val="CCE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5.5 hours</a:t>
            </a:r>
          </a:p>
        </p:txBody>
      </p:sp>
      <p:sp>
        <p:nvSpPr>
          <p:cNvPr id="11" name="Rectangle: Rounded Corners 10">
            <a:extLst>
              <a:ext uri="{FF2B5EF4-FFF2-40B4-BE49-F238E27FC236}">
                <a16:creationId xmlns:a16="http://schemas.microsoft.com/office/drawing/2014/main" id="{CA80CDAF-54F9-4883-8E0D-7F3DE3552F0E}"/>
              </a:ext>
            </a:extLst>
          </p:cNvPr>
          <p:cNvSpPr/>
          <p:nvPr/>
        </p:nvSpPr>
        <p:spPr>
          <a:xfrm>
            <a:off x="1252164" y="2969653"/>
            <a:ext cx="1937037" cy="918693"/>
          </a:xfrm>
          <a:prstGeom prst="roundRect">
            <a:avLst/>
          </a:prstGeom>
          <a:solidFill>
            <a:srgbClr val="FF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GB" sz="2800" dirty="0">
                <a:solidFill>
                  <a:schemeClr val="tx1"/>
                </a:solidFill>
                <a:latin typeface="SassoonCRInfantMedium" panose="02000603020000020003" pitchFamily="2" charset="0"/>
              </a:rPr>
              <a:t>340 minutes</a:t>
            </a:r>
          </a:p>
        </p:txBody>
      </p:sp>
      <p:sp>
        <p:nvSpPr>
          <p:cNvPr id="12" name="Rectangle: Rounded Corners 11">
            <a:extLst>
              <a:ext uri="{FF2B5EF4-FFF2-40B4-BE49-F238E27FC236}">
                <a16:creationId xmlns:a16="http://schemas.microsoft.com/office/drawing/2014/main" id="{18189C9E-307E-4BEE-915B-04F88BA3D211}"/>
              </a:ext>
            </a:extLst>
          </p:cNvPr>
          <p:cNvSpPr/>
          <p:nvPr/>
        </p:nvSpPr>
        <p:spPr>
          <a:xfrm>
            <a:off x="5954799" y="2969653"/>
            <a:ext cx="1937037" cy="918693"/>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GB" sz="2800" dirty="0">
                <a:solidFill>
                  <a:schemeClr val="tx1"/>
                </a:solidFill>
                <a:latin typeface="SassoonCRInfantMedium" panose="02000603020000020003" pitchFamily="2" charset="0"/>
              </a:rPr>
              <a:t>365 minutes</a:t>
            </a:r>
          </a:p>
        </p:txBody>
      </p:sp>
      <p:sp>
        <p:nvSpPr>
          <p:cNvPr id="13" name="Rectangle: Rounded Corners 12">
            <a:extLst>
              <a:ext uri="{FF2B5EF4-FFF2-40B4-BE49-F238E27FC236}">
                <a16:creationId xmlns:a16="http://schemas.microsoft.com/office/drawing/2014/main" id="{BD6AE964-2B6A-42B9-8EA5-79E64E804447}"/>
              </a:ext>
            </a:extLst>
          </p:cNvPr>
          <p:cNvSpPr/>
          <p:nvPr/>
        </p:nvSpPr>
        <p:spPr>
          <a:xfrm>
            <a:off x="4808762" y="1783756"/>
            <a:ext cx="1937037" cy="918693"/>
          </a:xfrm>
          <a:prstGeom prst="roundRect">
            <a:avLst/>
          </a:prstGeom>
          <a:solidFill>
            <a:srgbClr val="F6C09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assoonCRInfantMedium" panose="02000603020000020003" pitchFamily="2" charset="0"/>
              </a:rPr>
              <a:t>&lt;</a:t>
            </a:r>
          </a:p>
        </p:txBody>
      </p:sp>
      <p:sp>
        <p:nvSpPr>
          <p:cNvPr id="14" name="TextBox 13">
            <a:extLst>
              <a:ext uri="{FF2B5EF4-FFF2-40B4-BE49-F238E27FC236}">
                <a16:creationId xmlns:a16="http://schemas.microsoft.com/office/drawing/2014/main" id="{00B1F268-C1A0-4FF1-BA64-750B5211AFBB}"/>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197048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567131-3496-4B61-85DB-36AE5D1F8719}"/>
              </a:ext>
            </a:extLst>
          </p:cNvPr>
          <p:cNvPicPr>
            <a:picLocks noChangeAspect="1"/>
          </p:cNvPicPr>
          <p:nvPr/>
        </p:nvPicPr>
        <p:blipFill>
          <a:blip r:embed="rId2"/>
          <a:stretch>
            <a:fillRect/>
          </a:stretch>
        </p:blipFill>
        <p:spPr>
          <a:xfrm>
            <a:off x="796954" y="164987"/>
            <a:ext cx="8200513" cy="5942198"/>
          </a:xfrm>
          <a:prstGeom prst="rect">
            <a:avLst/>
          </a:prstGeom>
        </p:spPr>
      </p:pic>
    </p:spTree>
    <p:extLst>
      <p:ext uri="{BB962C8B-B14F-4D97-AF65-F5344CB8AC3E}">
        <p14:creationId xmlns:p14="http://schemas.microsoft.com/office/powerpoint/2010/main" val="99385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1B3896-A974-4083-97D5-EB9C15B320C1}"/>
              </a:ext>
            </a:extLst>
          </p:cNvPr>
          <p:cNvPicPr>
            <a:picLocks noChangeAspect="1"/>
          </p:cNvPicPr>
          <p:nvPr/>
        </p:nvPicPr>
        <p:blipFill>
          <a:blip r:embed="rId2"/>
          <a:stretch>
            <a:fillRect/>
          </a:stretch>
        </p:blipFill>
        <p:spPr>
          <a:xfrm>
            <a:off x="609599" y="570450"/>
            <a:ext cx="7924802" cy="6076379"/>
          </a:xfrm>
          <a:prstGeom prst="rect">
            <a:avLst/>
          </a:prstGeom>
        </p:spPr>
      </p:pic>
    </p:spTree>
    <p:extLst>
      <p:ext uri="{BB962C8B-B14F-4D97-AF65-F5344CB8AC3E}">
        <p14:creationId xmlns:p14="http://schemas.microsoft.com/office/powerpoint/2010/main" val="1643746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F1B69A-F44F-45C7-BF74-E18D6BB1C2B8}"/>
              </a:ext>
            </a:extLst>
          </p:cNvPr>
          <p:cNvPicPr>
            <a:picLocks noChangeAspect="1"/>
          </p:cNvPicPr>
          <p:nvPr/>
        </p:nvPicPr>
        <p:blipFill>
          <a:blip r:embed="rId2"/>
          <a:stretch>
            <a:fillRect/>
          </a:stretch>
        </p:blipFill>
        <p:spPr>
          <a:xfrm>
            <a:off x="1157680" y="214312"/>
            <a:ext cx="7376721" cy="6161321"/>
          </a:xfrm>
          <a:prstGeom prst="rect">
            <a:avLst/>
          </a:prstGeom>
        </p:spPr>
      </p:pic>
    </p:spTree>
    <p:extLst>
      <p:ext uri="{BB962C8B-B14F-4D97-AF65-F5344CB8AC3E}">
        <p14:creationId xmlns:p14="http://schemas.microsoft.com/office/powerpoint/2010/main" val="336322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2</a:t>
            </a:r>
          </a:p>
          <a:p>
            <a:pPr algn="ctr"/>
            <a:endParaRPr lang="en-GB" sz="2000" u="sng" dirty="0">
              <a:solidFill>
                <a:schemeClr val="bg2">
                  <a:lumMod val="50000"/>
                </a:schemeClr>
              </a:solidFill>
              <a:latin typeface="SassoonCRInfantMedium" panose="02000603020000020003" pitchFamily="2" charset="0"/>
            </a:endParaRPr>
          </a:p>
          <a:p>
            <a:pPr algn="ctr">
              <a:lnSpc>
                <a:spcPts val="4000"/>
              </a:lnSpc>
            </a:pPr>
            <a:r>
              <a:rPr lang="en-GB" sz="2400" dirty="0">
                <a:solidFill>
                  <a:schemeClr val="tx1"/>
                </a:solidFill>
                <a:latin typeface="SassoonCRInfantMedium" panose="02000603020000020003" pitchFamily="2" charset="0"/>
              </a:rPr>
              <a:t>Three friends are talking about their pets.</a:t>
            </a:r>
          </a:p>
          <a:p>
            <a:pPr algn="ctr">
              <a:lnSpc>
                <a:spcPts val="4000"/>
              </a:lnSpc>
            </a:pPr>
            <a:r>
              <a:rPr lang="en-GB" sz="2400" dirty="0">
                <a:solidFill>
                  <a:schemeClr val="tx1"/>
                </a:solidFill>
                <a:latin typeface="SassoonCRInfantMedium" panose="02000603020000020003" pitchFamily="2" charset="0"/>
              </a:rPr>
              <a:t>Jamie’s rabbit is 68 months old.</a:t>
            </a:r>
            <a:br>
              <a:rPr lang="en-GB" sz="2400" dirty="0">
                <a:solidFill>
                  <a:schemeClr val="tx1"/>
                </a:solidFill>
                <a:latin typeface="SassoonCRInfantMedium" panose="02000603020000020003" pitchFamily="2" charset="0"/>
              </a:rPr>
            </a:br>
            <a:r>
              <a:rPr lang="en-GB" sz="2400" dirty="0">
                <a:solidFill>
                  <a:schemeClr val="tx1"/>
                </a:solidFill>
                <a:latin typeface="SassoonCRInfantMedium" panose="02000603020000020003" pitchFamily="2" charset="0"/>
              </a:rPr>
              <a:t>Summer’s dog is 9.25 years old.</a:t>
            </a:r>
          </a:p>
          <a:p>
            <a:pPr algn="ctr">
              <a:lnSpc>
                <a:spcPts val="4000"/>
              </a:lnSpc>
            </a:pPr>
            <a:r>
              <a:rPr lang="en-GB" sz="2400" dirty="0">
                <a:solidFill>
                  <a:schemeClr val="tx1"/>
                </a:solidFill>
                <a:latin typeface="SassoonCRInfantMedium" panose="02000603020000020003" pitchFamily="2" charset="0"/>
              </a:rPr>
              <a:t>Ryan’s cat is 109 months old.</a:t>
            </a:r>
            <a:br>
              <a:rPr lang="en-GB" sz="2400" dirty="0">
                <a:solidFill>
                  <a:schemeClr val="tx1"/>
                </a:solidFill>
                <a:latin typeface="SassoonCRInfantMedium" panose="02000603020000020003" pitchFamily="2" charset="0"/>
              </a:rPr>
            </a:br>
            <a:r>
              <a:rPr lang="en-GB" sz="2400" dirty="0">
                <a:solidFill>
                  <a:schemeClr val="tx1"/>
                </a:solidFill>
                <a:latin typeface="SassoonCRInfantMedium" panose="02000603020000020003" pitchFamily="2" charset="0"/>
              </a:rPr>
              <a:t>Whose pet is the oldest?</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4C512CF8-208F-4AB7-B6D9-F57388235794}"/>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208492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2BE990-B147-47CD-A6E5-FBD9AC6222FE}"/>
              </a:ext>
            </a:extLst>
          </p:cNvPr>
          <p:cNvPicPr>
            <a:picLocks noChangeAspect="1"/>
          </p:cNvPicPr>
          <p:nvPr/>
        </p:nvPicPr>
        <p:blipFill>
          <a:blip r:embed="rId2"/>
          <a:stretch>
            <a:fillRect/>
          </a:stretch>
        </p:blipFill>
        <p:spPr>
          <a:xfrm>
            <a:off x="671119" y="194601"/>
            <a:ext cx="7743040" cy="5962918"/>
          </a:xfrm>
          <a:prstGeom prst="rect">
            <a:avLst/>
          </a:prstGeom>
        </p:spPr>
      </p:pic>
    </p:spTree>
    <p:extLst>
      <p:ext uri="{BB962C8B-B14F-4D97-AF65-F5344CB8AC3E}">
        <p14:creationId xmlns:p14="http://schemas.microsoft.com/office/powerpoint/2010/main" val="342921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u="sng" dirty="0">
                <a:solidFill>
                  <a:srgbClr val="E7E6E6">
                    <a:lumMod val="50000"/>
                  </a:srgbClr>
                </a:solidFill>
                <a:latin typeface="SassoonCRInfantMedium" panose="02000603020000020003" pitchFamily="2" charset="0"/>
              </a:rPr>
              <a:t>Year 5/6 – Summer Block 1 – Converting Units </a:t>
            </a:r>
            <a:br>
              <a:rPr lang="en-GB" sz="2000" dirty="0">
                <a:solidFill>
                  <a:schemeClr val="bg2">
                    <a:lumMod val="50000"/>
                  </a:schemeClr>
                </a:solidFill>
                <a:latin typeface="SassoonCRInfantMedium" panose="02000603020000020003" pitchFamily="2" charset="0"/>
              </a:rPr>
            </a:br>
            <a:r>
              <a:rPr lang="en-GB" sz="2000" dirty="0">
                <a:solidFill>
                  <a:schemeClr val="bg2">
                    <a:lumMod val="50000"/>
                  </a:schemeClr>
                </a:solidFill>
                <a:latin typeface="SassoonCRInfantMedium" panose="02000603020000020003" pitchFamily="2" charset="0"/>
              </a:rPr>
              <a:t>Tuesday 12</a:t>
            </a:r>
            <a:r>
              <a:rPr lang="en-GB" sz="2000" baseline="30000" dirty="0">
                <a:solidFill>
                  <a:schemeClr val="bg2">
                    <a:lumMod val="50000"/>
                  </a:schemeClr>
                </a:solidFill>
                <a:latin typeface="SassoonCRInfantMedium" panose="02000603020000020003" pitchFamily="2" charset="0"/>
              </a:rPr>
              <a:t>th</a:t>
            </a:r>
            <a:r>
              <a:rPr lang="en-GB" sz="2000" dirty="0">
                <a:solidFill>
                  <a:schemeClr val="bg2">
                    <a:lumMod val="50000"/>
                  </a:schemeClr>
                </a:solidFill>
                <a:latin typeface="SassoonCRInfantMedium" panose="02000603020000020003" pitchFamily="2" charset="0"/>
              </a:rPr>
              <a:t> May 2020</a:t>
            </a:r>
          </a:p>
          <a:p>
            <a:pPr lvl="0" algn="ctr"/>
            <a:endParaRPr lang="en-GB" sz="4400" dirty="0">
              <a:solidFill>
                <a:schemeClr val="bg2">
                  <a:lumMod val="50000"/>
                </a:schemeClr>
              </a:solidFill>
              <a:latin typeface="SassoonCRInfantMedium" panose="02000603020000020003" pitchFamily="2" charset="0"/>
            </a:endParaRPr>
          </a:p>
          <a:p>
            <a:pPr lvl="0" algn="ctr"/>
            <a:r>
              <a:rPr lang="en-GB" sz="5400" dirty="0">
                <a:solidFill>
                  <a:schemeClr val="bg2">
                    <a:lumMod val="25000"/>
                  </a:schemeClr>
                </a:solidFill>
                <a:latin typeface="SassoonCRInfantMedium" panose="02000603020000020003" pitchFamily="2" charset="0"/>
              </a:rPr>
              <a:t>Step 6</a:t>
            </a:r>
          </a:p>
          <a:p>
            <a:pPr lvl="0" algn="ctr"/>
            <a:endParaRPr lang="en-GB" sz="5400" dirty="0">
              <a:solidFill>
                <a:schemeClr val="bg2">
                  <a:lumMod val="25000"/>
                </a:schemeClr>
              </a:solidFill>
              <a:latin typeface="SassoonCRInfantMedium" panose="02000603020000020003" pitchFamily="2" charset="0"/>
            </a:endParaRPr>
          </a:p>
          <a:p>
            <a:pPr lvl="0" algn="ctr"/>
            <a:r>
              <a:rPr lang="en-GB" sz="5400" dirty="0">
                <a:solidFill>
                  <a:schemeClr val="bg2">
                    <a:lumMod val="25000"/>
                  </a:schemeClr>
                </a:solidFill>
                <a:latin typeface="SassoonCRInfantMedium" panose="02000603020000020003" pitchFamily="2" charset="0"/>
              </a:rPr>
              <a:t>Year 5/6: Converting Units </a:t>
            </a:r>
          </a:p>
          <a:p>
            <a:pPr lvl="0" algn="ctr"/>
            <a:r>
              <a:rPr lang="en-GB" sz="5400" dirty="0">
                <a:solidFill>
                  <a:schemeClr val="bg2">
                    <a:lumMod val="25000"/>
                  </a:schemeClr>
                </a:solidFill>
                <a:latin typeface="SassoonCRInfantMedium" panose="02000603020000020003" pitchFamily="2" charset="0"/>
              </a:rPr>
              <a:t>of Time</a:t>
            </a: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u="sng" dirty="0">
                <a:solidFill>
                  <a:srgbClr val="E7E6E6">
                    <a:lumMod val="50000"/>
                  </a:srgbClr>
                </a:solidFill>
                <a:latin typeface="SassoonCRInfantMedium" panose="02000603020000020003" pitchFamily="2" charset="0"/>
              </a:rPr>
              <a:t>Year 5/6 – Summer Block 1 – Converting Units</a:t>
            </a:r>
            <a:br>
              <a:rPr lang="en-GB" sz="2000" dirty="0">
                <a:solidFill>
                  <a:schemeClr val="bg2">
                    <a:lumMod val="50000"/>
                  </a:schemeClr>
                </a:solidFill>
                <a:latin typeface="SassoonCRInfantMedium" panose="02000603020000020003" pitchFamily="2" charset="0"/>
              </a:rPr>
            </a:br>
            <a:r>
              <a:rPr lang="en-GB" sz="2000" dirty="0">
                <a:solidFill>
                  <a:schemeClr val="bg2">
                    <a:lumMod val="50000"/>
                  </a:schemeClr>
                </a:solidFill>
                <a:latin typeface="SassoonCRInfantMedium" panose="02000603020000020003" pitchFamily="2" charset="0"/>
              </a:rPr>
              <a:t>Thursday 14</a:t>
            </a:r>
            <a:r>
              <a:rPr lang="en-GB" sz="2000" baseline="30000" dirty="0">
                <a:solidFill>
                  <a:schemeClr val="bg2">
                    <a:lumMod val="50000"/>
                  </a:schemeClr>
                </a:solidFill>
                <a:latin typeface="SassoonCRInfantMedium" panose="02000603020000020003" pitchFamily="2" charset="0"/>
              </a:rPr>
              <a:t>th</a:t>
            </a:r>
            <a:r>
              <a:rPr lang="en-GB" sz="2000" dirty="0">
                <a:solidFill>
                  <a:schemeClr val="bg2">
                    <a:lumMod val="50000"/>
                  </a:schemeClr>
                </a:solidFill>
                <a:latin typeface="SassoonCRInfantMedium" panose="02000603020000020003" pitchFamily="2" charset="0"/>
              </a:rPr>
              <a:t> May 2020</a:t>
            </a:r>
            <a:endParaRPr lang="en-GB" sz="4400" dirty="0">
              <a:solidFill>
                <a:schemeClr val="bg2">
                  <a:lumMod val="50000"/>
                </a:schemeClr>
              </a:solidFill>
              <a:latin typeface="SassoonCRInfantMedium" panose="02000603020000020003" pitchFamily="2" charset="0"/>
            </a:endParaRPr>
          </a:p>
          <a:p>
            <a:pPr lvl="0" algn="ctr"/>
            <a:r>
              <a:rPr lang="en-GB" sz="5400" dirty="0">
                <a:solidFill>
                  <a:schemeClr val="bg2">
                    <a:lumMod val="25000"/>
                  </a:schemeClr>
                </a:solidFill>
                <a:latin typeface="SassoonCRInfantMedium" panose="02000603020000020003" pitchFamily="2" charset="0"/>
              </a:rPr>
              <a:t>Step 7 </a:t>
            </a:r>
          </a:p>
          <a:p>
            <a:pPr lvl="0" algn="ctr"/>
            <a:endParaRPr lang="en-GB" sz="5400" dirty="0">
              <a:solidFill>
                <a:schemeClr val="bg2">
                  <a:lumMod val="25000"/>
                </a:schemeClr>
              </a:solidFill>
              <a:latin typeface="SassoonCRInfantMedium" panose="02000603020000020003" pitchFamily="2" charset="0"/>
            </a:endParaRPr>
          </a:p>
          <a:p>
            <a:pPr lvl="0" algn="ctr"/>
            <a:r>
              <a:rPr lang="en-GB" sz="5400" dirty="0">
                <a:solidFill>
                  <a:schemeClr val="bg2">
                    <a:lumMod val="25000"/>
                  </a:schemeClr>
                </a:solidFill>
                <a:latin typeface="SassoonCRInfantMedium" panose="02000603020000020003" pitchFamily="2" charset="0"/>
              </a:rPr>
              <a:t>Year 5: Timetables</a:t>
            </a: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80099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400" dirty="0">
              <a:solidFill>
                <a:schemeClr val="bg2">
                  <a:lumMod val="25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Read the information in the timetable.</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200" dirty="0">
                <a:solidFill>
                  <a:schemeClr val="tx1"/>
                </a:solidFill>
                <a:latin typeface="SassoonCRInfantMedium" panose="02000603020000020003" pitchFamily="2" charset="0"/>
              </a:rPr>
              <a:t>What is this timetable showing?</a:t>
            </a:r>
          </a:p>
          <a:p>
            <a:pPr algn="ctr"/>
            <a:r>
              <a:rPr lang="en-GB" sz="2200" dirty="0">
                <a:solidFill>
                  <a:schemeClr val="tx1"/>
                </a:solidFill>
                <a:latin typeface="SassoonCRInfantMedium" panose="02000603020000020003" pitchFamily="2" charset="0"/>
              </a:rPr>
              <a:t> </a:t>
            </a:r>
          </a:p>
          <a:p>
            <a:pPr algn="ctr"/>
            <a:r>
              <a:rPr lang="en-GB" sz="2200" dirty="0">
                <a:solidFill>
                  <a:schemeClr val="tx1"/>
                </a:solidFill>
                <a:latin typeface="SassoonCRInfantMedium" panose="02000603020000020003" pitchFamily="2" charset="0"/>
              </a:rPr>
              <a:t>Which line has the most changes?</a:t>
            </a:r>
          </a:p>
          <a:p>
            <a:pPr algn="ctr"/>
            <a:r>
              <a:rPr lang="en-GB" sz="2200" dirty="0">
                <a:solidFill>
                  <a:schemeClr val="tx1"/>
                </a:solidFill>
                <a:latin typeface="SassoonCRInfantMedium" panose="02000603020000020003" pitchFamily="2" charset="0"/>
              </a:rPr>
              <a:t> </a:t>
            </a:r>
          </a:p>
          <a:p>
            <a:pPr algn="ctr"/>
            <a:r>
              <a:rPr lang="en-GB" sz="2200" dirty="0">
                <a:solidFill>
                  <a:schemeClr val="tx1"/>
                </a:solidFill>
                <a:latin typeface="SassoonCRInfantMedium" panose="02000603020000020003" pitchFamily="2" charset="0"/>
              </a:rPr>
              <a:t>What is the earliest departure on the timetable?</a:t>
            </a:r>
          </a:p>
          <a:p>
            <a:pPr algn="ctr"/>
            <a:r>
              <a:rPr lang="en-GB" sz="2200" dirty="0">
                <a:solidFill>
                  <a:schemeClr val="tx1"/>
                </a:solidFill>
                <a:latin typeface="SassoonCRInfantMedium" panose="02000603020000020003" pitchFamily="2" charset="0"/>
              </a:rPr>
              <a:t> </a:t>
            </a:r>
          </a:p>
          <a:p>
            <a:pPr algn="ctr"/>
            <a:r>
              <a:rPr lang="en-GB" sz="2200" dirty="0">
                <a:solidFill>
                  <a:schemeClr val="tx1"/>
                </a:solidFill>
                <a:latin typeface="SassoonCRInfantMedium" panose="02000603020000020003" pitchFamily="2" charset="0"/>
              </a:rPr>
              <a:t>What is the earliest arrival on the timetable?</a:t>
            </a:r>
          </a:p>
          <a:p>
            <a:pPr algn="ctr"/>
            <a:r>
              <a:rPr lang="en-GB" sz="2200" dirty="0">
                <a:solidFill>
                  <a:srgbClr val="FF0000"/>
                </a:solidFill>
                <a:latin typeface="SassoonCRInfantMedium" panose="02000603020000020003" pitchFamily="2" charset="0"/>
              </a:rPr>
              <a:t> </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11" name="Table 10">
            <a:extLst>
              <a:ext uri="{FF2B5EF4-FFF2-40B4-BE49-F238E27FC236}">
                <a16:creationId xmlns:a16="http://schemas.microsoft.com/office/drawing/2014/main" id="{6E8288E1-BCA1-4A25-BC53-CEF67EE878CC}"/>
              </a:ext>
            </a:extLst>
          </p:cNvPr>
          <p:cNvGraphicFramePr>
            <a:graphicFrameLocks noGrp="1"/>
          </p:cNvGraphicFramePr>
          <p:nvPr/>
        </p:nvGraphicFramePr>
        <p:xfrm>
          <a:off x="908050" y="1490114"/>
          <a:ext cx="7327900" cy="1854200"/>
        </p:xfrm>
        <a:graphic>
          <a:graphicData uri="http://schemas.openxmlformats.org/drawingml/2006/table">
            <a:tbl>
              <a:tblPr firstRow="1" bandRow="1">
                <a:tableStyleId>{5940675A-B579-460E-94D1-54222C63F5DA}</a:tableStyleId>
              </a:tblPr>
              <a:tblGrid>
                <a:gridCol w="1465580">
                  <a:extLst>
                    <a:ext uri="{9D8B030D-6E8A-4147-A177-3AD203B41FA5}">
                      <a16:colId xmlns:a16="http://schemas.microsoft.com/office/drawing/2014/main" val="3154368965"/>
                    </a:ext>
                  </a:extLst>
                </a:gridCol>
                <a:gridCol w="1465580">
                  <a:extLst>
                    <a:ext uri="{9D8B030D-6E8A-4147-A177-3AD203B41FA5}">
                      <a16:colId xmlns:a16="http://schemas.microsoft.com/office/drawing/2014/main" val="2014883218"/>
                    </a:ext>
                  </a:extLst>
                </a:gridCol>
                <a:gridCol w="1465580">
                  <a:extLst>
                    <a:ext uri="{9D8B030D-6E8A-4147-A177-3AD203B41FA5}">
                      <a16:colId xmlns:a16="http://schemas.microsoft.com/office/drawing/2014/main" val="2712434937"/>
                    </a:ext>
                  </a:extLst>
                </a:gridCol>
                <a:gridCol w="1465580">
                  <a:extLst>
                    <a:ext uri="{9D8B030D-6E8A-4147-A177-3AD203B41FA5}">
                      <a16:colId xmlns:a16="http://schemas.microsoft.com/office/drawing/2014/main" val="1047951219"/>
                    </a:ext>
                  </a:extLst>
                </a:gridCol>
                <a:gridCol w="1465580">
                  <a:extLst>
                    <a:ext uri="{9D8B030D-6E8A-4147-A177-3AD203B41FA5}">
                      <a16:colId xmlns:a16="http://schemas.microsoft.com/office/drawing/2014/main" val="2883897721"/>
                    </a:ext>
                  </a:extLst>
                </a:gridCol>
              </a:tblGrid>
              <a:tr h="370840">
                <a:tc>
                  <a:txBody>
                    <a:bodyPr/>
                    <a:lstStyle/>
                    <a:p>
                      <a:pPr algn="ctr"/>
                      <a:r>
                        <a:rPr lang="en-GB" dirty="0">
                          <a:latin typeface="SassoonCRInfantMedium" panose="02000603020000020003" pitchFamily="2" charset="0"/>
                        </a:rPr>
                        <a:t>Origin</a:t>
                      </a:r>
                    </a:p>
                  </a:txBody>
                  <a:tcPr anchor="ctr">
                    <a:solidFill>
                      <a:schemeClr val="accent6">
                        <a:lumMod val="20000"/>
                        <a:lumOff val="80000"/>
                      </a:schemeClr>
                    </a:solidFill>
                  </a:tcPr>
                </a:tc>
                <a:tc>
                  <a:txBody>
                    <a:bodyPr/>
                    <a:lstStyle/>
                    <a:p>
                      <a:pPr algn="ctr"/>
                      <a:r>
                        <a:rPr lang="en-GB" dirty="0">
                          <a:latin typeface="SassoonCRInfantMedium" panose="02000603020000020003" pitchFamily="2" charset="0"/>
                        </a:rPr>
                        <a:t>Destination</a:t>
                      </a:r>
                    </a:p>
                  </a:txBody>
                  <a:tcPr anchor="ctr">
                    <a:solidFill>
                      <a:schemeClr val="accent6">
                        <a:lumMod val="20000"/>
                        <a:lumOff val="80000"/>
                      </a:schemeClr>
                    </a:solidFill>
                  </a:tcPr>
                </a:tc>
                <a:tc>
                  <a:txBody>
                    <a:bodyPr/>
                    <a:lstStyle/>
                    <a:p>
                      <a:pPr algn="ctr"/>
                      <a:r>
                        <a:rPr lang="en-GB" dirty="0">
                          <a:latin typeface="SassoonCRInfantMedium" panose="02000603020000020003" pitchFamily="2" charset="0"/>
                        </a:rPr>
                        <a:t>Depart</a:t>
                      </a:r>
                    </a:p>
                  </a:txBody>
                  <a:tcPr anchor="ctr">
                    <a:solidFill>
                      <a:schemeClr val="accent6">
                        <a:lumMod val="20000"/>
                        <a:lumOff val="80000"/>
                      </a:schemeClr>
                    </a:solidFill>
                  </a:tcPr>
                </a:tc>
                <a:tc>
                  <a:txBody>
                    <a:bodyPr/>
                    <a:lstStyle/>
                    <a:p>
                      <a:pPr algn="ctr"/>
                      <a:r>
                        <a:rPr lang="en-GB" dirty="0">
                          <a:latin typeface="SassoonCRInfantMedium" panose="02000603020000020003" pitchFamily="2" charset="0"/>
                        </a:rPr>
                        <a:t>Arrive</a:t>
                      </a:r>
                    </a:p>
                  </a:txBody>
                  <a:tcPr anchor="ctr">
                    <a:solidFill>
                      <a:schemeClr val="accent6">
                        <a:lumMod val="20000"/>
                        <a:lumOff val="80000"/>
                      </a:schemeClr>
                    </a:solidFill>
                  </a:tcPr>
                </a:tc>
                <a:tc>
                  <a:txBody>
                    <a:bodyPr/>
                    <a:lstStyle/>
                    <a:p>
                      <a:pPr algn="ctr"/>
                      <a:r>
                        <a:rPr lang="en-GB" dirty="0">
                          <a:latin typeface="SassoonCRInfantMedium" panose="02000603020000020003" pitchFamily="2" charset="0"/>
                        </a:rPr>
                        <a:t>Changes</a:t>
                      </a:r>
                    </a:p>
                  </a:txBody>
                  <a:tcPr anchor="ctr">
                    <a:solidFill>
                      <a:schemeClr val="accent6">
                        <a:lumMod val="20000"/>
                        <a:lumOff val="80000"/>
                      </a:schemeClr>
                    </a:solidFill>
                  </a:tcPr>
                </a:tc>
                <a:extLst>
                  <a:ext uri="{0D108BD9-81ED-4DB2-BD59-A6C34878D82A}">
                    <a16:rowId xmlns:a16="http://schemas.microsoft.com/office/drawing/2014/main" val="1191173840"/>
                  </a:ext>
                </a:extLst>
              </a:tr>
              <a:tr h="370840">
                <a:tc>
                  <a:txBody>
                    <a:bodyPr/>
                    <a:lstStyle/>
                    <a:p>
                      <a:pPr algn="ctr"/>
                      <a:r>
                        <a:rPr lang="en-GB" dirty="0">
                          <a:latin typeface="SassoonCRInfantMedium" panose="02000603020000020003" pitchFamily="2" charset="0"/>
                        </a:rPr>
                        <a:t>Leeds</a:t>
                      </a:r>
                    </a:p>
                  </a:txBody>
                  <a:tcPr anchor="ctr">
                    <a:solidFill>
                      <a:schemeClr val="bg1"/>
                    </a:solidFill>
                  </a:tcPr>
                </a:tc>
                <a:tc>
                  <a:txBody>
                    <a:bodyPr/>
                    <a:lstStyle/>
                    <a:p>
                      <a:pPr algn="ctr"/>
                      <a:r>
                        <a:rPr lang="en-GB" dirty="0">
                          <a:latin typeface="SassoonCRInfantMedium" panose="02000603020000020003" pitchFamily="2" charset="0"/>
                        </a:rPr>
                        <a:t>Manchester</a:t>
                      </a:r>
                    </a:p>
                  </a:txBody>
                  <a:tcPr anchor="ctr">
                    <a:solidFill>
                      <a:schemeClr val="bg1"/>
                    </a:solidFill>
                  </a:tcPr>
                </a:tc>
                <a:tc>
                  <a:txBody>
                    <a:bodyPr/>
                    <a:lstStyle/>
                    <a:p>
                      <a:pPr algn="ctr"/>
                      <a:r>
                        <a:rPr lang="en-GB" dirty="0">
                          <a:latin typeface="SassoonCRInfantMedium" panose="02000603020000020003" pitchFamily="2" charset="0"/>
                        </a:rPr>
                        <a:t>14:25</a:t>
                      </a:r>
                    </a:p>
                  </a:txBody>
                  <a:tcPr anchor="ctr">
                    <a:solidFill>
                      <a:schemeClr val="bg1"/>
                    </a:solidFill>
                  </a:tcPr>
                </a:tc>
                <a:tc>
                  <a:txBody>
                    <a:bodyPr/>
                    <a:lstStyle/>
                    <a:p>
                      <a:pPr algn="ctr"/>
                      <a:r>
                        <a:rPr lang="en-GB" dirty="0">
                          <a:latin typeface="SassoonCRInfantMedium" panose="02000603020000020003" pitchFamily="2" charset="0"/>
                        </a:rPr>
                        <a:t>15:40</a:t>
                      </a:r>
                    </a:p>
                  </a:txBody>
                  <a:tcPr anchor="ctr">
                    <a:solidFill>
                      <a:schemeClr val="bg1"/>
                    </a:solidFill>
                  </a:tcPr>
                </a:tc>
                <a:tc>
                  <a:txBody>
                    <a:bodyPr/>
                    <a:lstStyle/>
                    <a:p>
                      <a:pPr algn="ctr"/>
                      <a:r>
                        <a:rPr lang="en-GB" dirty="0">
                          <a:latin typeface="SassoonCRInfantMedium" panose="02000603020000020003" pitchFamily="2" charset="0"/>
                        </a:rPr>
                        <a:t>2</a:t>
                      </a:r>
                    </a:p>
                  </a:txBody>
                  <a:tcPr anchor="ctr">
                    <a:solidFill>
                      <a:schemeClr val="bg1"/>
                    </a:solidFill>
                  </a:tcPr>
                </a:tc>
                <a:extLst>
                  <a:ext uri="{0D108BD9-81ED-4DB2-BD59-A6C34878D82A}">
                    <a16:rowId xmlns:a16="http://schemas.microsoft.com/office/drawing/2014/main" val="3230015105"/>
                  </a:ext>
                </a:extLst>
              </a:tr>
              <a:tr h="370840">
                <a:tc>
                  <a:txBody>
                    <a:bodyPr/>
                    <a:lstStyle/>
                    <a:p>
                      <a:pPr algn="ctr"/>
                      <a:r>
                        <a:rPr lang="en-GB" dirty="0">
                          <a:latin typeface="SassoonCRInfantMedium" panose="02000603020000020003" pitchFamily="2" charset="0"/>
                        </a:rPr>
                        <a:t>Halifax</a:t>
                      </a:r>
                    </a:p>
                  </a:txBody>
                  <a:tcPr anchor="ctr">
                    <a:solidFill>
                      <a:schemeClr val="bg1"/>
                    </a:solidFill>
                  </a:tcPr>
                </a:tc>
                <a:tc>
                  <a:txBody>
                    <a:bodyPr/>
                    <a:lstStyle/>
                    <a:p>
                      <a:pPr algn="ctr"/>
                      <a:r>
                        <a:rPr lang="en-GB" dirty="0">
                          <a:latin typeface="SassoonCRInfantMedium" panose="02000603020000020003" pitchFamily="2" charset="0"/>
                        </a:rPr>
                        <a:t>York</a:t>
                      </a:r>
                    </a:p>
                  </a:txBody>
                  <a:tcPr anchor="ctr">
                    <a:solidFill>
                      <a:schemeClr val="bg1"/>
                    </a:solidFill>
                  </a:tcPr>
                </a:tc>
                <a:tc>
                  <a:txBody>
                    <a:bodyPr/>
                    <a:lstStyle/>
                    <a:p>
                      <a:pPr algn="ctr"/>
                      <a:r>
                        <a:rPr lang="en-GB" dirty="0">
                          <a:latin typeface="SassoonCRInfantMedium" panose="02000603020000020003" pitchFamily="2" charset="0"/>
                        </a:rPr>
                        <a:t>14:40</a:t>
                      </a:r>
                    </a:p>
                  </a:txBody>
                  <a:tcPr anchor="ctr">
                    <a:solidFill>
                      <a:schemeClr val="bg1"/>
                    </a:solidFill>
                  </a:tcPr>
                </a:tc>
                <a:tc>
                  <a:txBody>
                    <a:bodyPr/>
                    <a:lstStyle/>
                    <a:p>
                      <a:pPr algn="ctr"/>
                      <a:r>
                        <a:rPr lang="en-GB" dirty="0">
                          <a:latin typeface="SassoonCRInfantMedium" panose="02000603020000020003" pitchFamily="2" charset="0"/>
                        </a:rPr>
                        <a:t>15:35</a:t>
                      </a:r>
                    </a:p>
                  </a:txBody>
                  <a:tcPr anchor="ctr">
                    <a:solidFill>
                      <a:schemeClr val="bg1"/>
                    </a:solidFill>
                  </a:tcPr>
                </a:tc>
                <a:tc>
                  <a:txBody>
                    <a:bodyPr/>
                    <a:lstStyle/>
                    <a:p>
                      <a:pPr algn="ctr"/>
                      <a:r>
                        <a:rPr lang="en-GB" dirty="0">
                          <a:latin typeface="SassoonCRInfantMedium" panose="02000603020000020003" pitchFamily="2" charset="0"/>
                        </a:rPr>
                        <a:t>3</a:t>
                      </a:r>
                    </a:p>
                  </a:txBody>
                  <a:tcPr anchor="ctr">
                    <a:solidFill>
                      <a:schemeClr val="bg1"/>
                    </a:solidFill>
                  </a:tcPr>
                </a:tc>
                <a:extLst>
                  <a:ext uri="{0D108BD9-81ED-4DB2-BD59-A6C34878D82A}">
                    <a16:rowId xmlns:a16="http://schemas.microsoft.com/office/drawing/2014/main" val="3057413521"/>
                  </a:ext>
                </a:extLst>
              </a:tr>
              <a:tr h="370840">
                <a:tc>
                  <a:txBody>
                    <a:bodyPr/>
                    <a:lstStyle/>
                    <a:p>
                      <a:pPr algn="ctr"/>
                      <a:r>
                        <a:rPr lang="en-GB" dirty="0">
                          <a:latin typeface="SassoonCRInfantMedium" panose="02000603020000020003" pitchFamily="2" charset="0"/>
                        </a:rPr>
                        <a:t>Manchester</a:t>
                      </a:r>
                    </a:p>
                  </a:txBody>
                  <a:tcPr anchor="ctr">
                    <a:solidFill>
                      <a:schemeClr val="bg1"/>
                    </a:solidFill>
                  </a:tcPr>
                </a:tc>
                <a:tc>
                  <a:txBody>
                    <a:bodyPr/>
                    <a:lstStyle/>
                    <a:p>
                      <a:pPr algn="ctr"/>
                      <a:r>
                        <a:rPr lang="en-GB" dirty="0">
                          <a:latin typeface="SassoonCRInfantMedium" panose="02000603020000020003" pitchFamily="2" charset="0"/>
                        </a:rPr>
                        <a:t>Halifax</a:t>
                      </a:r>
                    </a:p>
                  </a:txBody>
                  <a:tcPr anchor="ctr">
                    <a:solidFill>
                      <a:schemeClr val="bg1"/>
                    </a:solidFill>
                  </a:tcPr>
                </a:tc>
                <a:tc>
                  <a:txBody>
                    <a:bodyPr/>
                    <a:lstStyle/>
                    <a:p>
                      <a:pPr algn="ctr"/>
                      <a:r>
                        <a:rPr lang="en-GB" dirty="0">
                          <a:latin typeface="SassoonCRInfantMedium" panose="02000603020000020003" pitchFamily="2" charset="0"/>
                        </a:rPr>
                        <a:t>15:05</a:t>
                      </a:r>
                    </a:p>
                  </a:txBody>
                  <a:tcPr anchor="ctr">
                    <a:solidFill>
                      <a:schemeClr val="bg1"/>
                    </a:solidFill>
                  </a:tcPr>
                </a:tc>
                <a:tc>
                  <a:txBody>
                    <a:bodyPr/>
                    <a:lstStyle/>
                    <a:p>
                      <a:pPr algn="ctr"/>
                      <a:r>
                        <a:rPr lang="en-GB" dirty="0">
                          <a:latin typeface="SassoonCRInfantMedium" panose="02000603020000020003" pitchFamily="2" charset="0"/>
                        </a:rPr>
                        <a:t>15:55</a:t>
                      </a:r>
                    </a:p>
                  </a:txBody>
                  <a:tcPr anchor="ctr">
                    <a:solidFill>
                      <a:schemeClr val="bg1"/>
                    </a:solidFill>
                  </a:tcPr>
                </a:tc>
                <a:tc>
                  <a:txBody>
                    <a:bodyPr/>
                    <a:lstStyle/>
                    <a:p>
                      <a:pPr algn="ctr"/>
                      <a:r>
                        <a:rPr lang="en-GB" dirty="0">
                          <a:latin typeface="SassoonCRInfantMedium" panose="02000603020000020003" pitchFamily="2" charset="0"/>
                        </a:rPr>
                        <a:t>0</a:t>
                      </a:r>
                    </a:p>
                  </a:txBody>
                  <a:tcPr anchor="ctr">
                    <a:solidFill>
                      <a:schemeClr val="bg1"/>
                    </a:solidFill>
                  </a:tcPr>
                </a:tc>
                <a:extLst>
                  <a:ext uri="{0D108BD9-81ED-4DB2-BD59-A6C34878D82A}">
                    <a16:rowId xmlns:a16="http://schemas.microsoft.com/office/drawing/2014/main" val="1192728673"/>
                  </a:ext>
                </a:extLst>
              </a:tr>
              <a:tr h="370840">
                <a:tc>
                  <a:txBody>
                    <a:bodyPr/>
                    <a:lstStyle/>
                    <a:p>
                      <a:pPr algn="ctr"/>
                      <a:r>
                        <a:rPr lang="en-GB" dirty="0">
                          <a:latin typeface="SassoonCRInfantMedium" panose="02000603020000020003" pitchFamily="2" charset="0"/>
                        </a:rPr>
                        <a:t>York</a:t>
                      </a:r>
                    </a:p>
                  </a:txBody>
                  <a:tcPr anchor="ctr">
                    <a:solidFill>
                      <a:schemeClr val="bg1"/>
                    </a:solidFill>
                  </a:tcPr>
                </a:tc>
                <a:tc>
                  <a:txBody>
                    <a:bodyPr/>
                    <a:lstStyle/>
                    <a:p>
                      <a:pPr algn="ctr"/>
                      <a:r>
                        <a:rPr lang="en-GB" dirty="0">
                          <a:latin typeface="SassoonCRInfantMedium" panose="02000603020000020003" pitchFamily="2" charset="0"/>
                        </a:rPr>
                        <a:t>Leeds</a:t>
                      </a:r>
                    </a:p>
                  </a:txBody>
                  <a:tcPr anchor="ctr">
                    <a:solidFill>
                      <a:schemeClr val="bg1"/>
                    </a:solidFill>
                  </a:tcPr>
                </a:tc>
                <a:tc>
                  <a:txBody>
                    <a:bodyPr/>
                    <a:lstStyle/>
                    <a:p>
                      <a:pPr algn="ctr"/>
                      <a:r>
                        <a:rPr lang="en-GB" dirty="0">
                          <a:latin typeface="SassoonCRInfantMedium" panose="02000603020000020003" pitchFamily="2" charset="0"/>
                        </a:rPr>
                        <a:t>15:35</a:t>
                      </a:r>
                    </a:p>
                  </a:txBody>
                  <a:tcPr anchor="ctr">
                    <a:solidFill>
                      <a:schemeClr val="bg1"/>
                    </a:solidFill>
                  </a:tcPr>
                </a:tc>
                <a:tc>
                  <a:txBody>
                    <a:bodyPr/>
                    <a:lstStyle/>
                    <a:p>
                      <a:pPr algn="ctr"/>
                      <a:r>
                        <a:rPr lang="en-GB" dirty="0">
                          <a:latin typeface="SassoonCRInfantMedium" panose="02000603020000020003" pitchFamily="2" charset="0"/>
                        </a:rPr>
                        <a:t>16:05</a:t>
                      </a:r>
                    </a:p>
                  </a:txBody>
                  <a:tcPr anchor="ctr">
                    <a:solidFill>
                      <a:schemeClr val="bg1"/>
                    </a:solidFill>
                  </a:tcPr>
                </a:tc>
                <a:tc>
                  <a:txBody>
                    <a:bodyPr/>
                    <a:lstStyle/>
                    <a:p>
                      <a:pPr algn="ctr"/>
                      <a:r>
                        <a:rPr lang="en-GB" dirty="0">
                          <a:latin typeface="SassoonCRInfantMedium" panose="02000603020000020003" pitchFamily="2" charset="0"/>
                        </a:rPr>
                        <a:t>1</a:t>
                      </a:r>
                    </a:p>
                  </a:txBody>
                  <a:tcPr anchor="ctr">
                    <a:solidFill>
                      <a:schemeClr val="bg1"/>
                    </a:solidFill>
                  </a:tcPr>
                </a:tc>
                <a:extLst>
                  <a:ext uri="{0D108BD9-81ED-4DB2-BD59-A6C34878D82A}">
                    <a16:rowId xmlns:a16="http://schemas.microsoft.com/office/drawing/2014/main" val="414536676"/>
                  </a:ext>
                </a:extLst>
              </a:tr>
            </a:tbl>
          </a:graphicData>
        </a:graphic>
      </p:graphicFrame>
      <p:sp>
        <p:nvSpPr>
          <p:cNvPr id="2" name="TextBox 1">
            <a:extLst>
              <a:ext uri="{FF2B5EF4-FFF2-40B4-BE49-F238E27FC236}">
                <a16:creationId xmlns:a16="http://schemas.microsoft.com/office/drawing/2014/main" id="{6218FE00-64BD-447B-A266-F12F7CB368D5}"/>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139545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400" dirty="0">
              <a:solidFill>
                <a:schemeClr val="bg2">
                  <a:lumMod val="25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Read the information in the timetable.</a:t>
            </a:r>
          </a:p>
          <a:p>
            <a:pPr algn="ctr"/>
            <a:endParaRPr lang="en-GB" sz="2400" dirty="0">
              <a:solidFill>
                <a:schemeClr val="tx1"/>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r>
              <a:rPr lang="en-GB" sz="2200" dirty="0">
                <a:solidFill>
                  <a:schemeClr val="tx1"/>
                </a:solidFill>
                <a:latin typeface="SassoonCRInfantMedium" panose="02000603020000020003" pitchFamily="2" charset="0"/>
              </a:rPr>
              <a:t>What is this timetable showing?</a:t>
            </a:r>
          </a:p>
          <a:p>
            <a:pPr algn="ctr"/>
            <a:r>
              <a:rPr lang="en-GB" sz="2200" dirty="0">
                <a:solidFill>
                  <a:srgbClr val="FF0000"/>
                </a:solidFill>
                <a:latin typeface="SassoonCRInfantMedium" panose="02000603020000020003" pitchFamily="2" charset="0"/>
              </a:rPr>
              <a:t>Different train departure and arrival times.</a:t>
            </a:r>
          </a:p>
          <a:p>
            <a:pPr algn="ctr"/>
            <a:r>
              <a:rPr lang="en-GB" sz="2200" dirty="0">
                <a:solidFill>
                  <a:schemeClr val="tx1"/>
                </a:solidFill>
                <a:latin typeface="SassoonCRInfantMedium" panose="02000603020000020003" pitchFamily="2" charset="0"/>
              </a:rPr>
              <a:t>Which line has the most changes?</a:t>
            </a:r>
          </a:p>
          <a:p>
            <a:pPr algn="ctr"/>
            <a:r>
              <a:rPr lang="en-GB" sz="2200" dirty="0">
                <a:solidFill>
                  <a:srgbClr val="FF0000"/>
                </a:solidFill>
                <a:latin typeface="SassoonCRInfantMedium" panose="02000603020000020003" pitchFamily="2" charset="0"/>
              </a:rPr>
              <a:t>The train from Halifax to York has 3 changes.</a:t>
            </a:r>
          </a:p>
          <a:p>
            <a:pPr algn="ctr"/>
            <a:r>
              <a:rPr lang="en-GB" sz="2200" dirty="0">
                <a:solidFill>
                  <a:schemeClr val="tx1"/>
                </a:solidFill>
                <a:latin typeface="SassoonCRInfantMedium" panose="02000603020000020003" pitchFamily="2" charset="0"/>
              </a:rPr>
              <a:t>What is the earliest departure on the timetable?</a:t>
            </a:r>
          </a:p>
          <a:p>
            <a:pPr algn="ctr"/>
            <a:r>
              <a:rPr lang="en-GB" sz="2200" dirty="0">
                <a:solidFill>
                  <a:srgbClr val="FF0000"/>
                </a:solidFill>
                <a:latin typeface="SassoonCRInfantMedium" panose="02000603020000020003" pitchFamily="2" charset="0"/>
              </a:rPr>
              <a:t>The earliest departure is Leeds to Manchester at 14:25.</a:t>
            </a:r>
          </a:p>
          <a:p>
            <a:pPr algn="ctr"/>
            <a:r>
              <a:rPr lang="en-GB" sz="2200" dirty="0">
                <a:solidFill>
                  <a:schemeClr val="tx1"/>
                </a:solidFill>
                <a:latin typeface="SassoonCRInfantMedium" panose="02000603020000020003" pitchFamily="2" charset="0"/>
              </a:rPr>
              <a:t>What is the earliest arrival on the timetable?</a:t>
            </a:r>
          </a:p>
          <a:p>
            <a:pPr algn="ctr"/>
            <a:r>
              <a:rPr lang="en-GB" sz="2200" dirty="0">
                <a:solidFill>
                  <a:srgbClr val="FF0000"/>
                </a:solidFill>
                <a:latin typeface="SassoonCRInfantMedium" panose="02000603020000020003" pitchFamily="2" charset="0"/>
              </a:rPr>
              <a:t>The Halifax to York arrives at 15:35.</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11" name="Table 10">
            <a:extLst>
              <a:ext uri="{FF2B5EF4-FFF2-40B4-BE49-F238E27FC236}">
                <a16:creationId xmlns:a16="http://schemas.microsoft.com/office/drawing/2014/main" id="{6E8288E1-BCA1-4A25-BC53-CEF67EE878CC}"/>
              </a:ext>
            </a:extLst>
          </p:cNvPr>
          <p:cNvGraphicFramePr>
            <a:graphicFrameLocks noGrp="1"/>
          </p:cNvGraphicFramePr>
          <p:nvPr/>
        </p:nvGraphicFramePr>
        <p:xfrm>
          <a:off x="908050" y="1490114"/>
          <a:ext cx="7327900" cy="1854200"/>
        </p:xfrm>
        <a:graphic>
          <a:graphicData uri="http://schemas.openxmlformats.org/drawingml/2006/table">
            <a:tbl>
              <a:tblPr firstRow="1" bandRow="1">
                <a:tableStyleId>{5940675A-B579-460E-94D1-54222C63F5DA}</a:tableStyleId>
              </a:tblPr>
              <a:tblGrid>
                <a:gridCol w="1465580">
                  <a:extLst>
                    <a:ext uri="{9D8B030D-6E8A-4147-A177-3AD203B41FA5}">
                      <a16:colId xmlns:a16="http://schemas.microsoft.com/office/drawing/2014/main" val="3154368965"/>
                    </a:ext>
                  </a:extLst>
                </a:gridCol>
                <a:gridCol w="1465580">
                  <a:extLst>
                    <a:ext uri="{9D8B030D-6E8A-4147-A177-3AD203B41FA5}">
                      <a16:colId xmlns:a16="http://schemas.microsoft.com/office/drawing/2014/main" val="2014883218"/>
                    </a:ext>
                  </a:extLst>
                </a:gridCol>
                <a:gridCol w="1465580">
                  <a:extLst>
                    <a:ext uri="{9D8B030D-6E8A-4147-A177-3AD203B41FA5}">
                      <a16:colId xmlns:a16="http://schemas.microsoft.com/office/drawing/2014/main" val="2712434937"/>
                    </a:ext>
                  </a:extLst>
                </a:gridCol>
                <a:gridCol w="1465580">
                  <a:extLst>
                    <a:ext uri="{9D8B030D-6E8A-4147-A177-3AD203B41FA5}">
                      <a16:colId xmlns:a16="http://schemas.microsoft.com/office/drawing/2014/main" val="1047951219"/>
                    </a:ext>
                  </a:extLst>
                </a:gridCol>
                <a:gridCol w="1465580">
                  <a:extLst>
                    <a:ext uri="{9D8B030D-6E8A-4147-A177-3AD203B41FA5}">
                      <a16:colId xmlns:a16="http://schemas.microsoft.com/office/drawing/2014/main" val="2883897721"/>
                    </a:ext>
                  </a:extLst>
                </a:gridCol>
              </a:tblGrid>
              <a:tr h="370840">
                <a:tc>
                  <a:txBody>
                    <a:bodyPr/>
                    <a:lstStyle/>
                    <a:p>
                      <a:pPr algn="ctr"/>
                      <a:r>
                        <a:rPr lang="en-GB" dirty="0">
                          <a:latin typeface="SassoonCRInfantMedium" panose="02000603020000020003" pitchFamily="2" charset="0"/>
                        </a:rPr>
                        <a:t>Origin</a:t>
                      </a:r>
                    </a:p>
                  </a:txBody>
                  <a:tcPr anchor="ctr">
                    <a:solidFill>
                      <a:schemeClr val="accent6">
                        <a:lumMod val="20000"/>
                        <a:lumOff val="80000"/>
                      </a:schemeClr>
                    </a:solidFill>
                  </a:tcPr>
                </a:tc>
                <a:tc>
                  <a:txBody>
                    <a:bodyPr/>
                    <a:lstStyle/>
                    <a:p>
                      <a:pPr algn="ctr"/>
                      <a:r>
                        <a:rPr lang="en-GB" dirty="0">
                          <a:latin typeface="SassoonCRInfantMedium" panose="02000603020000020003" pitchFamily="2" charset="0"/>
                        </a:rPr>
                        <a:t>Destination</a:t>
                      </a:r>
                    </a:p>
                  </a:txBody>
                  <a:tcPr anchor="ctr">
                    <a:solidFill>
                      <a:schemeClr val="accent6">
                        <a:lumMod val="20000"/>
                        <a:lumOff val="80000"/>
                      </a:schemeClr>
                    </a:solidFill>
                  </a:tcPr>
                </a:tc>
                <a:tc>
                  <a:txBody>
                    <a:bodyPr/>
                    <a:lstStyle/>
                    <a:p>
                      <a:pPr algn="ctr"/>
                      <a:r>
                        <a:rPr lang="en-GB" dirty="0">
                          <a:latin typeface="SassoonCRInfantMedium" panose="02000603020000020003" pitchFamily="2" charset="0"/>
                        </a:rPr>
                        <a:t>Depart</a:t>
                      </a:r>
                    </a:p>
                  </a:txBody>
                  <a:tcPr anchor="ctr">
                    <a:solidFill>
                      <a:schemeClr val="accent6">
                        <a:lumMod val="20000"/>
                        <a:lumOff val="80000"/>
                      </a:schemeClr>
                    </a:solidFill>
                  </a:tcPr>
                </a:tc>
                <a:tc>
                  <a:txBody>
                    <a:bodyPr/>
                    <a:lstStyle/>
                    <a:p>
                      <a:pPr algn="ctr"/>
                      <a:r>
                        <a:rPr lang="en-GB" dirty="0">
                          <a:latin typeface="SassoonCRInfantMedium" panose="02000603020000020003" pitchFamily="2" charset="0"/>
                        </a:rPr>
                        <a:t>Arrive</a:t>
                      </a:r>
                    </a:p>
                  </a:txBody>
                  <a:tcPr anchor="ctr">
                    <a:solidFill>
                      <a:schemeClr val="accent6">
                        <a:lumMod val="20000"/>
                        <a:lumOff val="80000"/>
                      </a:schemeClr>
                    </a:solidFill>
                  </a:tcPr>
                </a:tc>
                <a:tc>
                  <a:txBody>
                    <a:bodyPr/>
                    <a:lstStyle/>
                    <a:p>
                      <a:pPr algn="ctr"/>
                      <a:r>
                        <a:rPr lang="en-GB" dirty="0">
                          <a:latin typeface="SassoonCRInfantMedium" panose="02000603020000020003" pitchFamily="2" charset="0"/>
                        </a:rPr>
                        <a:t>Changes</a:t>
                      </a:r>
                    </a:p>
                  </a:txBody>
                  <a:tcPr anchor="ctr">
                    <a:solidFill>
                      <a:schemeClr val="accent6">
                        <a:lumMod val="20000"/>
                        <a:lumOff val="80000"/>
                      </a:schemeClr>
                    </a:solidFill>
                  </a:tcPr>
                </a:tc>
                <a:extLst>
                  <a:ext uri="{0D108BD9-81ED-4DB2-BD59-A6C34878D82A}">
                    <a16:rowId xmlns:a16="http://schemas.microsoft.com/office/drawing/2014/main" val="1191173840"/>
                  </a:ext>
                </a:extLst>
              </a:tr>
              <a:tr h="370840">
                <a:tc>
                  <a:txBody>
                    <a:bodyPr/>
                    <a:lstStyle/>
                    <a:p>
                      <a:pPr algn="ctr"/>
                      <a:r>
                        <a:rPr lang="en-GB" dirty="0">
                          <a:latin typeface="SassoonCRInfantMedium" panose="02000603020000020003" pitchFamily="2" charset="0"/>
                        </a:rPr>
                        <a:t>Leeds</a:t>
                      </a:r>
                    </a:p>
                  </a:txBody>
                  <a:tcPr anchor="ctr">
                    <a:solidFill>
                      <a:schemeClr val="bg1"/>
                    </a:solidFill>
                  </a:tcPr>
                </a:tc>
                <a:tc>
                  <a:txBody>
                    <a:bodyPr/>
                    <a:lstStyle/>
                    <a:p>
                      <a:pPr algn="ctr"/>
                      <a:r>
                        <a:rPr lang="en-GB" dirty="0">
                          <a:latin typeface="SassoonCRInfantMedium" panose="02000603020000020003" pitchFamily="2" charset="0"/>
                        </a:rPr>
                        <a:t>Manchester</a:t>
                      </a:r>
                    </a:p>
                  </a:txBody>
                  <a:tcPr anchor="ctr">
                    <a:solidFill>
                      <a:schemeClr val="bg1"/>
                    </a:solidFill>
                  </a:tcPr>
                </a:tc>
                <a:tc>
                  <a:txBody>
                    <a:bodyPr/>
                    <a:lstStyle/>
                    <a:p>
                      <a:pPr algn="ctr"/>
                      <a:r>
                        <a:rPr lang="en-GB" dirty="0">
                          <a:latin typeface="SassoonCRInfantMedium" panose="02000603020000020003" pitchFamily="2" charset="0"/>
                        </a:rPr>
                        <a:t>14:25</a:t>
                      </a:r>
                    </a:p>
                  </a:txBody>
                  <a:tcPr anchor="ctr">
                    <a:solidFill>
                      <a:schemeClr val="bg1"/>
                    </a:solidFill>
                  </a:tcPr>
                </a:tc>
                <a:tc>
                  <a:txBody>
                    <a:bodyPr/>
                    <a:lstStyle/>
                    <a:p>
                      <a:pPr algn="ctr"/>
                      <a:r>
                        <a:rPr lang="en-GB" dirty="0">
                          <a:latin typeface="SassoonCRInfantMedium" panose="02000603020000020003" pitchFamily="2" charset="0"/>
                        </a:rPr>
                        <a:t>15:40</a:t>
                      </a:r>
                    </a:p>
                  </a:txBody>
                  <a:tcPr anchor="ctr">
                    <a:solidFill>
                      <a:schemeClr val="bg1"/>
                    </a:solidFill>
                  </a:tcPr>
                </a:tc>
                <a:tc>
                  <a:txBody>
                    <a:bodyPr/>
                    <a:lstStyle/>
                    <a:p>
                      <a:pPr algn="ctr"/>
                      <a:r>
                        <a:rPr lang="en-GB" dirty="0">
                          <a:latin typeface="SassoonCRInfantMedium" panose="02000603020000020003" pitchFamily="2" charset="0"/>
                        </a:rPr>
                        <a:t>2</a:t>
                      </a:r>
                    </a:p>
                  </a:txBody>
                  <a:tcPr anchor="ctr">
                    <a:solidFill>
                      <a:schemeClr val="bg1"/>
                    </a:solidFill>
                  </a:tcPr>
                </a:tc>
                <a:extLst>
                  <a:ext uri="{0D108BD9-81ED-4DB2-BD59-A6C34878D82A}">
                    <a16:rowId xmlns:a16="http://schemas.microsoft.com/office/drawing/2014/main" val="3230015105"/>
                  </a:ext>
                </a:extLst>
              </a:tr>
              <a:tr h="370840">
                <a:tc>
                  <a:txBody>
                    <a:bodyPr/>
                    <a:lstStyle/>
                    <a:p>
                      <a:pPr algn="ctr"/>
                      <a:r>
                        <a:rPr lang="en-GB" dirty="0">
                          <a:latin typeface="SassoonCRInfantMedium" panose="02000603020000020003" pitchFamily="2" charset="0"/>
                        </a:rPr>
                        <a:t>Halifax</a:t>
                      </a:r>
                    </a:p>
                  </a:txBody>
                  <a:tcPr anchor="ctr">
                    <a:solidFill>
                      <a:schemeClr val="bg1"/>
                    </a:solidFill>
                  </a:tcPr>
                </a:tc>
                <a:tc>
                  <a:txBody>
                    <a:bodyPr/>
                    <a:lstStyle/>
                    <a:p>
                      <a:pPr algn="ctr"/>
                      <a:r>
                        <a:rPr lang="en-GB" dirty="0">
                          <a:latin typeface="SassoonCRInfantMedium" panose="02000603020000020003" pitchFamily="2" charset="0"/>
                        </a:rPr>
                        <a:t>York</a:t>
                      </a:r>
                    </a:p>
                  </a:txBody>
                  <a:tcPr anchor="ctr">
                    <a:solidFill>
                      <a:schemeClr val="bg1"/>
                    </a:solidFill>
                  </a:tcPr>
                </a:tc>
                <a:tc>
                  <a:txBody>
                    <a:bodyPr/>
                    <a:lstStyle/>
                    <a:p>
                      <a:pPr algn="ctr"/>
                      <a:r>
                        <a:rPr lang="en-GB" dirty="0">
                          <a:latin typeface="SassoonCRInfantMedium" panose="02000603020000020003" pitchFamily="2" charset="0"/>
                        </a:rPr>
                        <a:t>14:40</a:t>
                      </a:r>
                    </a:p>
                  </a:txBody>
                  <a:tcPr anchor="ctr">
                    <a:solidFill>
                      <a:schemeClr val="bg1"/>
                    </a:solidFill>
                  </a:tcPr>
                </a:tc>
                <a:tc>
                  <a:txBody>
                    <a:bodyPr/>
                    <a:lstStyle/>
                    <a:p>
                      <a:pPr algn="ctr"/>
                      <a:r>
                        <a:rPr lang="en-GB" dirty="0">
                          <a:latin typeface="SassoonCRInfantMedium" panose="02000603020000020003" pitchFamily="2" charset="0"/>
                        </a:rPr>
                        <a:t>15:35</a:t>
                      </a:r>
                    </a:p>
                  </a:txBody>
                  <a:tcPr anchor="ctr">
                    <a:solidFill>
                      <a:schemeClr val="bg1"/>
                    </a:solidFill>
                  </a:tcPr>
                </a:tc>
                <a:tc>
                  <a:txBody>
                    <a:bodyPr/>
                    <a:lstStyle/>
                    <a:p>
                      <a:pPr algn="ctr"/>
                      <a:r>
                        <a:rPr lang="en-GB" dirty="0">
                          <a:latin typeface="SassoonCRInfantMedium" panose="02000603020000020003" pitchFamily="2" charset="0"/>
                        </a:rPr>
                        <a:t>3</a:t>
                      </a:r>
                    </a:p>
                  </a:txBody>
                  <a:tcPr anchor="ctr">
                    <a:solidFill>
                      <a:schemeClr val="bg1"/>
                    </a:solidFill>
                  </a:tcPr>
                </a:tc>
                <a:extLst>
                  <a:ext uri="{0D108BD9-81ED-4DB2-BD59-A6C34878D82A}">
                    <a16:rowId xmlns:a16="http://schemas.microsoft.com/office/drawing/2014/main" val="3057413521"/>
                  </a:ext>
                </a:extLst>
              </a:tr>
              <a:tr h="370840">
                <a:tc>
                  <a:txBody>
                    <a:bodyPr/>
                    <a:lstStyle/>
                    <a:p>
                      <a:pPr algn="ctr"/>
                      <a:r>
                        <a:rPr lang="en-GB" dirty="0">
                          <a:latin typeface="SassoonCRInfantMedium" panose="02000603020000020003" pitchFamily="2" charset="0"/>
                        </a:rPr>
                        <a:t>Manchester</a:t>
                      </a:r>
                    </a:p>
                  </a:txBody>
                  <a:tcPr anchor="ctr">
                    <a:solidFill>
                      <a:schemeClr val="bg1"/>
                    </a:solidFill>
                  </a:tcPr>
                </a:tc>
                <a:tc>
                  <a:txBody>
                    <a:bodyPr/>
                    <a:lstStyle/>
                    <a:p>
                      <a:pPr algn="ctr"/>
                      <a:r>
                        <a:rPr lang="en-GB" dirty="0">
                          <a:latin typeface="SassoonCRInfantMedium" panose="02000603020000020003" pitchFamily="2" charset="0"/>
                        </a:rPr>
                        <a:t>Halifax</a:t>
                      </a:r>
                    </a:p>
                  </a:txBody>
                  <a:tcPr anchor="ctr">
                    <a:solidFill>
                      <a:schemeClr val="bg1"/>
                    </a:solidFill>
                  </a:tcPr>
                </a:tc>
                <a:tc>
                  <a:txBody>
                    <a:bodyPr/>
                    <a:lstStyle/>
                    <a:p>
                      <a:pPr algn="ctr"/>
                      <a:r>
                        <a:rPr lang="en-GB" dirty="0">
                          <a:latin typeface="SassoonCRInfantMedium" panose="02000603020000020003" pitchFamily="2" charset="0"/>
                        </a:rPr>
                        <a:t>15:05</a:t>
                      </a:r>
                    </a:p>
                  </a:txBody>
                  <a:tcPr anchor="ctr">
                    <a:solidFill>
                      <a:schemeClr val="bg1"/>
                    </a:solidFill>
                  </a:tcPr>
                </a:tc>
                <a:tc>
                  <a:txBody>
                    <a:bodyPr/>
                    <a:lstStyle/>
                    <a:p>
                      <a:pPr algn="ctr"/>
                      <a:r>
                        <a:rPr lang="en-GB" dirty="0">
                          <a:latin typeface="SassoonCRInfantMedium" panose="02000603020000020003" pitchFamily="2" charset="0"/>
                        </a:rPr>
                        <a:t>15:55</a:t>
                      </a:r>
                    </a:p>
                  </a:txBody>
                  <a:tcPr anchor="ctr">
                    <a:solidFill>
                      <a:schemeClr val="bg1"/>
                    </a:solidFill>
                  </a:tcPr>
                </a:tc>
                <a:tc>
                  <a:txBody>
                    <a:bodyPr/>
                    <a:lstStyle/>
                    <a:p>
                      <a:pPr algn="ctr"/>
                      <a:r>
                        <a:rPr lang="en-GB" dirty="0">
                          <a:latin typeface="SassoonCRInfantMedium" panose="02000603020000020003" pitchFamily="2" charset="0"/>
                        </a:rPr>
                        <a:t>0</a:t>
                      </a:r>
                    </a:p>
                  </a:txBody>
                  <a:tcPr anchor="ctr">
                    <a:solidFill>
                      <a:schemeClr val="bg1"/>
                    </a:solidFill>
                  </a:tcPr>
                </a:tc>
                <a:extLst>
                  <a:ext uri="{0D108BD9-81ED-4DB2-BD59-A6C34878D82A}">
                    <a16:rowId xmlns:a16="http://schemas.microsoft.com/office/drawing/2014/main" val="1192728673"/>
                  </a:ext>
                </a:extLst>
              </a:tr>
              <a:tr h="370840">
                <a:tc>
                  <a:txBody>
                    <a:bodyPr/>
                    <a:lstStyle/>
                    <a:p>
                      <a:pPr algn="ctr"/>
                      <a:r>
                        <a:rPr lang="en-GB" dirty="0">
                          <a:latin typeface="SassoonCRInfantMedium" panose="02000603020000020003" pitchFamily="2" charset="0"/>
                        </a:rPr>
                        <a:t>York</a:t>
                      </a:r>
                    </a:p>
                  </a:txBody>
                  <a:tcPr anchor="ctr">
                    <a:solidFill>
                      <a:schemeClr val="bg1"/>
                    </a:solidFill>
                  </a:tcPr>
                </a:tc>
                <a:tc>
                  <a:txBody>
                    <a:bodyPr/>
                    <a:lstStyle/>
                    <a:p>
                      <a:pPr algn="ctr"/>
                      <a:r>
                        <a:rPr lang="en-GB" dirty="0">
                          <a:latin typeface="SassoonCRInfantMedium" panose="02000603020000020003" pitchFamily="2" charset="0"/>
                        </a:rPr>
                        <a:t>Leeds</a:t>
                      </a:r>
                    </a:p>
                  </a:txBody>
                  <a:tcPr anchor="ctr">
                    <a:solidFill>
                      <a:schemeClr val="bg1"/>
                    </a:solidFill>
                  </a:tcPr>
                </a:tc>
                <a:tc>
                  <a:txBody>
                    <a:bodyPr/>
                    <a:lstStyle/>
                    <a:p>
                      <a:pPr algn="ctr"/>
                      <a:r>
                        <a:rPr lang="en-GB" dirty="0">
                          <a:latin typeface="SassoonCRInfantMedium" panose="02000603020000020003" pitchFamily="2" charset="0"/>
                        </a:rPr>
                        <a:t>15:35</a:t>
                      </a:r>
                    </a:p>
                  </a:txBody>
                  <a:tcPr anchor="ctr">
                    <a:solidFill>
                      <a:schemeClr val="bg1"/>
                    </a:solidFill>
                  </a:tcPr>
                </a:tc>
                <a:tc>
                  <a:txBody>
                    <a:bodyPr/>
                    <a:lstStyle/>
                    <a:p>
                      <a:pPr algn="ctr"/>
                      <a:r>
                        <a:rPr lang="en-GB" dirty="0">
                          <a:latin typeface="SassoonCRInfantMedium" panose="02000603020000020003" pitchFamily="2" charset="0"/>
                        </a:rPr>
                        <a:t>16:05</a:t>
                      </a:r>
                    </a:p>
                  </a:txBody>
                  <a:tcPr anchor="ctr">
                    <a:solidFill>
                      <a:schemeClr val="bg1"/>
                    </a:solidFill>
                  </a:tcPr>
                </a:tc>
                <a:tc>
                  <a:txBody>
                    <a:bodyPr/>
                    <a:lstStyle/>
                    <a:p>
                      <a:pPr algn="ctr"/>
                      <a:r>
                        <a:rPr lang="en-GB" dirty="0">
                          <a:latin typeface="SassoonCRInfantMedium" panose="02000603020000020003" pitchFamily="2" charset="0"/>
                        </a:rPr>
                        <a:t>1</a:t>
                      </a:r>
                    </a:p>
                  </a:txBody>
                  <a:tcPr anchor="ctr">
                    <a:solidFill>
                      <a:schemeClr val="bg1"/>
                    </a:solidFill>
                  </a:tcPr>
                </a:tc>
                <a:extLst>
                  <a:ext uri="{0D108BD9-81ED-4DB2-BD59-A6C34878D82A}">
                    <a16:rowId xmlns:a16="http://schemas.microsoft.com/office/drawing/2014/main" val="414536676"/>
                  </a:ext>
                </a:extLst>
              </a:tr>
            </a:tbl>
          </a:graphicData>
        </a:graphic>
      </p:graphicFrame>
      <p:sp>
        <p:nvSpPr>
          <p:cNvPr id="9" name="TextBox 8">
            <a:extLst>
              <a:ext uri="{FF2B5EF4-FFF2-40B4-BE49-F238E27FC236}">
                <a16:creationId xmlns:a16="http://schemas.microsoft.com/office/drawing/2014/main" id="{61B6F3D8-5A41-472D-A9A8-C9F0260D50FB}"/>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3013646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Look at the train timetable below.</a:t>
            </a: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train takes the shortest amount of time to get from Chester to Liverpool?</a:t>
            </a:r>
          </a:p>
          <a:p>
            <a:pPr algn="ctr"/>
            <a:r>
              <a:rPr lang="en-GB" sz="2400" dirty="0">
                <a:solidFill>
                  <a:schemeClr val="tx1"/>
                </a:solidFill>
                <a:latin typeface="SassoonCRInfantMedium" panose="02000603020000020003" pitchFamily="2" charset="0"/>
              </a:rPr>
              <a:t>How many more seconds does it take to get from Whitby Woods to Ellesmere Port on the 09.35 train compared with the other trains?</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281792CF-8017-40E5-97D2-3E3C8D65F408}"/>
              </a:ext>
            </a:extLst>
          </p:cNvPr>
          <p:cNvGraphicFramePr>
            <a:graphicFrameLocks noGrp="1"/>
          </p:cNvGraphicFramePr>
          <p:nvPr/>
        </p:nvGraphicFramePr>
        <p:xfrm>
          <a:off x="1569427" y="1468320"/>
          <a:ext cx="6005146" cy="2760779"/>
        </p:xfrm>
        <a:graphic>
          <a:graphicData uri="http://schemas.openxmlformats.org/drawingml/2006/table">
            <a:tbl>
              <a:tblPr firstRow="1" bandRow="1">
                <a:tableStyleId>{5C22544A-7EE6-4342-B048-85BDC9FD1C3A}</a:tableStyleId>
              </a:tblPr>
              <a:tblGrid>
                <a:gridCol w="2075214">
                  <a:extLst>
                    <a:ext uri="{9D8B030D-6E8A-4147-A177-3AD203B41FA5}">
                      <a16:colId xmlns:a16="http://schemas.microsoft.com/office/drawing/2014/main" val="1374115475"/>
                    </a:ext>
                  </a:extLst>
                </a:gridCol>
                <a:gridCol w="982483">
                  <a:extLst>
                    <a:ext uri="{9D8B030D-6E8A-4147-A177-3AD203B41FA5}">
                      <a16:colId xmlns:a16="http://schemas.microsoft.com/office/drawing/2014/main" val="467445780"/>
                    </a:ext>
                  </a:extLst>
                </a:gridCol>
                <a:gridCol w="982483">
                  <a:extLst>
                    <a:ext uri="{9D8B030D-6E8A-4147-A177-3AD203B41FA5}">
                      <a16:colId xmlns:a16="http://schemas.microsoft.com/office/drawing/2014/main" val="3658034461"/>
                    </a:ext>
                  </a:extLst>
                </a:gridCol>
                <a:gridCol w="982483">
                  <a:extLst>
                    <a:ext uri="{9D8B030D-6E8A-4147-A177-3AD203B41FA5}">
                      <a16:colId xmlns:a16="http://schemas.microsoft.com/office/drawing/2014/main" val="1118761133"/>
                    </a:ext>
                  </a:extLst>
                </a:gridCol>
                <a:gridCol w="982483">
                  <a:extLst>
                    <a:ext uri="{9D8B030D-6E8A-4147-A177-3AD203B41FA5}">
                      <a16:colId xmlns:a16="http://schemas.microsoft.com/office/drawing/2014/main" val="49863507"/>
                    </a:ext>
                  </a:extLst>
                </a:gridCol>
              </a:tblGrid>
              <a:tr h="394397">
                <a:tc>
                  <a:txBody>
                    <a:bodyPr/>
                    <a:lstStyle/>
                    <a:p>
                      <a:pPr algn="ctr"/>
                      <a:endParaRPr lang="en-US" sz="2000" dirty="0">
                        <a:solidFill>
                          <a:schemeClr val="tx1"/>
                        </a:solidFill>
                        <a:latin typeface="SassoonCRInfantMedium" panose="02000603020000020003" pitchFamily="2" charset="77"/>
                      </a:endParaRP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Train A</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Train B</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Train C</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Train D</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8190632"/>
                  </a:ext>
                </a:extLst>
              </a:tr>
              <a:tr h="394397">
                <a:tc>
                  <a:txBody>
                    <a:bodyPr/>
                    <a:lstStyle/>
                    <a:p>
                      <a:pPr algn="ctr"/>
                      <a:r>
                        <a:rPr lang="en-US" sz="2000" dirty="0">
                          <a:solidFill>
                            <a:schemeClr val="tx1"/>
                          </a:solidFill>
                          <a:latin typeface="SassoonCRInfantMedium" panose="02000603020000020003" pitchFamily="2" charset="77"/>
                        </a:rPr>
                        <a:t>Chester</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08:35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09:05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09:35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10:15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394397">
                <a:tc>
                  <a:txBody>
                    <a:bodyPr/>
                    <a:lstStyle/>
                    <a:p>
                      <a:pPr algn="ctr"/>
                      <a:r>
                        <a:rPr lang="en-US" sz="2000" dirty="0" err="1">
                          <a:solidFill>
                            <a:schemeClr val="tx1"/>
                          </a:solidFill>
                          <a:latin typeface="SassoonCRInfantMedium" panose="02000603020000020003" pitchFamily="2" charset="77"/>
                        </a:rPr>
                        <a:t>Whitby</a:t>
                      </a:r>
                      <a:r>
                        <a:rPr lang="en-US" sz="2000" dirty="0">
                          <a:solidFill>
                            <a:schemeClr val="tx1"/>
                          </a:solidFill>
                          <a:latin typeface="SassoonCRInfantMedium" panose="02000603020000020003" pitchFamily="2" charset="77"/>
                        </a:rPr>
                        <a:t> Woods</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08:47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09:17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09:48</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10:27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961481"/>
                  </a:ext>
                </a:extLst>
              </a:tr>
              <a:tr h="394397">
                <a:tc>
                  <a:txBody>
                    <a:bodyPr/>
                    <a:lstStyle/>
                    <a:p>
                      <a:pPr algn="ctr"/>
                      <a:r>
                        <a:rPr lang="en-US" sz="2000" dirty="0">
                          <a:solidFill>
                            <a:schemeClr val="tx1"/>
                          </a:solidFill>
                          <a:latin typeface="SassoonCRInfantMedium" panose="02000603020000020003" pitchFamily="2" charset="77"/>
                        </a:rPr>
                        <a:t>Ellesmere Port</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08:50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09:20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09:52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10:30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7062851"/>
                  </a:ext>
                </a:extLst>
              </a:tr>
              <a:tr h="394397">
                <a:tc>
                  <a:txBody>
                    <a:bodyPr/>
                    <a:lstStyle/>
                    <a:p>
                      <a:pPr algn="ctr"/>
                      <a:r>
                        <a:rPr lang="en-US" sz="2000" dirty="0">
                          <a:solidFill>
                            <a:schemeClr val="tx1"/>
                          </a:solidFill>
                          <a:latin typeface="SassoonCRInfantMedium" panose="02000603020000020003" pitchFamily="2" charset="77"/>
                        </a:rPr>
                        <a:t>Hooton</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09:02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09:32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10:05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10:42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132325"/>
                  </a:ext>
                </a:extLst>
              </a:tr>
              <a:tr h="394397">
                <a:tc>
                  <a:txBody>
                    <a:bodyPr/>
                    <a:lstStyle/>
                    <a:p>
                      <a:pPr algn="ctr"/>
                      <a:r>
                        <a:rPr lang="en-US" sz="2000" dirty="0">
                          <a:solidFill>
                            <a:schemeClr val="tx1"/>
                          </a:solidFill>
                          <a:latin typeface="SassoonCRInfantMedium" panose="02000603020000020003" pitchFamily="2" charset="77"/>
                        </a:rPr>
                        <a:t>Bromborough</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09:08</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09:38</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10:13</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10:48</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318409"/>
                  </a:ext>
                </a:extLst>
              </a:tr>
              <a:tr h="394397">
                <a:tc>
                  <a:txBody>
                    <a:bodyPr/>
                    <a:lstStyle/>
                    <a:p>
                      <a:pPr algn="ctr"/>
                      <a:r>
                        <a:rPr lang="en-US" sz="2000" dirty="0">
                          <a:solidFill>
                            <a:schemeClr val="tx1"/>
                          </a:solidFill>
                          <a:latin typeface="SassoonCRInfantMedium" panose="02000603020000020003" pitchFamily="2" charset="77"/>
                        </a:rPr>
                        <a:t>Liverpool</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09:35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10:15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10:40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11:10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106110"/>
                  </a:ext>
                </a:extLst>
              </a:tr>
            </a:tbl>
          </a:graphicData>
        </a:graphic>
      </p:graphicFrame>
      <p:sp>
        <p:nvSpPr>
          <p:cNvPr id="9" name="TextBox 8">
            <a:extLst>
              <a:ext uri="{FF2B5EF4-FFF2-40B4-BE49-F238E27FC236}">
                <a16:creationId xmlns:a16="http://schemas.microsoft.com/office/drawing/2014/main" id="{683D32B7-A35E-4EF6-9981-2E381165BFA2}"/>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121711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Look at the train timetable below.</a:t>
            </a: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endParaRPr lang="en-GB" sz="20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train takes the shortest amount of time to get from Chester to Liverpool?  </a:t>
            </a:r>
            <a:r>
              <a:rPr lang="en-GB" sz="2400" dirty="0">
                <a:solidFill>
                  <a:srgbClr val="FF0000"/>
                </a:solidFill>
                <a:latin typeface="SassoonCRInfantMedium" panose="02000603020000020003" pitchFamily="2" charset="0"/>
              </a:rPr>
              <a:t>Train D</a:t>
            </a: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How many more seconds does it take to get from Whitby Woods to Ellesmere Port on Train C compared to the other trains?  </a:t>
            </a:r>
            <a:r>
              <a:rPr lang="en-GB" sz="2400" dirty="0">
                <a:solidFill>
                  <a:srgbClr val="FF0000"/>
                </a:solidFill>
                <a:latin typeface="SassoonCRInfantMedium" panose="02000603020000020003" pitchFamily="2" charset="0"/>
              </a:rPr>
              <a:t>60 seconds</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281792CF-8017-40E5-97D2-3E3C8D65F408}"/>
              </a:ext>
            </a:extLst>
          </p:cNvPr>
          <p:cNvGraphicFramePr>
            <a:graphicFrameLocks noGrp="1"/>
          </p:cNvGraphicFramePr>
          <p:nvPr/>
        </p:nvGraphicFramePr>
        <p:xfrm>
          <a:off x="1569427" y="1468320"/>
          <a:ext cx="6005146" cy="2760779"/>
        </p:xfrm>
        <a:graphic>
          <a:graphicData uri="http://schemas.openxmlformats.org/drawingml/2006/table">
            <a:tbl>
              <a:tblPr firstRow="1" bandRow="1">
                <a:tableStyleId>{5C22544A-7EE6-4342-B048-85BDC9FD1C3A}</a:tableStyleId>
              </a:tblPr>
              <a:tblGrid>
                <a:gridCol w="2075214">
                  <a:extLst>
                    <a:ext uri="{9D8B030D-6E8A-4147-A177-3AD203B41FA5}">
                      <a16:colId xmlns:a16="http://schemas.microsoft.com/office/drawing/2014/main" val="1374115475"/>
                    </a:ext>
                  </a:extLst>
                </a:gridCol>
                <a:gridCol w="982483">
                  <a:extLst>
                    <a:ext uri="{9D8B030D-6E8A-4147-A177-3AD203B41FA5}">
                      <a16:colId xmlns:a16="http://schemas.microsoft.com/office/drawing/2014/main" val="467445780"/>
                    </a:ext>
                  </a:extLst>
                </a:gridCol>
                <a:gridCol w="982483">
                  <a:extLst>
                    <a:ext uri="{9D8B030D-6E8A-4147-A177-3AD203B41FA5}">
                      <a16:colId xmlns:a16="http://schemas.microsoft.com/office/drawing/2014/main" val="3658034461"/>
                    </a:ext>
                  </a:extLst>
                </a:gridCol>
                <a:gridCol w="982483">
                  <a:extLst>
                    <a:ext uri="{9D8B030D-6E8A-4147-A177-3AD203B41FA5}">
                      <a16:colId xmlns:a16="http://schemas.microsoft.com/office/drawing/2014/main" val="1118761133"/>
                    </a:ext>
                  </a:extLst>
                </a:gridCol>
                <a:gridCol w="982483">
                  <a:extLst>
                    <a:ext uri="{9D8B030D-6E8A-4147-A177-3AD203B41FA5}">
                      <a16:colId xmlns:a16="http://schemas.microsoft.com/office/drawing/2014/main" val="49863507"/>
                    </a:ext>
                  </a:extLst>
                </a:gridCol>
              </a:tblGrid>
              <a:tr h="394397">
                <a:tc>
                  <a:txBody>
                    <a:bodyPr/>
                    <a:lstStyle/>
                    <a:p>
                      <a:pPr algn="ctr"/>
                      <a:endParaRPr lang="en-US" sz="2000" dirty="0">
                        <a:solidFill>
                          <a:schemeClr val="tx1"/>
                        </a:solidFill>
                        <a:latin typeface="SassoonCRInfantMedium" panose="02000603020000020003" pitchFamily="2" charset="77"/>
                      </a:endParaRP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Train A</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Train B</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Train C</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Train D</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8190632"/>
                  </a:ext>
                </a:extLst>
              </a:tr>
              <a:tr h="394397">
                <a:tc>
                  <a:txBody>
                    <a:bodyPr/>
                    <a:lstStyle/>
                    <a:p>
                      <a:pPr algn="ctr"/>
                      <a:r>
                        <a:rPr lang="en-US" sz="2000" dirty="0">
                          <a:solidFill>
                            <a:schemeClr val="tx1"/>
                          </a:solidFill>
                          <a:latin typeface="SassoonCRInfantMedium" panose="02000603020000020003" pitchFamily="2" charset="77"/>
                        </a:rPr>
                        <a:t>Chester</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08:35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09:05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09:35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10:15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394397">
                <a:tc>
                  <a:txBody>
                    <a:bodyPr/>
                    <a:lstStyle/>
                    <a:p>
                      <a:pPr algn="ctr"/>
                      <a:r>
                        <a:rPr lang="en-US" sz="2000" dirty="0" err="1">
                          <a:solidFill>
                            <a:schemeClr val="tx1"/>
                          </a:solidFill>
                          <a:latin typeface="SassoonCRInfantMedium" panose="02000603020000020003" pitchFamily="2" charset="77"/>
                        </a:rPr>
                        <a:t>Whitby</a:t>
                      </a:r>
                      <a:r>
                        <a:rPr lang="en-US" sz="2000" dirty="0">
                          <a:solidFill>
                            <a:schemeClr val="tx1"/>
                          </a:solidFill>
                          <a:latin typeface="SassoonCRInfantMedium" panose="02000603020000020003" pitchFamily="2" charset="77"/>
                        </a:rPr>
                        <a:t> Woods</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08:47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09:17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09:48</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10:27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961481"/>
                  </a:ext>
                </a:extLst>
              </a:tr>
              <a:tr h="394397">
                <a:tc>
                  <a:txBody>
                    <a:bodyPr/>
                    <a:lstStyle/>
                    <a:p>
                      <a:pPr algn="ctr"/>
                      <a:r>
                        <a:rPr lang="en-US" sz="2000" dirty="0">
                          <a:solidFill>
                            <a:schemeClr val="tx1"/>
                          </a:solidFill>
                          <a:latin typeface="SassoonCRInfantMedium" panose="02000603020000020003" pitchFamily="2" charset="77"/>
                        </a:rPr>
                        <a:t>Ellesmere Port</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08:50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09:20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09:52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10:30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7062851"/>
                  </a:ext>
                </a:extLst>
              </a:tr>
              <a:tr h="394397">
                <a:tc>
                  <a:txBody>
                    <a:bodyPr/>
                    <a:lstStyle/>
                    <a:p>
                      <a:pPr algn="ctr"/>
                      <a:r>
                        <a:rPr lang="en-US" sz="2000" dirty="0">
                          <a:solidFill>
                            <a:schemeClr val="tx1"/>
                          </a:solidFill>
                          <a:latin typeface="SassoonCRInfantMedium" panose="02000603020000020003" pitchFamily="2" charset="77"/>
                        </a:rPr>
                        <a:t>Hooton</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09:02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09:32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10:05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10:42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132325"/>
                  </a:ext>
                </a:extLst>
              </a:tr>
              <a:tr h="394397">
                <a:tc>
                  <a:txBody>
                    <a:bodyPr/>
                    <a:lstStyle/>
                    <a:p>
                      <a:pPr algn="ctr"/>
                      <a:r>
                        <a:rPr lang="en-US" sz="2000" dirty="0">
                          <a:solidFill>
                            <a:schemeClr val="tx1"/>
                          </a:solidFill>
                          <a:latin typeface="SassoonCRInfantMedium" panose="02000603020000020003" pitchFamily="2" charset="77"/>
                        </a:rPr>
                        <a:t>Bromborough</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09:08</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09:38</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10:13</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10:48</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318409"/>
                  </a:ext>
                </a:extLst>
              </a:tr>
              <a:tr h="394397">
                <a:tc>
                  <a:txBody>
                    <a:bodyPr/>
                    <a:lstStyle/>
                    <a:p>
                      <a:pPr algn="ctr"/>
                      <a:r>
                        <a:rPr lang="en-US" sz="2000" dirty="0">
                          <a:solidFill>
                            <a:schemeClr val="tx1"/>
                          </a:solidFill>
                          <a:latin typeface="SassoonCRInfantMedium" panose="02000603020000020003" pitchFamily="2" charset="77"/>
                        </a:rPr>
                        <a:t>Liverpool</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09:35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10:15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10:40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11:10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106110"/>
                  </a:ext>
                </a:extLst>
              </a:tr>
            </a:tbl>
          </a:graphicData>
        </a:graphic>
      </p:graphicFrame>
      <p:sp>
        <p:nvSpPr>
          <p:cNvPr id="9" name="TextBox 8">
            <a:extLst>
              <a:ext uri="{FF2B5EF4-FFF2-40B4-BE49-F238E27FC236}">
                <a16:creationId xmlns:a16="http://schemas.microsoft.com/office/drawing/2014/main" id="{DDB915FA-FCD4-488C-A55F-6B3690A67DD7}"/>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281017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Each train takes the same amount of time </a:t>
            </a:r>
          </a:p>
          <a:p>
            <a:pPr algn="ctr"/>
            <a:r>
              <a:rPr lang="en-GB" sz="2400" dirty="0">
                <a:solidFill>
                  <a:schemeClr val="tx1"/>
                </a:solidFill>
                <a:latin typeface="SassoonCRInfantMedium" panose="02000603020000020003" pitchFamily="2" charset="0"/>
              </a:rPr>
              <a:t>to travel between each station.</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Calculate the missing times.</a:t>
            </a:r>
          </a:p>
          <a:p>
            <a:pPr algn="ctr"/>
            <a:endParaRPr lang="en-GB" sz="2400" dirty="0">
              <a:solidFill>
                <a:schemeClr val="tx1"/>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id="{5DD9D70F-5D80-4727-8DEC-489CF04FBD42}"/>
              </a:ext>
            </a:extLst>
          </p:cNvPr>
          <p:cNvGraphicFramePr>
            <a:graphicFrameLocks noGrp="1"/>
          </p:cNvGraphicFramePr>
          <p:nvPr/>
        </p:nvGraphicFramePr>
        <p:xfrm>
          <a:off x="1569427" y="2230797"/>
          <a:ext cx="6005146" cy="2396405"/>
        </p:xfrm>
        <a:graphic>
          <a:graphicData uri="http://schemas.openxmlformats.org/drawingml/2006/table">
            <a:tbl>
              <a:tblPr firstRow="1" bandRow="1">
                <a:tableStyleId>{5C22544A-7EE6-4342-B048-85BDC9FD1C3A}</a:tableStyleId>
              </a:tblPr>
              <a:tblGrid>
                <a:gridCol w="2075214">
                  <a:extLst>
                    <a:ext uri="{9D8B030D-6E8A-4147-A177-3AD203B41FA5}">
                      <a16:colId xmlns:a16="http://schemas.microsoft.com/office/drawing/2014/main" val="1374115475"/>
                    </a:ext>
                  </a:extLst>
                </a:gridCol>
                <a:gridCol w="982483">
                  <a:extLst>
                    <a:ext uri="{9D8B030D-6E8A-4147-A177-3AD203B41FA5}">
                      <a16:colId xmlns:a16="http://schemas.microsoft.com/office/drawing/2014/main" val="467445780"/>
                    </a:ext>
                  </a:extLst>
                </a:gridCol>
                <a:gridCol w="982483">
                  <a:extLst>
                    <a:ext uri="{9D8B030D-6E8A-4147-A177-3AD203B41FA5}">
                      <a16:colId xmlns:a16="http://schemas.microsoft.com/office/drawing/2014/main" val="3658034461"/>
                    </a:ext>
                  </a:extLst>
                </a:gridCol>
                <a:gridCol w="982483">
                  <a:extLst>
                    <a:ext uri="{9D8B030D-6E8A-4147-A177-3AD203B41FA5}">
                      <a16:colId xmlns:a16="http://schemas.microsoft.com/office/drawing/2014/main" val="1118761133"/>
                    </a:ext>
                  </a:extLst>
                </a:gridCol>
                <a:gridCol w="982483">
                  <a:extLst>
                    <a:ext uri="{9D8B030D-6E8A-4147-A177-3AD203B41FA5}">
                      <a16:colId xmlns:a16="http://schemas.microsoft.com/office/drawing/2014/main" val="49863507"/>
                    </a:ext>
                  </a:extLst>
                </a:gridCol>
              </a:tblGrid>
              <a:tr h="479281">
                <a:tc>
                  <a:txBody>
                    <a:bodyPr/>
                    <a:lstStyle/>
                    <a:p>
                      <a:pPr algn="ctr"/>
                      <a:r>
                        <a:rPr lang="en-US" sz="2000" dirty="0">
                          <a:solidFill>
                            <a:schemeClr val="tx1"/>
                          </a:solidFill>
                          <a:latin typeface="SassoonCRInfantMedium" panose="02000603020000020003" pitchFamily="2" charset="77"/>
                        </a:rPr>
                        <a:t>London Euston</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14:37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14:57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15:17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FF0000"/>
                        </a:solidFill>
                        <a:latin typeface="SassoonCRInfantMedium" panose="02000603020000020003" pitchFamily="2" charset="77"/>
                      </a:endParaRP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8190632"/>
                  </a:ext>
                </a:extLst>
              </a:tr>
              <a:tr h="479281">
                <a:tc>
                  <a:txBody>
                    <a:bodyPr/>
                    <a:lstStyle/>
                    <a:p>
                      <a:pPr algn="ctr"/>
                      <a:r>
                        <a:rPr lang="en-US" sz="2000" dirty="0">
                          <a:solidFill>
                            <a:schemeClr val="tx1"/>
                          </a:solidFill>
                          <a:latin typeface="SassoonCRInfantMedium" panose="02000603020000020003" pitchFamily="2" charset="77"/>
                        </a:rPr>
                        <a:t>Watford</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FF0000"/>
                        </a:solidFill>
                        <a:latin typeface="SassoonCRInfantMedium" panose="02000603020000020003" pitchFamily="2" charset="77"/>
                      </a:endParaRP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15:10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FF0000"/>
                        </a:solidFill>
                        <a:latin typeface="SassoonCRInfantMedium" panose="02000603020000020003" pitchFamily="2" charset="77"/>
                      </a:endParaRP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15:50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479281">
                <a:tc>
                  <a:txBody>
                    <a:bodyPr/>
                    <a:lstStyle/>
                    <a:p>
                      <a:pPr algn="ctr"/>
                      <a:r>
                        <a:rPr lang="en-US" sz="2000" dirty="0">
                          <a:solidFill>
                            <a:schemeClr val="tx1"/>
                          </a:solidFill>
                          <a:latin typeface="SassoonCRInfantMedium" panose="02000603020000020003" pitchFamily="2" charset="77"/>
                        </a:rPr>
                        <a:t>Milton Keynes</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15:15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FF0000"/>
                        </a:solidFill>
                        <a:latin typeface="SassoonCRInfantMedium" panose="02000603020000020003" pitchFamily="2" charset="77"/>
                      </a:endParaRP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15:55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16:15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961481"/>
                  </a:ext>
                </a:extLst>
              </a:tr>
              <a:tr h="479281">
                <a:tc>
                  <a:txBody>
                    <a:bodyPr/>
                    <a:lstStyle/>
                    <a:p>
                      <a:pPr algn="ctr"/>
                      <a:r>
                        <a:rPr lang="en-US" sz="2000" dirty="0">
                          <a:solidFill>
                            <a:schemeClr val="tx1"/>
                          </a:solidFill>
                          <a:latin typeface="SassoonCRInfantMedium" panose="02000603020000020003" pitchFamily="2" charset="77"/>
                        </a:rPr>
                        <a:t>Coventry</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15:45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16:05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FF0000"/>
                        </a:solidFill>
                        <a:latin typeface="SassoonCRInfantMedium" panose="02000603020000020003" pitchFamily="2" charset="77"/>
                      </a:endParaRP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16:45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7062851"/>
                  </a:ext>
                </a:extLst>
              </a:tr>
              <a:tr h="479281">
                <a:tc>
                  <a:txBody>
                    <a:bodyPr/>
                    <a:lstStyle/>
                    <a:p>
                      <a:pPr algn="ctr"/>
                      <a:r>
                        <a:rPr lang="en-US" sz="2000" dirty="0">
                          <a:solidFill>
                            <a:schemeClr val="tx1"/>
                          </a:solidFill>
                          <a:latin typeface="SassoonCRInfantMedium" panose="02000603020000020003" pitchFamily="2" charset="77"/>
                        </a:rPr>
                        <a:t>Birmingham</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FF0000"/>
                        </a:solidFill>
                        <a:latin typeface="SassoonCRInfantMedium" panose="02000603020000020003" pitchFamily="2" charset="77"/>
                      </a:endParaRP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16:22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16:42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FF0000"/>
                        </a:solidFill>
                        <a:latin typeface="SassoonCRInfantMedium" panose="02000603020000020003" pitchFamily="2" charset="77"/>
                      </a:endParaRP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132325"/>
                  </a:ext>
                </a:extLst>
              </a:tr>
            </a:tbl>
          </a:graphicData>
        </a:graphic>
      </p:graphicFrame>
      <p:sp>
        <p:nvSpPr>
          <p:cNvPr id="9" name="TextBox 8">
            <a:extLst>
              <a:ext uri="{FF2B5EF4-FFF2-40B4-BE49-F238E27FC236}">
                <a16:creationId xmlns:a16="http://schemas.microsoft.com/office/drawing/2014/main" id="{242B1F34-2D71-41DA-AFB8-A67CFF3806C5}"/>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360484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Each train takes the same amount of time </a:t>
            </a:r>
          </a:p>
          <a:p>
            <a:pPr algn="ctr"/>
            <a:r>
              <a:rPr lang="en-GB" sz="2400" dirty="0">
                <a:solidFill>
                  <a:schemeClr val="tx1"/>
                </a:solidFill>
                <a:latin typeface="SassoonCRInfantMedium" panose="02000603020000020003" pitchFamily="2" charset="0"/>
              </a:rPr>
              <a:t>to travel between each station.</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Calculate the missing times.</a:t>
            </a:r>
          </a:p>
          <a:p>
            <a:pPr algn="ctr"/>
            <a:endParaRPr lang="en-GB" sz="2400" dirty="0">
              <a:solidFill>
                <a:schemeClr val="tx1"/>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id="{5DD9D70F-5D80-4727-8DEC-489CF04FBD42}"/>
              </a:ext>
            </a:extLst>
          </p:cNvPr>
          <p:cNvGraphicFramePr>
            <a:graphicFrameLocks noGrp="1"/>
          </p:cNvGraphicFramePr>
          <p:nvPr/>
        </p:nvGraphicFramePr>
        <p:xfrm>
          <a:off x="1569427" y="2230797"/>
          <a:ext cx="6005146" cy="2396405"/>
        </p:xfrm>
        <a:graphic>
          <a:graphicData uri="http://schemas.openxmlformats.org/drawingml/2006/table">
            <a:tbl>
              <a:tblPr firstRow="1" bandRow="1">
                <a:tableStyleId>{5C22544A-7EE6-4342-B048-85BDC9FD1C3A}</a:tableStyleId>
              </a:tblPr>
              <a:tblGrid>
                <a:gridCol w="2075214">
                  <a:extLst>
                    <a:ext uri="{9D8B030D-6E8A-4147-A177-3AD203B41FA5}">
                      <a16:colId xmlns:a16="http://schemas.microsoft.com/office/drawing/2014/main" val="1374115475"/>
                    </a:ext>
                  </a:extLst>
                </a:gridCol>
                <a:gridCol w="982483">
                  <a:extLst>
                    <a:ext uri="{9D8B030D-6E8A-4147-A177-3AD203B41FA5}">
                      <a16:colId xmlns:a16="http://schemas.microsoft.com/office/drawing/2014/main" val="467445780"/>
                    </a:ext>
                  </a:extLst>
                </a:gridCol>
                <a:gridCol w="982483">
                  <a:extLst>
                    <a:ext uri="{9D8B030D-6E8A-4147-A177-3AD203B41FA5}">
                      <a16:colId xmlns:a16="http://schemas.microsoft.com/office/drawing/2014/main" val="3658034461"/>
                    </a:ext>
                  </a:extLst>
                </a:gridCol>
                <a:gridCol w="982483">
                  <a:extLst>
                    <a:ext uri="{9D8B030D-6E8A-4147-A177-3AD203B41FA5}">
                      <a16:colId xmlns:a16="http://schemas.microsoft.com/office/drawing/2014/main" val="1118761133"/>
                    </a:ext>
                  </a:extLst>
                </a:gridCol>
                <a:gridCol w="982483">
                  <a:extLst>
                    <a:ext uri="{9D8B030D-6E8A-4147-A177-3AD203B41FA5}">
                      <a16:colId xmlns:a16="http://schemas.microsoft.com/office/drawing/2014/main" val="49863507"/>
                    </a:ext>
                  </a:extLst>
                </a:gridCol>
              </a:tblGrid>
              <a:tr h="479281">
                <a:tc>
                  <a:txBody>
                    <a:bodyPr/>
                    <a:lstStyle/>
                    <a:p>
                      <a:pPr algn="ctr"/>
                      <a:r>
                        <a:rPr lang="en-US" sz="2000" dirty="0">
                          <a:solidFill>
                            <a:schemeClr val="tx1"/>
                          </a:solidFill>
                          <a:latin typeface="SassoonCRInfantMedium" panose="02000603020000020003" pitchFamily="2" charset="77"/>
                        </a:rPr>
                        <a:t>London Euston</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14:37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14:57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15:17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FF0000"/>
                          </a:solidFill>
                          <a:latin typeface="SassoonCRInfantMedium" panose="02000603020000020003" pitchFamily="2" charset="77"/>
                        </a:rPr>
                        <a:t>15:37</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8190632"/>
                  </a:ext>
                </a:extLst>
              </a:tr>
              <a:tr h="479281">
                <a:tc>
                  <a:txBody>
                    <a:bodyPr/>
                    <a:lstStyle/>
                    <a:p>
                      <a:pPr algn="ctr"/>
                      <a:r>
                        <a:rPr lang="en-US" sz="2000" dirty="0">
                          <a:solidFill>
                            <a:schemeClr val="tx1"/>
                          </a:solidFill>
                          <a:latin typeface="SassoonCRInfantMedium" panose="02000603020000020003" pitchFamily="2" charset="77"/>
                        </a:rPr>
                        <a:t>Watford</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FF0000"/>
                          </a:solidFill>
                          <a:latin typeface="SassoonCRInfantMedium" panose="02000603020000020003" pitchFamily="2" charset="77"/>
                        </a:rPr>
                        <a:t>14:50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15:10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FF0000"/>
                          </a:solidFill>
                          <a:latin typeface="SassoonCRInfantMedium" panose="02000603020000020003" pitchFamily="2" charset="77"/>
                        </a:rPr>
                        <a:t>15:30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15:50</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479281">
                <a:tc>
                  <a:txBody>
                    <a:bodyPr/>
                    <a:lstStyle/>
                    <a:p>
                      <a:pPr algn="ctr"/>
                      <a:r>
                        <a:rPr lang="en-US" sz="2000" dirty="0">
                          <a:solidFill>
                            <a:schemeClr val="tx1"/>
                          </a:solidFill>
                          <a:latin typeface="SassoonCRInfantMedium" panose="02000603020000020003" pitchFamily="2" charset="77"/>
                        </a:rPr>
                        <a:t>Milton Keynes</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15:15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FF0000"/>
                          </a:solidFill>
                          <a:latin typeface="SassoonCRInfantMedium" panose="02000603020000020003" pitchFamily="2" charset="77"/>
                        </a:rPr>
                        <a:t>15:35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15:55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16:15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961481"/>
                  </a:ext>
                </a:extLst>
              </a:tr>
              <a:tr h="479281">
                <a:tc>
                  <a:txBody>
                    <a:bodyPr/>
                    <a:lstStyle/>
                    <a:p>
                      <a:pPr algn="ctr"/>
                      <a:r>
                        <a:rPr lang="en-US" sz="2000" dirty="0">
                          <a:solidFill>
                            <a:schemeClr val="tx1"/>
                          </a:solidFill>
                          <a:latin typeface="SassoonCRInfantMedium" panose="02000603020000020003" pitchFamily="2" charset="77"/>
                        </a:rPr>
                        <a:t>Coventry</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15:45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16:05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FF0000"/>
                          </a:solidFill>
                          <a:latin typeface="SassoonCRInfantMedium" panose="02000603020000020003" pitchFamily="2" charset="77"/>
                        </a:rPr>
                        <a:t>16:25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16:45</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7062851"/>
                  </a:ext>
                </a:extLst>
              </a:tr>
              <a:tr h="479281">
                <a:tc>
                  <a:txBody>
                    <a:bodyPr/>
                    <a:lstStyle/>
                    <a:p>
                      <a:pPr algn="ctr"/>
                      <a:r>
                        <a:rPr lang="en-US" sz="2000" dirty="0">
                          <a:solidFill>
                            <a:schemeClr val="tx1"/>
                          </a:solidFill>
                          <a:latin typeface="SassoonCRInfantMedium" panose="02000603020000020003" pitchFamily="2" charset="77"/>
                        </a:rPr>
                        <a:t>Birmingham</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FF0000"/>
                          </a:solidFill>
                          <a:latin typeface="SassoonCRInfantMedium" panose="02000603020000020003" pitchFamily="2" charset="77"/>
                        </a:rPr>
                        <a:t>16:02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16:22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16:42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FF0000"/>
                          </a:solidFill>
                          <a:latin typeface="SassoonCRInfantMedium" panose="02000603020000020003" pitchFamily="2" charset="77"/>
                        </a:rPr>
                        <a:t>17:02</a:t>
                      </a:r>
                    </a:p>
                  </a:txBody>
                  <a:tcPr marL="78154" marR="78154" marT="39077" marB="3907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132325"/>
                  </a:ext>
                </a:extLst>
              </a:tr>
            </a:tbl>
          </a:graphicData>
        </a:graphic>
      </p:graphicFrame>
      <p:sp>
        <p:nvSpPr>
          <p:cNvPr id="9" name="TextBox 8">
            <a:extLst>
              <a:ext uri="{FF2B5EF4-FFF2-40B4-BE49-F238E27FC236}">
                <a16:creationId xmlns:a16="http://schemas.microsoft.com/office/drawing/2014/main" id="{BB325E6A-02B1-4CF2-8F62-559F8159733A}"/>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2466310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Zumba lasts for 18 minutes less than Yoga. </a:t>
            </a:r>
          </a:p>
          <a:p>
            <a:pPr algn="ctr"/>
            <a:r>
              <a:rPr lang="en-GB" sz="2400" dirty="0">
                <a:solidFill>
                  <a:schemeClr val="tx1"/>
                </a:solidFill>
                <a:latin typeface="SassoonCRInfantMedium" panose="02000603020000020003" pitchFamily="2" charset="0"/>
              </a:rPr>
              <a:t>What time does Zumba finish?</a:t>
            </a:r>
          </a:p>
        </p:txBody>
      </p:sp>
      <p:graphicFrame>
        <p:nvGraphicFramePr>
          <p:cNvPr id="9" name="Table 8">
            <a:extLst>
              <a:ext uri="{FF2B5EF4-FFF2-40B4-BE49-F238E27FC236}">
                <a16:creationId xmlns:a16="http://schemas.microsoft.com/office/drawing/2014/main" id="{57D26735-B1D9-4B42-BA15-63F3D22E83CD}"/>
              </a:ext>
            </a:extLst>
          </p:cNvPr>
          <p:cNvGraphicFramePr>
            <a:graphicFrameLocks noGrp="1"/>
          </p:cNvGraphicFramePr>
          <p:nvPr/>
        </p:nvGraphicFramePr>
        <p:xfrm>
          <a:off x="1606980" y="1964130"/>
          <a:ext cx="6004799" cy="2572701"/>
        </p:xfrm>
        <a:graphic>
          <a:graphicData uri="http://schemas.openxmlformats.org/drawingml/2006/table">
            <a:tbl>
              <a:tblPr firstRow="1" bandRow="1">
                <a:tableStyleId>{5C22544A-7EE6-4342-B048-85BDC9FD1C3A}</a:tableStyleId>
              </a:tblPr>
              <a:tblGrid>
                <a:gridCol w="1256819">
                  <a:extLst>
                    <a:ext uri="{9D8B030D-6E8A-4147-A177-3AD203B41FA5}">
                      <a16:colId xmlns:a16="http://schemas.microsoft.com/office/drawing/2014/main" val="1374115475"/>
                    </a:ext>
                  </a:extLst>
                </a:gridCol>
                <a:gridCol w="1186995">
                  <a:extLst>
                    <a:ext uri="{9D8B030D-6E8A-4147-A177-3AD203B41FA5}">
                      <a16:colId xmlns:a16="http://schemas.microsoft.com/office/drawing/2014/main" val="467445780"/>
                    </a:ext>
                  </a:extLst>
                </a:gridCol>
                <a:gridCol w="1186995">
                  <a:extLst>
                    <a:ext uri="{9D8B030D-6E8A-4147-A177-3AD203B41FA5}">
                      <a16:colId xmlns:a16="http://schemas.microsoft.com/office/drawing/2014/main" val="3658034461"/>
                    </a:ext>
                  </a:extLst>
                </a:gridCol>
                <a:gridCol w="1186995">
                  <a:extLst>
                    <a:ext uri="{9D8B030D-6E8A-4147-A177-3AD203B41FA5}">
                      <a16:colId xmlns:a16="http://schemas.microsoft.com/office/drawing/2014/main" val="1118761133"/>
                    </a:ext>
                  </a:extLst>
                </a:gridCol>
                <a:gridCol w="1186995">
                  <a:extLst>
                    <a:ext uri="{9D8B030D-6E8A-4147-A177-3AD203B41FA5}">
                      <a16:colId xmlns:a16="http://schemas.microsoft.com/office/drawing/2014/main" val="49863507"/>
                    </a:ext>
                  </a:extLst>
                </a:gridCol>
              </a:tblGrid>
              <a:tr h="643175">
                <a:tc>
                  <a:txBody>
                    <a:bodyPr/>
                    <a:lstStyle/>
                    <a:p>
                      <a:pPr algn="ctr"/>
                      <a:r>
                        <a:rPr lang="en-US" sz="2400" dirty="0">
                          <a:solidFill>
                            <a:schemeClr val="tx1"/>
                          </a:solidFill>
                          <a:latin typeface="SassoonCRInfantMedium" panose="02000603020000020003" pitchFamily="2" charset="77"/>
                        </a:rPr>
                        <a:t>Aerobics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Yoga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Pilates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Zumba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Karate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1929526">
                <a:tc>
                  <a:txBody>
                    <a:bodyPr/>
                    <a:lstStyle/>
                    <a:p>
                      <a:pPr algn="ctr"/>
                      <a:r>
                        <a:rPr lang="en-US" sz="2400" dirty="0">
                          <a:solidFill>
                            <a:schemeClr val="tx1"/>
                          </a:solidFill>
                          <a:latin typeface="SassoonCRInfantMedium" panose="02000603020000020003" pitchFamily="2" charset="77"/>
                        </a:rPr>
                        <a:t>17:25</a:t>
                      </a:r>
                    </a:p>
                    <a:p>
                      <a:pPr algn="ctr"/>
                      <a:r>
                        <a:rPr lang="en-US" sz="2400" dirty="0">
                          <a:solidFill>
                            <a:schemeClr val="tx1"/>
                          </a:solidFill>
                          <a:latin typeface="SassoonCRInfantMedium" panose="02000603020000020003" pitchFamily="2" charset="77"/>
                        </a:rPr>
                        <a:t>–</a:t>
                      </a:r>
                    </a:p>
                    <a:p>
                      <a:pPr algn="ctr"/>
                      <a:r>
                        <a:rPr lang="en-US" sz="2400" dirty="0">
                          <a:solidFill>
                            <a:schemeClr val="tx1"/>
                          </a:solidFill>
                          <a:latin typeface="SassoonCRInfantMedium" panose="02000603020000020003" pitchFamily="2" charset="77"/>
                        </a:rPr>
                        <a:t>18:05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18:00</a:t>
                      </a:r>
                    </a:p>
                    <a:p>
                      <a:pPr algn="ctr"/>
                      <a:r>
                        <a:rPr lang="en-US" sz="2400" dirty="0">
                          <a:solidFill>
                            <a:schemeClr val="tx1"/>
                          </a:solidFill>
                          <a:latin typeface="SassoonCRInfantMedium" panose="02000603020000020003" pitchFamily="2" charset="77"/>
                        </a:rPr>
                        <a:t>–</a:t>
                      </a:r>
                    </a:p>
                    <a:p>
                      <a:pPr algn="ctr"/>
                      <a:r>
                        <a:rPr lang="en-US" sz="2400" dirty="0">
                          <a:solidFill>
                            <a:schemeClr val="tx1"/>
                          </a:solidFill>
                          <a:latin typeface="SassoonCRInfantMedium" panose="02000603020000020003" pitchFamily="2" charset="77"/>
                        </a:rPr>
                        <a:t>19:00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18:55</a:t>
                      </a:r>
                    </a:p>
                    <a:p>
                      <a:pPr algn="ctr"/>
                      <a:r>
                        <a:rPr lang="en-US" sz="2400" dirty="0">
                          <a:solidFill>
                            <a:schemeClr val="tx1"/>
                          </a:solidFill>
                          <a:latin typeface="SassoonCRInfantMedium" panose="02000603020000020003" pitchFamily="2" charset="77"/>
                        </a:rPr>
                        <a:t>–</a:t>
                      </a:r>
                    </a:p>
                    <a:p>
                      <a:pPr algn="ctr"/>
                      <a:r>
                        <a:rPr lang="en-US" sz="2400" dirty="0">
                          <a:solidFill>
                            <a:schemeClr val="tx1"/>
                          </a:solidFill>
                          <a:latin typeface="SassoonCRInfantMedium" panose="02000603020000020003" pitchFamily="2" charset="77"/>
                        </a:rPr>
                        <a:t>19:30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20:45</a:t>
                      </a:r>
                    </a:p>
                    <a:p>
                      <a:pPr algn="ctr"/>
                      <a:r>
                        <a:rPr lang="en-US" sz="2400" dirty="0">
                          <a:solidFill>
                            <a:schemeClr val="tx1"/>
                          </a:solidFill>
                          <a:latin typeface="SassoonCRInfantMedium" panose="02000603020000020003" pitchFamily="2" charset="77"/>
                        </a:rPr>
                        <a:t>–</a:t>
                      </a:r>
                    </a:p>
                    <a:p>
                      <a:pPr algn="ctr"/>
                      <a:r>
                        <a:rPr lang="en-US" sz="2400" dirty="0">
                          <a:solidFill>
                            <a:schemeClr val="tx1"/>
                          </a:solidFill>
                          <a:latin typeface="SassoonCRInfantMedium" panose="02000603020000020003" pitchFamily="2" charset="77"/>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21:15</a:t>
                      </a:r>
                    </a:p>
                    <a:p>
                      <a:pPr algn="ctr"/>
                      <a:r>
                        <a:rPr lang="en-US" sz="2400" dirty="0">
                          <a:solidFill>
                            <a:schemeClr val="tx1"/>
                          </a:solidFill>
                          <a:latin typeface="SassoonCRInfantMedium" panose="02000603020000020003" pitchFamily="2" charset="77"/>
                        </a:rPr>
                        <a:t>–</a:t>
                      </a:r>
                    </a:p>
                    <a:p>
                      <a:pPr algn="ctr"/>
                      <a:r>
                        <a:rPr lang="en-US" sz="2400" dirty="0">
                          <a:solidFill>
                            <a:schemeClr val="tx1"/>
                          </a:solidFill>
                          <a:latin typeface="SassoonCRInfantMedium" panose="02000603020000020003" pitchFamily="2" charset="77"/>
                        </a:rPr>
                        <a:t>21:45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961481"/>
                  </a:ext>
                </a:extLst>
              </a:tr>
            </a:tbl>
          </a:graphicData>
        </a:graphic>
      </p:graphicFrame>
      <p:sp>
        <p:nvSpPr>
          <p:cNvPr id="10" name="TextBox 9">
            <a:extLst>
              <a:ext uri="{FF2B5EF4-FFF2-40B4-BE49-F238E27FC236}">
                <a16:creationId xmlns:a16="http://schemas.microsoft.com/office/drawing/2014/main" id="{9266C7A4-670E-4268-8064-C2BCA85CB95B}"/>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203437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Zumba lasts for 18 minutes less than Yoga. </a:t>
            </a:r>
          </a:p>
          <a:p>
            <a:pPr algn="ctr"/>
            <a:r>
              <a:rPr lang="en-GB" sz="2400" dirty="0">
                <a:solidFill>
                  <a:schemeClr val="tx1"/>
                </a:solidFill>
                <a:latin typeface="SassoonCRInfantMedium" panose="02000603020000020003" pitchFamily="2" charset="0"/>
              </a:rPr>
              <a:t>What time does Zumba finish?</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id="{E0DB0B1D-14D2-4ECD-AC7F-8B03DF5C1E6B}"/>
              </a:ext>
            </a:extLst>
          </p:cNvPr>
          <p:cNvGraphicFramePr>
            <a:graphicFrameLocks noGrp="1"/>
          </p:cNvGraphicFramePr>
          <p:nvPr/>
        </p:nvGraphicFramePr>
        <p:xfrm>
          <a:off x="1606980" y="1964130"/>
          <a:ext cx="6004799" cy="2572701"/>
        </p:xfrm>
        <a:graphic>
          <a:graphicData uri="http://schemas.openxmlformats.org/drawingml/2006/table">
            <a:tbl>
              <a:tblPr firstRow="1" bandRow="1">
                <a:tableStyleId>{5C22544A-7EE6-4342-B048-85BDC9FD1C3A}</a:tableStyleId>
              </a:tblPr>
              <a:tblGrid>
                <a:gridCol w="1256819">
                  <a:extLst>
                    <a:ext uri="{9D8B030D-6E8A-4147-A177-3AD203B41FA5}">
                      <a16:colId xmlns:a16="http://schemas.microsoft.com/office/drawing/2014/main" val="1374115475"/>
                    </a:ext>
                  </a:extLst>
                </a:gridCol>
                <a:gridCol w="1186995">
                  <a:extLst>
                    <a:ext uri="{9D8B030D-6E8A-4147-A177-3AD203B41FA5}">
                      <a16:colId xmlns:a16="http://schemas.microsoft.com/office/drawing/2014/main" val="467445780"/>
                    </a:ext>
                  </a:extLst>
                </a:gridCol>
                <a:gridCol w="1186995">
                  <a:extLst>
                    <a:ext uri="{9D8B030D-6E8A-4147-A177-3AD203B41FA5}">
                      <a16:colId xmlns:a16="http://schemas.microsoft.com/office/drawing/2014/main" val="3658034461"/>
                    </a:ext>
                  </a:extLst>
                </a:gridCol>
                <a:gridCol w="1186995">
                  <a:extLst>
                    <a:ext uri="{9D8B030D-6E8A-4147-A177-3AD203B41FA5}">
                      <a16:colId xmlns:a16="http://schemas.microsoft.com/office/drawing/2014/main" val="1118761133"/>
                    </a:ext>
                  </a:extLst>
                </a:gridCol>
                <a:gridCol w="1186995">
                  <a:extLst>
                    <a:ext uri="{9D8B030D-6E8A-4147-A177-3AD203B41FA5}">
                      <a16:colId xmlns:a16="http://schemas.microsoft.com/office/drawing/2014/main" val="49863507"/>
                    </a:ext>
                  </a:extLst>
                </a:gridCol>
              </a:tblGrid>
              <a:tr h="643175">
                <a:tc>
                  <a:txBody>
                    <a:bodyPr/>
                    <a:lstStyle/>
                    <a:p>
                      <a:pPr algn="ctr"/>
                      <a:r>
                        <a:rPr lang="en-US" sz="2400" dirty="0">
                          <a:solidFill>
                            <a:schemeClr val="tx1"/>
                          </a:solidFill>
                          <a:latin typeface="SassoonCRInfantMedium" panose="02000603020000020003" pitchFamily="2" charset="77"/>
                        </a:rPr>
                        <a:t>Aerobics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Yoga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Pilates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Zumba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Karate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1929526">
                <a:tc>
                  <a:txBody>
                    <a:bodyPr/>
                    <a:lstStyle/>
                    <a:p>
                      <a:pPr algn="ctr"/>
                      <a:r>
                        <a:rPr lang="en-US" sz="2400" dirty="0">
                          <a:solidFill>
                            <a:schemeClr val="tx1"/>
                          </a:solidFill>
                          <a:latin typeface="SassoonCRInfantMedium" panose="02000603020000020003" pitchFamily="2" charset="77"/>
                        </a:rPr>
                        <a:t>17:25</a:t>
                      </a:r>
                    </a:p>
                    <a:p>
                      <a:pPr algn="ctr"/>
                      <a:r>
                        <a:rPr lang="en-US" sz="2400" dirty="0">
                          <a:solidFill>
                            <a:schemeClr val="tx1"/>
                          </a:solidFill>
                          <a:latin typeface="SassoonCRInfantMedium" panose="02000603020000020003" pitchFamily="2" charset="77"/>
                        </a:rPr>
                        <a:t>–</a:t>
                      </a:r>
                    </a:p>
                    <a:p>
                      <a:pPr algn="ctr"/>
                      <a:r>
                        <a:rPr lang="en-US" sz="2400" dirty="0">
                          <a:solidFill>
                            <a:schemeClr val="tx1"/>
                          </a:solidFill>
                          <a:latin typeface="SassoonCRInfantMedium" panose="02000603020000020003" pitchFamily="2" charset="77"/>
                        </a:rPr>
                        <a:t>18:05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18:00</a:t>
                      </a:r>
                    </a:p>
                    <a:p>
                      <a:pPr algn="ctr"/>
                      <a:r>
                        <a:rPr lang="en-US" sz="2400" dirty="0">
                          <a:solidFill>
                            <a:schemeClr val="tx1"/>
                          </a:solidFill>
                          <a:latin typeface="SassoonCRInfantMedium" panose="02000603020000020003" pitchFamily="2" charset="77"/>
                        </a:rPr>
                        <a:t>–</a:t>
                      </a:r>
                    </a:p>
                    <a:p>
                      <a:pPr algn="ctr"/>
                      <a:r>
                        <a:rPr lang="en-US" sz="2400" dirty="0">
                          <a:solidFill>
                            <a:schemeClr val="tx1"/>
                          </a:solidFill>
                          <a:latin typeface="SassoonCRInfantMedium" panose="02000603020000020003" pitchFamily="2" charset="77"/>
                        </a:rPr>
                        <a:t>19:00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18:55</a:t>
                      </a:r>
                    </a:p>
                    <a:p>
                      <a:pPr algn="ctr"/>
                      <a:r>
                        <a:rPr lang="en-US" sz="2400" dirty="0">
                          <a:solidFill>
                            <a:schemeClr val="tx1"/>
                          </a:solidFill>
                          <a:latin typeface="SassoonCRInfantMedium" panose="02000603020000020003" pitchFamily="2" charset="77"/>
                        </a:rPr>
                        <a:t>–</a:t>
                      </a:r>
                    </a:p>
                    <a:p>
                      <a:pPr algn="ctr"/>
                      <a:r>
                        <a:rPr lang="en-US" sz="2400" dirty="0">
                          <a:solidFill>
                            <a:schemeClr val="tx1"/>
                          </a:solidFill>
                          <a:latin typeface="SassoonCRInfantMedium" panose="02000603020000020003" pitchFamily="2" charset="77"/>
                        </a:rPr>
                        <a:t>19:30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20:45</a:t>
                      </a:r>
                    </a:p>
                    <a:p>
                      <a:pPr algn="ctr"/>
                      <a:r>
                        <a:rPr lang="en-US" sz="2400" dirty="0">
                          <a:solidFill>
                            <a:schemeClr val="tx1"/>
                          </a:solidFill>
                          <a:latin typeface="SassoonCRInfantMedium" panose="02000603020000020003" pitchFamily="2" charset="77"/>
                        </a:rPr>
                        <a:t>–</a:t>
                      </a:r>
                    </a:p>
                    <a:p>
                      <a:pPr algn="ctr"/>
                      <a:r>
                        <a:rPr lang="en-GB" sz="2400" dirty="0">
                          <a:solidFill>
                            <a:srgbClr val="FF0000"/>
                          </a:solidFill>
                          <a:latin typeface="SassoonCRInfantMedium" panose="02000603020000020003" pitchFamily="2" charset="0"/>
                        </a:rPr>
                        <a:t>21:27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CRInfantMedium" panose="02000603020000020003" pitchFamily="2" charset="77"/>
                        </a:rPr>
                        <a:t>21:15</a:t>
                      </a:r>
                    </a:p>
                    <a:p>
                      <a:pPr algn="ctr"/>
                      <a:r>
                        <a:rPr lang="en-US" sz="2400" dirty="0">
                          <a:solidFill>
                            <a:schemeClr val="tx1"/>
                          </a:solidFill>
                          <a:latin typeface="SassoonCRInfantMedium" panose="02000603020000020003" pitchFamily="2" charset="77"/>
                        </a:rPr>
                        <a:t>–</a:t>
                      </a:r>
                    </a:p>
                    <a:p>
                      <a:pPr algn="ctr"/>
                      <a:r>
                        <a:rPr lang="en-US" sz="2400" dirty="0">
                          <a:solidFill>
                            <a:schemeClr val="tx1"/>
                          </a:solidFill>
                          <a:latin typeface="SassoonCRInfantMedium" panose="02000603020000020003" pitchFamily="2" charset="77"/>
                        </a:rPr>
                        <a:t>21:45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961481"/>
                  </a:ext>
                </a:extLst>
              </a:tr>
            </a:tbl>
          </a:graphicData>
        </a:graphic>
      </p:graphicFrame>
      <p:sp>
        <p:nvSpPr>
          <p:cNvPr id="9" name="TextBox 8">
            <a:extLst>
              <a:ext uri="{FF2B5EF4-FFF2-40B4-BE49-F238E27FC236}">
                <a16:creationId xmlns:a16="http://schemas.microsoft.com/office/drawing/2014/main" id="{FD24CAD3-E7FB-4047-826A-96D93B5F193C}"/>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1996816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r>
              <a:rPr lang="en-GB" sz="2000" u="sng" dirty="0">
                <a:solidFill>
                  <a:schemeClr val="bg2">
                    <a:lumMod val="50000"/>
                  </a:schemeClr>
                </a:solidFill>
                <a:latin typeface="SassoonCRInfantMedium" panose="02000603020000020003" pitchFamily="2" charset="0"/>
              </a:rPr>
              <a:t>Friday 15</a:t>
            </a:r>
            <a:r>
              <a:rPr lang="en-GB" sz="2000" u="sng" baseline="30000" dirty="0">
                <a:solidFill>
                  <a:schemeClr val="bg2">
                    <a:lumMod val="50000"/>
                  </a:schemeClr>
                </a:solidFill>
                <a:latin typeface="SassoonCRInfantMedium" panose="02000603020000020003" pitchFamily="2" charset="0"/>
              </a:rPr>
              <a:t>th</a:t>
            </a:r>
            <a:r>
              <a:rPr lang="en-GB" sz="2000" u="sng" dirty="0">
                <a:solidFill>
                  <a:schemeClr val="bg2">
                    <a:lumMod val="50000"/>
                  </a:schemeClr>
                </a:solidFill>
                <a:latin typeface="SassoonCRInfantMedium" panose="02000603020000020003" pitchFamily="2" charset="0"/>
              </a:rPr>
              <a:t> May 2020</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A cinema is showing three films. </a:t>
            </a:r>
          </a:p>
          <a:p>
            <a:pPr algn="ctr"/>
            <a:r>
              <a:rPr lang="en-GB" sz="2400" dirty="0">
                <a:solidFill>
                  <a:schemeClr val="tx1"/>
                </a:solidFill>
                <a:latin typeface="SassoonCRInfantMedium" panose="02000603020000020003" pitchFamily="2" charset="0"/>
              </a:rPr>
              <a:t>Use the information below to create a timetable </a:t>
            </a:r>
          </a:p>
          <a:p>
            <a:pPr algn="ctr"/>
            <a:r>
              <a:rPr lang="en-GB" sz="2400" dirty="0">
                <a:solidFill>
                  <a:schemeClr val="tx1"/>
                </a:solidFill>
                <a:latin typeface="SassoonCRInfantMedium" panose="02000603020000020003" pitchFamily="2" charset="0"/>
              </a:rPr>
              <a:t>to show what time each film starts and ends.</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Journey to Jupiter starts 25 minutes after Finding Nory </a:t>
            </a:r>
          </a:p>
          <a:p>
            <a:pPr algn="ctr"/>
            <a:r>
              <a:rPr lang="en-GB" sz="2400" dirty="0">
                <a:solidFill>
                  <a:schemeClr val="tx1"/>
                </a:solidFill>
                <a:latin typeface="SassoonCRInfantMedium" panose="02000603020000020003" pitchFamily="2" charset="0"/>
              </a:rPr>
              <a:t>and ends 10 minutes before it. Finding Nory lasts for </a:t>
            </a:r>
          </a:p>
          <a:p>
            <a:pPr algn="ctr"/>
            <a:r>
              <a:rPr lang="en-GB" sz="2400" dirty="0">
                <a:solidFill>
                  <a:schemeClr val="tx1"/>
                </a:solidFill>
                <a:latin typeface="SassoonCRInfantMedium" panose="02000603020000020003" pitchFamily="2" charset="0"/>
              </a:rPr>
              <a:t>1 hour 45 minutes and finishes at 9:05pm. Maze Jogger </a:t>
            </a:r>
          </a:p>
          <a:p>
            <a:pPr algn="ctr"/>
            <a:r>
              <a:rPr lang="en-GB" sz="2400" dirty="0">
                <a:solidFill>
                  <a:schemeClr val="tx1"/>
                </a:solidFill>
                <a:latin typeface="SassoonCRInfantMedium" panose="02000603020000020003" pitchFamily="2" charset="0"/>
              </a:rPr>
              <a:t>starts 15 minutes before Finding Nory and finishes </a:t>
            </a:r>
          </a:p>
          <a:p>
            <a:pPr algn="ctr"/>
            <a:r>
              <a:rPr lang="en-GB" sz="2400" dirty="0">
                <a:solidFill>
                  <a:schemeClr val="tx1"/>
                </a:solidFill>
                <a:latin typeface="SassoonCRInfantMedium" panose="02000603020000020003" pitchFamily="2" charset="0"/>
              </a:rPr>
              <a:t>5 minutes after Journey to Jupiter. </a:t>
            </a:r>
            <a:endParaRPr lang="en-GB" sz="2400" u="sng" dirty="0">
              <a:solidFill>
                <a:schemeClr val="bg2">
                  <a:lumMod val="50000"/>
                </a:schemeClr>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8F8080D0-D4C0-45AA-92B6-DC57C134D214}"/>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202543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dirty="0">
              <a:solidFill>
                <a:schemeClr val="bg2">
                  <a:lumMod val="25000"/>
                </a:schemeClr>
              </a:solidFill>
              <a:latin typeface="SassoonCRInfantMedium" panose="02000603020000020003" pitchFamily="2" charset="0"/>
            </a:endParaRPr>
          </a:p>
          <a:p>
            <a:pPr algn="ctr"/>
            <a:r>
              <a:rPr lang="en-GB" sz="2400" dirty="0">
                <a:solidFill>
                  <a:schemeClr val="bg2">
                    <a:lumMod val="25000"/>
                  </a:schemeClr>
                </a:solidFill>
                <a:latin typeface="SassoonCRInfantMedium" panose="02000603020000020003" pitchFamily="2" charset="0"/>
              </a:rPr>
              <a:t>Draw a line to match each unit of time to the correct answer.</a:t>
            </a: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39" name="Table 38">
            <a:extLst>
              <a:ext uri="{FF2B5EF4-FFF2-40B4-BE49-F238E27FC236}">
                <a16:creationId xmlns:a16="http://schemas.microsoft.com/office/drawing/2014/main" id="{69979C89-7CFF-4E47-A842-33CEB18D5F25}"/>
              </a:ext>
            </a:extLst>
          </p:cNvPr>
          <p:cNvGraphicFramePr>
            <a:graphicFrameLocks noGrp="1"/>
          </p:cNvGraphicFramePr>
          <p:nvPr>
            <p:extLst>
              <p:ext uri="{D42A27DB-BD31-4B8C-83A1-F6EECF244321}">
                <p14:modId xmlns:p14="http://schemas.microsoft.com/office/powerpoint/2010/main" val="1516744139"/>
              </p:ext>
            </p:extLst>
          </p:nvPr>
        </p:nvGraphicFramePr>
        <p:xfrm>
          <a:off x="1270000" y="1455089"/>
          <a:ext cx="6604000" cy="435864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747644326"/>
                    </a:ext>
                  </a:extLst>
                </a:gridCol>
                <a:gridCol w="2032000">
                  <a:extLst>
                    <a:ext uri="{9D8B030D-6E8A-4147-A177-3AD203B41FA5}">
                      <a16:colId xmlns:a16="http://schemas.microsoft.com/office/drawing/2014/main" val="2326497846"/>
                    </a:ext>
                  </a:extLst>
                </a:gridCol>
                <a:gridCol w="2286000">
                  <a:extLst>
                    <a:ext uri="{9D8B030D-6E8A-4147-A177-3AD203B41FA5}">
                      <a16:colId xmlns:a16="http://schemas.microsoft.com/office/drawing/2014/main" val="4292082010"/>
                    </a:ext>
                  </a:extLst>
                </a:gridCol>
              </a:tblGrid>
              <a:tr h="548640">
                <a:tc>
                  <a:txBody>
                    <a:bodyPr/>
                    <a:lstStyle/>
                    <a:p>
                      <a:pPr algn="ctr"/>
                      <a:r>
                        <a:rPr lang="en-GB" sz="2000" dirty="0">
                          <a:latin typeface="SassoonCRInfantMedium" panose="02000603020000020003" pitchFamily="2" charset="0"/>
                        </a:rPr>
                        <a:t>minutes in an hour</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7</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2631144"/>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965923"/>
                  </a:ext>
                </a:extLst>
              </a:tr>
              <a:tr h="548640">
                <a:tc>
                  <a:txBody>
                    <a:bodyPr/>
                    <a:lstStyle/>
                    <a:p>
                      <a:pPr algn="ctr"/>
                      <a:r>
                        <a:rPr lang="en-GB" sz="2000" dirty="0">
                          <a:latin typeface="SassoonCRInfantMedium" panose="02000603020000020003" pitchFamily="2" charset="0"/>
                        </a:rPr>
                        <a:t>hours in a day</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365</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963654"/>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528101"/>
                  </a:ext>
                </a:extLst>
              </a:tr>
              <a:tr h="548640">
                <a:tc>
                  <a:txBody>
                    <a:bodyPr/>
                    <a:lstStyle/>
                    <a:p>
                      <a:pPr algn="ctr"/>
                      <a:r>
                        <a:rPr lang="en-GB" sz="2000" dirty="0">
                          <a:latin typeface="SassoonCRInfantMedium" panose="02000603020000020003" pitchFamily="2" charset="0"/>
                        </a:rPr>
                        <a:t>days in a week</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60</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4106375"/>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3673641"/>
                  </a:ext>
                </a:extLst>
              </a:tr>
              <a:tr h="548640">
                <a:tc>
                  <a:txBody>
                    <a:bodyPr/>
                    <a:lstStyle/>
                    <a:p>
                      <a:pPr algn="ctr"/>
                      <a:r>
                        <a:rPr lang="en-GB" sz="2000" dirty="0">
                          <a:latin typeface="SassoonCRInfantMedium" panose="02000603020000020003" pitchFamily="2" charset="0"/>
                        </a:rPr>
                        <a:t>days in a fortnight</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12</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1153842"/>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6854808"/>
                  </a:ext>
                </a:extLst>
              </a:tr>
              <a:tr h="548640">
                <a:tc>
                  <a:txBody>
                    <a:bodyPr/>
                    <a:lstStyle/>
                    <a:p>
                      <a:pPr algn="ctr"/>
                      <a:r>
                        <a:rPr lang="en-GB" sz="2000" dirty="0">
                          <a:latin typeface="SassoonCRInfantMedium" panose="02000603020000020003" pitchFamily="2" charset="0"/>
                        </a:rPr>
                        <a:t>days in a years</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24</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6891592"/>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8595939"/>
                  </a:ext>
                </a:extLst>
              </a:tr>
              <a:tr h="548640">
                <a:tc>
                  <a:txBody>
                    <a:bodyPr/>
                    <a:lstStyle/>
                    <a:p>
                      <a:pPr algn="ctr"/>
                      <a:r>
                        <a:rPr lang="en-GB" sz="2000" dirty="0">
                          <a:latin typeface="SassoonCRInfantMedium" panose="02000603020000020003" pitchFamily="2" charset="0"/>
                        </a:rPr>
                        <a:t>months in a year</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14</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6895961"/>
                  </a:ext>
                </a:extLst>
              </a:tr>
            </a:tbl>
          </a:graphicData>
        </a:graphic>
      </p:graphicFrame>
      <p:sp>
        <p:nvSpPr>
          <p:cNvPr id="2" name="TextBox 1">
            <a:extLst>
              <a:ext uri="{FF2B5EF4-FFF2-40B4-BE49-F238E27FC236}">
                <a16:creationId xmlns:a16="http://schemas.microsoft.com/office/drawing/2014/main" id="{93C424AD-3A09-4ECE-ABDA-161E5E36212E}"/>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291448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A cinema is showing three films. </a:t>
            </a:r>
          </a:p>
          <a:p>
            <a:pPr algn="ctr"/>
            <a:r>
              <a:rPr lang="en-GB" sz="2400" dirty="0">
                <a:solidFill>
                  <a:schemeClr val="tx1"/>
                </a:solidFill>
                <a:latin typeface="SassoonCRInfantMedium" panose="02000603020000020003" pitchFamily="2" charset="0"/>
              </a:rPr>
              <a:t>Use the information below to create a timetable </a:t>
            </a:r>
          </a:p>
          <a:p>
            <a:pPr algn="ctr"/>
            <a:r>
              <a:rPr lang="en-GB" sz="2400" dirty="0">
                <a:solidFill>
                  <a:schemeClr val="tx1"/>
                </a:solidFill>
                <a:latin typeface="SassoonCRInfantMedium" panose="02000603020000020003" pitchFamily="2" charset="0"/>
              </a:rPr>
              <a:t>to show what time each film starts and ends.</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Journey to Jupiter starts 25 minutes after Finding Nory </a:t>
            </a:r>
          </a:p>
          <a:p>
            <a:pPr algn="ctr"/>
            <a:r>
              <a:rPr lang="en-GB" sz="2400" dirty="0">
                <a:solidFill>
                  <a:schemeClr val="tx1"/>
                </a:solidFill>
                <a:latin typeface="SassoonCRInfantMedium" panose="02000603020000020003" pitchFamily="2" charset="0"/>
              </a:rPr>
              <a:t>and ends 10 minutes before it. Finding Nory lasts for </a:t>
            </a:r>
          </a:p>
          <a:p>
            <a:pPr algn="ctr"/>
            <a:r>
              <a:rPr lang="en-GB" sz="2400" dirty="0">
                <a:solidFill>
                  <a:schemeClr val="tx1"/>
                </a:solidFill>
                <a:latin typeface="SassoonCRInfantMedium" panose="02000603020000020003" pitchFamily="2" charset="0"/>
              </a:rPr>
              <a:t>1 hour 45 minutes and finishes at 9:05pm. Maze Jogger </a:t>
            </a:r>
          </a:p>
          <a:p>
            <a:pPr algn="ctr"/>
            <a:r>
              <a:rPr lang="en-GB" sz="2400" dirty="0">
                <a:solidFill>
                  <a:schemeClr val="tx1"/>
                </a:solidFill>
                <a:latin typeface="SassoonCRInfantMedium" panose="02000603020000020003" pitchFamily="2" charset="0"/>
              </a:rPr>
              <a:t>starts 15 minutes before Finding Nory and finishes </a:t>
            </a:r>
          </a:p>
          <a:p>
            <a:pPr algn="ctr"/>
            <a:r>
              <a:rPr lang="en-GB" sz="2400" dirty="0">
                <a:solidFill>
                  <a:schemeClr val="tx1"/>
                </a:solidFill>
                <a:latin typeface="SassoonCRInfantMedium" panose="02000603020000020003" pitchFamily="2" charset="0"/>
              </a:rPr>
              <a:t>5 minutes after Journey to Jupiter. </a:t>
            </a:r>
            <a:endParaRPr lang="en-GB" sz="2400" u="sng" dirty="0">
              <a:solidFill>
                <a:schemeClr val="bg2">
                  <a:lumMod val="50000"/>
                </a:schemeClr>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r>
              <a:rPr lang="en-GB" sz="2400" dirty="0">
                <a:solidFill>
                  <a:srgbClr val="FF0000"/>
                </a:solidFill>
                <a:latin typeface="SassoonCRInfantMedium" panose="02000603020000020003" pitchFamily="2" charset="0"/>
              </a:rPr>
              <a:t>Timetables should include: Finding Nory 7:20pm – 9:05pm</a:t>
            </a:r>
          </a:p>
          <a:p>
            <a:r>
              <a:rPr lang="en-GB" sz="2400" dirty="0">
                <a:solidFill>
                  <a:srgbClr val="FF0000"/>
                </a:solidFill>
                <a:latin typeface="SassoonCRInfantMedium" panose="02000603020000020003" pitchFamily="2" charset="0"/>
              </a:rPr>
              <a:t>							    Journey to Jupiter 7:45pm – 8:55pm</a:t>
            </a:r>
          </a:p>
          <a:p>
            <a:r>
              <a:rPr lang="en-GB" sz="2400" dirty="0">
                <a:solidFill>
                  <a:srgbClr val="FF0000"/>
                </a:solidFill>
                <a:latin typeface="SassoonCRInfantMedium" panose="02000603020000020003" pitchFamily="2" charset="0"/>
              </a:rPr>
              <a:t>							    Maze Jogger 7:05pm – 9:00pm</a:t>
            </a:r>
          </a:p>
          <a:p>
            <a:pPr algn="ctr"/>
            <a:endParaRPr lang="en-GB" sz="2800" dirty="0">
              <a:solidFill>
                <a:srgbClr val="FF0000"/>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E0168440-EAF7-410D-AE4B-1A9D7D2B2CDF}"/>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3035384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Caleb thinks he spends most time studying English each week.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Do you agree with him? Explain why.</a:t>
            </a:r>
          </a:p>
          <a:p>
            <a:pPr lvl="0"/>
            <a:endParaRPr lang="en-GB" sz="2800" dirty="0">
              <a:solidFill>
                <a:srgbClr val="E7E6E6">
                  <a:lumMod val="25000"/>
                </a:srgb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A891C77F-8EFC-4E62-8230-766D2CEB5E4B}"/>
              </a:ext>
            </a:extLst>
          </p:cNvPr>
          <p:cNvGraphicFramePr>
            <a:graphicFrameLocks noGrp="1"/>
          </p:cNvGraphicFramePr>
          <p:nvPr/>
        </p:nvGraphicFramePr>
        <p:xfrm>
          <a:off x="1504536" y="1459530"/>
          <a:ext cx="6134928" cy="3292262"/>
        </p:xfrm>
        <a:graphic>
          <a:graphicData uri="http://schemas.openxmlformats.org/drawingml/2006/table">
            <a:tbl>
              <a:tblPr firstRow="1" bandRow="1">
                <a:tableStyleId>{5C22544A-7EE6-4342-B048-85BDC9FD1C3A}</a:tableStyleId>
              </a:tblPr>
              <a:tblGrid>
                <a:gridCol w="1034290">
                  <a:extLst>
                    <a:ext uri="{9D8B030D-6E8A-4147-A177-3AD203B41FA5}">
                      <a16:colId xmlns:a16="http://schemas.microsoft.com/office/drawing/2014/main" val="1374115475"/>
                    </a:ext>
                  </a:extLst>
                </a:gridCol>
                <a:gridCol w="1081664">
                  <a:extLst>
                    <a:ext uri="{9D8B030D-6E8A-4147-A177-3AD203B41FA5}">
                      <a16:colId xmlns:a16="http://schemas.microsoft.com/office/drawing/2014/main" val="467445780"/>
                    </a:ext>
                  </a:extLst>
                </a:gridCol>
                <a:gridCol w="502372">
                  <a:extLst>
                    <a:ext uri="{9D8B030D-6E8A-4147-A177-3AD203B41FA5}">
                      <a16:colId xmlns:a16="http://schemas.microsoft.com/office/drawing/2014/main" val="3658034461"/>
                    </a:ext>
                  </a:extLst>
                </a:gridCol>
                <a:gridCol w="502372">
                  <a:extLst>
                    <a:ext uri="{9D8B030D-6E8A-4147-A177-3AD203B41FA5}">
                      <a16:colId xmlns:a16="http://schemas.microsoft.com/office/drawing/2014/main" val="371759410"/>
                    </a:ext>
                  </a:extLst>
                </a:gridCol>
                <a:gridCol w="502372">
                  <a:extLst>
                    <a:ext uri="{9D8B030D-6E8A-4147-A177-3AD203B41FA5}">
                      <a16:colId xmlns:a16="http://schemas.microsoft.com/office/drawing/2014/main" val="1118761133"/>
                    </a:ext>
                  </a:extLst>
                </a:gridCol>
                <a:gridCol w="502372">
                  <a:extLst>
                    <a:ext uri="{9D8B030D-6E8A-4147-A177-3AD203B41FA5}">
                      <a16:colId xmlns:a16="http://schemas.microsoft.com/office/drawing/2014/main" val="4117015185"/>
                    </a:ext>
                  </a:extLst>
                </a:gridCol>
                <a:gridCol w="502372">
                  <a:extLst>
                    <a:ext uri="{9D8B030D-6E8A-4147-A177-3AD203B41FA5}">
                      <a16:colId xmlns:a16="http://schemas.microsoft.com/office/drawing/2014/main" val="49863507"/>
                    </a:ext>
                  </a:extLst>
                </a:gridCol>
                <a:gridCol w="502372">
                  <a:extLst>
                    <a:ext uri="{9D8B030D-6E8A-4147-A177-3AD203B41FA5}">
                      <a16:colId xmlns:a16="http://schemas.microsoft.com/office/drawing/2014/main" val="1798256313"/>
                    </a:ext>
                  </a:extLst>
                </a:gridCol>
                <a:gridCol w="1004742">
                  <a:extLst>
                    <a:ext uri="{9D8B030D-6E8A-4147-A177-3AD203B41FA5}">
                      <a16:colId xmlns:a16="http://schemas.microsoft.com/office/drawing/2014/main" val="2616397176"/>
                    </a:ext>
                  </a:extLst>
                </a:gridCol>
              </a:tblGrid>
              <a:tr h="868034">
                <a:tc>
                  <a:txBody>
                    <a:bodyPr/>
                    <a:lstStyle/>
                    <a:p>
                      <a:pPr algn="ctr"/>
                      <a:endParaRPr lang="en-US" sz="2000" dirty="0">
                        <a:solidFill>
                          <a:schemeClr val="tx1"/>
                        </a:solidFill>
                        <a:latin typeface="SassoonCRInfantMedium" panose="02000603020000020003" pitchFamily="2" charset="77"/>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ts val="1800"/>
                        </a:lnSpc>
                      </a:pPr>
                      <a:r>
                        <a:rPr lang="en-US" sz="2000" dirty="0">
                          <a:solidFill>
                            <a:schemeClr val="tx1"/>
                          </a:solidFill>
                          <a:latin typeface="SassoonCRInfantMedium" panose="02000603020000020003" pitchFamily="2" charset="77"/>
                        </a:rPr>
                        <a:t>9:05</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10:05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algn="ctr">
                        <a:lnSpc>
                          <a:spcPts val="1800"/>
                        </a:lnSpc>
                      </a:pPr>
                      <a:r>
                        <a:rPr lang="en-US" sz="2000" dirty="0">
                          <a:solidFill>
                            <a:schemeClr val="tx1"/>
                          </a:solidFill>
                          <a:latin typeface="SassoonCRInfantMedium" panose="02000603020000020003" pitchFamily="2" charset="77"/>
                        </a:rPr>
                        <a:t>10:05</a:t>
                      </a:r>
                    </a:p>
                    <a:p>
                      <a:pPr algn="ctr">
                        <a:lnSpc>
                          <a:spcPts val="1800"/>
                        </a:lnSpc>
                      </a:pPr>
                      <a:r>
                        <a:rPr lang="en-US" sz="2000" dirty="0">
                          <a:solidFill>
                            <a:schemeClr val="tx1"/>
                          </a:solidFill>
                          <a:latin typeface="SassoonCRInfantMedium" panose="02000603020000020003" pitchFamily="2" charset="77"/>
                        </a:rPr>
                        <a:t>–</a:t>
                      </a:r>
                    </a:p>
                    <a:p>
                      <a:pPr algn="ctr">
                        <a:lnSpc>
                          <a:spcPts val="1800"/>
                        </a:lnSpc>
                      </a:pPr>
                      <a:r>
                        <a:rPr lang="en-US" sz="2000" dirty="0">
                          <a:solidFill>
                            <a:schemeClr val="tx1"/>
                          </a:solidFill>
                          <a:latin typeface="SassoonCRInfantMedium" panose="02000603020000020003" pitchFamily="2" charset="77"/>
                        </a:rPr>
                        <a:t> 11:05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800"/>
                        </a:lnSpc>
                      </a:pPr>
                      <a:r>
                        <a:rPr lang="en-US" sz="2000" dirty="0">
                          <a:solidFill>
                            <a:schemeClr val="tx1"/>
                          </a:solidFill>
                          <a:latin typeface="SassoonCRInfantMedium" panose="02000603020000020003" pitchFamily="2" charset="77"/>
                        </a:rPr>
                        <a:t>11:05</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a:t>
                      </a:r>
                    </a:p>
                    <a:p>
                      <a:pPr algn="ctr">
                        <a:lnSpc>
                          <a:spcPts val="1800"/>
                        </a:lnSpc>
                      </a:pPr>
                      <a:r>
                        <a:rPr lang="en-US" sz="2000" dirty="0">
                          <a:solidFill>
                            <a:schemeClr val="tx1"/>
                          </a:solidFill>
                          <a:latin typeface="SassoonCRInfantMedium" panose="02000603020000020003" pitchFamily="2" charset="77"/>
                        </a:rPr>
                        <a:t> 12:05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800"/>
                        </a:lnSpc>
                      </a:pPr>
                      <a:r>
                        <a:rPr lang="en-US" sz="2000" dirty="0">
                          <a:solidFill>
                            <a:schemeClr val="tx1"/>
                          </a:solidFill>
                          <a:latin typeface="SassoonCRInfantMedium" panose="02000603020000020003" pitchFamily="2" charset="77"/>
                        </a:rPr>
                        <a:t>12:05</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a:t>
                      </a:r>
                    </a:p>
                    <a:p>
                      <a:pPr algn="ctr">
                        <a:lnSpc>
                          <a:spcPts val="1800"/>
                        </a:lnSpc>
                      </a:pPr>
                      <a:r>
                        <a:rPr lang="en-US" sz="2000" dirty="0">
                          <a:solidFill>
                            <a:schemeClr val="tx1"/>
                          </a:solidFill>
                          <a:latin typeface="SassoonCRInfantMedium" panose="02000603020000020003" pitchFamily="2" charset="77"/>
                        </a:rPr>
                        <a:t> 13:05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lnSpc>
                          <a:spcPts val="1800"/>
                        </a:lnSpc>
                      </a:pPr>
                      <a:r>
                        <a:rPr lang="en-US" sz="2000" dirty="0">
                          <a:solidFill>
                            <a:schemeClr val="tx1"/>
                          </a:solidFill>
                          <a:latin typeface="SassoonCRInfantMedium" panose="02000603020000020003" pitchFamily="2" charset="77"/>
                        </a:rPr>
                        <a:t>13:05</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a:t>
                      </a:r>
                    </a:p>
                    <a:p>
                      <a:pPr algn="ctr">
                        <a:lnSpc>
                          <a:spcPts val="1800"/>
                        </a:lnSpc>
                      </a:pPr>
                      <a:r>
                        <a:rPr lang="en-US" sz="2000" dirty="0">
                          <a:solidFill>
                            <a:schemeClr val="tx1"/>
                          </a:solidFill>
                          <a:latin typeface="SassoonCRInfantMedium" panose="02000603020000020003" pitchFamily="2" charset="77"/>
                        </a:rPr>
                        <a:t> 14:05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508590">
                <a:tc>
                  <a:txBody>
                    <a:bodyPr/>
                    <a:lstStyle/>
                    <a:p>
                      <a:pPr algn="ctr"/>
                      <a:r>
                        <a:rPr lang="en-US" sz="2000" dirty="0">
                          <a:solidFill>
                            <a:schemeClr val="tx1"/>
                          </a:solidFill>
                          <a:latin typeface="SassoonCRInfantMedium" panose="02000603020000020003" pitchFamily="2" charset="77"/>
                        </a:rPr>
                        <a:t>Mon</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algn="ctr"/>
                      <a:r>
                        <a:rPr lang="en-US" sz="2000" dirty="0">
                          <a:solidFill>
                            <a:schemeClr val="tx1"/>
                          </a:solidFill>
                          <a:latin typeface="SassoonCRInfantMedium" panose="02000603020000020003" pitchFamily="2" charset="77"/>
                        </a:rPr>
                        <a:t>English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SassoonCRInfantMedium" panose="02000603020000020003" pitchFamily="2" charset="77"/>
                        </a:rPr>
                        <a:t>Dance</a:t>
                      </a:r>
                      <a:endParaRPr lang="en-US" sz="2000" dirty="0">
                        <a:solidFill>
                          <a:schemeClr val="tx1"/>
                        </a:solidFill>
                        <a:latin typeface="SassoonCRInfantMedium" panose="02000603020000020003" pitchFamily="2" charset="77"/>
                      </a:endParaRPr>
                    </a:p>
                  </a:txBody>
                  <a:tcPr marL="0" marR="0" marT="0" marB="0" vert="vert"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9DFE5"/>
                    </a:solidFill>
                  </a:tcPr>
                </a:tc>
                <a:tc gridSpan="2">
                  <a:txBody>
                    <a:bodyPr/>
                    <a:lstStyle/>
                    <a:p>
                      <a:pPr algn="ctr"/>
                      <a:r>
                        <a:rPr lang="en-US" sz="2000" dirty="0">
                          <a:solidFill>
                            <a:schemeClr val="tx1"/>
                          </a:solidFill>
                          <a:latin typeface="SassoonCRInfantMedium" panose="02000603020000020003" pitchFamily="2" charset="77"/>
                        </a:rPr>
                        <a:t>Lunch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a:txBody>
                    <a:bodyPr/>
                    <a:lstStyle/>
                    <a:p>
                      <a:pPr algn="ctr"/>
                      <a:r>
                        <a:rPr lang="en-US" sz="2000" dirty="0" err="1">
                          <a:solidFill>
                            <a:schemeClr val="tx1"/>
                          </a:solidFill>
                          <a:latin typeface="SassoonCRInfantMedium" panose="02000603020000020003" pitchFamily="2" charset="77"/>
                        </a:rPr>
                        <a:t>Maths</a:t>
                      </a:r>
                      <a:endParaRPr lang="en-US" sz="2000" dirty="0">
                        <a:solidFill>
                          <a:schemeClr val="tx1"/>
                        </a:solidFill>
                        <a:latin typeface="SassoonCRInfantMedium" panose="02000603020000020003" pitchFamily="2" charset="77"/>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pPr algn="ctr"/>
                      <a:endParaRPr lang="en-US" sz="800" dirty="0">
                        <a:solidFill>
                          <a:schemeClr val="tx1"/>
                        </a:solidFill>
                        <a:latin typeface="SassoonCRInfantMedium" panose="02000603020000020003" pitchFamily="2" charset="77"/>
                      </a:endParaRPr>
                    </a:p>
                  </a:txBody>
                  <a:tcPr marL="66269" marR="66269" marT="33134" marB="3313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12961481"/>
                  </a:ext>
                </a:extLst>
              </a:tr>
              <a:tr h="508590">
                <a:tc>
                  <a:txBody>
                    <a:bodyPr/>
                    <a:lstStyle/>
                    <a:p>
                      <a:pPr algn="ctr"/>
                      <a:r>
                        <a:rPr lang="en-US" sz="2000" dirty="0">
                          <a:solidFill>
                            <a:schemeClr val="tx1"/>
                          </a:solidFill>
                          <a:latin typeface="SassoonCRInfantMedium" panose="02000603020000020003" pitchFamily="2" charset="77"/>
                        </a:rPr>
                        <a:t>Tues</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History</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60000"/>
                        <a:lumOff val="40000"/>
                      </a:schemeClr>
                    </a:solidFill>
                  </a:tcPr>
                </a:tc>
                <a:tc gridSpan="4">
                  <a:txBody>
                    <a:bodyPr/>
                    <a:lstStyle/>
                    <a:p>
                      <a:pPr algn="ctr"/>
                      <a:r>
                        <a:rPr lang="en-US" sz="2000" dirty="0" err="1">
                          <a:solidFill>
                            <a:schemeClr val="tx1"/>
                          </a:solidFill>
                          <a:latin typeface="SassoonCRInfantMedium" panose="02000603020000020003" pitchFamily="2" charset="77"/>
                        </a:rPr>
                        <a:t>Maths</a:t>
                      </a:r>
                      <a:endParaRPr lang="en-US" sz="2000" dirty="0">
                        <a:solidFill>
                          <a:schemeClr val="tx1"/>
                        </a:solidFill>
                        <a:latin typeface="SassoonCRInfantMedium" panose="02000603020000020003" pitchFamily="2" charset="77"/>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00" dirty="0">
                        <a:solidFill>
                          <a:schemeClr val="tx1"/>
                        </a:solidFill>
                        <a:latin typeface="SassoonCRInfantMedium" panose="02000603020000020003" pitchFamily="2" charset="77"/>
                      </a:endParaRPr>
                    </a:p>
                  </a:txBody>
                  <a:tcPr marL="66269" marR="66269" marT="33134" marB="33134" vert="vert"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9DFE5"/>
                    </a:solidFill>
                  </a:tcPr>
                </a:tc>
                <a:tc>
                  <a:txBody>
                    <a:bodyPr/>
                    <a:lstStyle/>
                    <a:p>
                      <a:pPr algn="ctr"/>
                      <a:r>
                        <a:rPr lang="en-US" sz="1600" dirty="0">
                          <a:solidFill>
                            <a:schemeClr val="tx1"/>
                          </a:solidFill>
                          <a:latin typeface="SassoonCRInfantMedium" panose="02000603020000020003" pitchFamily="2" charset="77"/>
                        </a:rPr>
                        <a:t>Lunch</a:t>
                      </a:r>
                      <a:endParaRPr lang="en-US" sz="2000" dirty="0">
                        <a:solidFill>
                          <a:schemeClr val="tx1"/>
                        </a:solidFill>
                        <a:latin typeface="SassoonCRInfantMedium" panose="02000603020000020003" pitchFamily="2" charset="77"/>
                      </a:endParaRPr>
                    </a:p>
                  </a:txBody>
                  <a:tcPr marL="0" marR="0" marT="0" marB="0" vert="vert"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gridSpan="2">
                  <a:txBody>
                    <a:bodyPr/>
                    <a:lstStyle/>
                    <a:p>
                      <a:pPr algn="ctr"/>
                      <a:endParaRPr lang="en-US" sz="2000" dirty="0">
                        <a:solidFill>
                          <a:schemeClr val="tx1"/>
                        </a:solidFill>
                        <a:latin typeface="SassoonCRInfantMedium" panose="02000603020000020003" pitchFamily="2" charset="77"/>
                      </a:endParaRPr>
                    </a:p>
                    <a:p>
                      <a:pPr algn="ctr"/>
                      <a:r>
                        <a:rPr lang="en-US" sz="2000" dirty="0">
                          <a:solidFill>
                            <a:schemeClr val="tx1"/>
                          </a:solidFill>
                          <a:latin typeface="SassoonCRInfantMedium" panose="02000603020000020003" pitchFamily="2" charset="77"/>
                        </a:rPr>
                        <a:t>Music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3BBB1"/>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62851"/>
                  </a:ext>
                </a:extLst>
              </a:tr>
              <a:tr h="435346">
                <a:tc>
                  <a:txBody>
                    <a:bodyPr/>
                    <a:lstStyle/>
                    <a:p>
                      <a:pPr algn="ctr"/>
                      <a:r>
                        <a:rPr lang="en-US" sz="2000" dirty="0">
                          <a:solidFill>
                            <a:schemeClr val="tx1"/>
                          </a:solidFill>
                          <a:latin typeface="SassoonCRInfantMedium" panose="02000603020000020003" pitchFamily="2" charset="77"/>
                        </a:rPr>
                        <a:t>Wed</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3">
                  <a:txBody>
                    <a:bodyPr/>
                    <a:lstStyle/>
                    <a:p>
                      <a:pPr algn="ctr"/>
                      <a:r>
                        <a:rPr lang="en-US" sz="2000" dirty="0" err="1">
                          <a:solidFill>
                            <a:schemeClr val="tx1"/>
                          </a:solidFill>
                          <a:latin typeface="SassoonCRInfantMedium" panose="02000603020000020003" pitchFamily="2" charset="77"/>
                        </a:rPr>
                        <a:t>Maths</a:t>
                      </a:r>
                      <a:endParaRPr lang="en-US" sz="2000" dirty="0">
                        <a:solidFill>
                          <a:schemeClr val="tx1"/>
                        </a:solidFill>
                        <a:latin typeface="SassoonCRInfantMedium" panose="02000603020000020003" pitchFamily="2" charset="77"/>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hMerge="1">
                  <a:txBody>
                    <a:bodyPr/>
                    <a:lstStyle/>
                    <a:p>
                      <a:pPr algn="ctr"/>
                      <a:endParaRPr lang="en-US" sz="800" dirty="0">
                        <a:solidFill>
                          <a:schemeClr val="tx1"/>
                        </a:solidFill>
                        <a:latin typeface="SassoonCRInfantMedium" panose="02000603020000020003" pitchFamily="2" charset="77"/>
                      </a:endParaRPr>
                    </a:p>
                  </a:txBody>
                  <a:tcPr marL="84046" marR="84046" marT="42023" marB="4202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hMerge="1">
                  <a:txBody>
                    <a:bodyPr/>
                    <a:lstStyle/>
                    <a:p>
                      <a:endParaRPr lang="en-US"/>
                    </a:p>
                  </a:txBody>
                  <a:tcPr/>
                </a:tc>
                <a:tc>
                  <a:txBody>
                    <a:bodyPr/>
                    <a:lstStyle/>
                    <a:p>
                      <a:pPr algn="ctr"/>
                      <a:r>
                        <a:rPr lang="en-US" sz="1600" dirty="0">
                          <a:solidFill>
                            <a:schemeClr val="tx1"/>
                          </a:solidFill>
                          <a:latin typeface="SassoonCRInfantMedium" panose="02000603020000020003" pitchFamily="2" charset="77"/>
                        </a:rPr>
                        <a:t>Gym</a:t>
                      </a:r>
                      <a:endParaRPr lang="en-US" sz="2000" dirty="0">
                        <a:solidFill>
                          <a:schemeClr val="tx1"/>
                        </a:solidFill>
                        <a:latin typeface="SassoonCRInfantMedium" panose="02000603020000020003" pitchFamily="2" charset="77"/>
                      </a:endParaRPr>
                    </a:p>
                  </a:txBody>
                  <a:tcPr marL="0" marR="0" marT="0" marB="0" vert="vert"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9DFE5"/>
                    </a:solidFill>
                  </a:tcPr>
                </a:tc>
                <a:tc gridSpan="2">
                  <a:txBody>
                    <a:bodyPr/>
                    <a:lstStyle/>
                    <a:p>
                      <a:pPr algn="ctr"/>
                      <a:r>
                        <a:rPr lang="en-US" sz="2000" dirty="0">
                          <a:solidFill>
                            <a:schemeClr val="tx1"/>
                          </a:solidFill>
                          <a:latin typeface="SassoonCRInfantMedium" panose="02000603020000020003" pitchFamily="2" charset="77"/>
                        </a:rPr>
                        <a:t>Lunch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a:solidFill>
                            <a:schemeClr val="tx1"/>
                          </a:solidFill>
                          <a:latin typeface="SassoonCRInfantMedium" panose="02000603020000020003" pitchFamily="2" charset="77"/>
                        </a:rPr>
                        <a:t>English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32325"/>
                  </a:ext>
                </a:extLst>
              </a:tr>
              <a:tr h="435346">
                <a:tc>
                  <a:txBody>
                    <a:bodyPr/>
                    <a:lstStyle/>
                    <a:p>
                      <a:pPr algn="ctr"/>
                      <a:r>
                        <a:rPr lang="en-US" sz="2000" dirty="0">
                          <a:solidFill>
                            <a:schemeClr val="tx1"/>
                          </a:solidFill>
                          <a:latin typeface="SassoonCRInfantMedium" panose="02000603020000020003" pitchFamily="2" charset="77"/>
                        </a:rPr>
                        <a:t>Thurs</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History</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60000"/>
                        <a:lumOff val="40000"/>
                      </a:schemeClr>
                    </a:solidFill>
                  </a:tcPr>
                </a:tc>
                <a:tc gridSpan="2">
                  <a:txBody>
                    <a:bodyPr/>
                    <a:lstStyle/>
                    <a:p>
                      <a:pPr algn="ctr"/>
                      <a:r>
                        <a:rPr lang="en-US" sz="2000" dirty="0">
                          <a:solidFill>
                            <a:schemeClr val="tx1"/>
                          </a:solidFill>
                          <a:latin typeface="SassoonCRInfantMedium" panose="02000603020000020003" pitchFamily="2" charset="77"/>
                        </a:rPr>
                        <a:t>Music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2600">
                        <a:alpha val="25882"/>
                      </a:srgbClr>
                    </a:solidFill>
                  </a:tcPr>
                </a:tc>
                <a:tc hMerge="1">
                  <a:txBody>
                    <a:bodyPr/>
                    <a:lstStyle/>
                    <a:p>
                      <a:endParaRPr lang="en-US"/>
                    </a:p>
                  </a:txBody>
                  <a:tcPr/>
                </a:tc>
                <a:tc gridSpan="2">
                  <a:txBody>
                    <a:bodyPr/>
                    <a:lstStyle/>
                    <a:p>
                      <a:pPr algn="ctr"/>
                      <a:r>
                        <a:rPr lang="en-US" sz="2000" dirty="0">
                          <a:solidFill>
                            <a:schemeClr val="tx1"/>
                          </a:solidFill>
                          <a:latin typeface="SassoonCRInfantMedium" panose="02000603020000020003" pitchFamily="2" charset="77"/>
                        </a:rPr>
                        <a:t>English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hMerge="1">
                  <a:txBody>
                    <a:bodyPr/>
                    <a:lstStyle/>
                    <a:p>
                      <a:endParaRPr lang="en-US"/>
                    </a:p>
                  </a:txBody>
                  <a:tcPr/>
                </a:tc>
                <a:tc gridSpan="2">
                  <a:txBody>
                    <a:bodyPr/>
                    <a:lstStyle/>
                    <a:p>
                      <a:pPr algn="ctr"/>
                      <a:r>
                        <a:rPr lang="en-US" sz="2000" dirty="0">
                          <a:solidFill>
                            <a:schemeClr val="tx1"/>
                          </a:solidFill>
                          <a:latin typeface="SassoonCRInfantMedium" panose="02000603020000020003" pitchFamily="2" charset="77"/>
                        </a:rPr>
                        <a:t>Lunch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algn="ctr"/>
                      <a:r>
                        <a:rPr lang="en-US" sz="2000" dirty="0">
                          <a:solidFill>
                            <a:schemeClr val="tx1"/>
                          </a:solidFill>
                          <a:latin typeface="SassoonCRInfantMedium" panose="02000603020000020003" pitchFamily="2" charset="77"/>
                        </a:rPr>
                        <a:t>Art</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038951836"/>
                  </a:ext>
                </a:extLst>
              </a:tr>
              <a:tr h="435346">
                <a:tc>
                  <a:txBody>
                    <a:bodyPr/>
                    <a:lstStyle/>
                    <a:p>
                      <a:pPr algn="ctr"/>
                      <a:r>
                        <a:rPr lang="en-US" sz="2000" dirty="0">
                          <a:solidFill>
                            <a:schemeClr val="tx1"/>
                          </a:solidFill>
                          <a:latin typeface="SassoonCRInfantMedium" panose="02000603020000020003" pitchFamily="2" charset="77"/>
                        </a:rPr>
                        <a:t>Fri</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English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gridSpan="3">
                  <a:txBody>
                    <a:bodyPr/>
                    <a:lstStyle/>
                    <a:p>
                      <a:pPr algn="ctr"/>
                      <a:r>
                        <a:rPr lang="en-US" sz="2000" dirty="0">
                          <a:solidFill>
                            <a:schemeClr val="tx1"/>
                          </a:solidFill>
                          <a:latin typeface="SassoonCRInfantMedium" panose="02000603020000020003" pitchFamily="2" charset="77"/>
                        </a:rPr>
                        <a:t>Art</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7030A0">
                        <a:alpha val="23922"/>
                      </a:srgbClr>
                    </a:solidFill>
                  </a:tcPr>
                </a:tc>
                <a:tc hMerge="1">
                  <a:txBody>
                    <a:bodyPr/>
                    <a:lstStyle/>
                    <a:p>
                      <a:endParaRPr lang="en-US"/>
                    </a:p>
                  </a:txBody>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a:solidFill>
                            <a:schemeClr val="tx1"/>
                          </a:solidFill>
                          <a:latin typeface="SassoonCRInfantMedium" panose="02000603020000020003" pitchFamily="2" charset="77"/>
                        </a:rPr>
                        <a:t>Lunch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a:solidFill>
                            <a:schemeClr val="tx1"/>
                          </a:solidFill>
                          <a:latin typeface="SassoonCRInfantMedium" panose="02000603020000020003" pitchFamily="2" charset="77"/>
                        </a:rPr>
                        <a:t>Hockey</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9DFE5"/>
                    </a:solidFill>
                  </a:tcPr>
                </a:tc>
                <a:tc hMerge="1">
                  <a:txBody>
                    <a:bodyPr/>
                    <a:lstStyle/>
                    <a:p>
                      <a:pPr algn="ctr"/>
                      <a:endParaRPr lang="en-US" sz="800" dirty="0">
                        <a:solidFill>
                          <a:schemeClr val="tx1"/>
                        </a:solidFill>
                        <a:latin typeface="SassoonCRInfantMedium" panose="02000603020000020003" pitchFamily="2" charset="77"/>
                      </a:endParaRPr>
                    </a:p>
                  </a:txBody>
                  <a:tcPr marL="66269" marR="66269" marT="33134" marB="3313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25318409"/>
                  </a:ext>
                </a:extLst>
              </a:tr>
            </a:tbl>
          </a:graphicData>
        </a:graphic>
      </p:graphicFrame>
      <p:sp>
        <p:nvSpPr>
          <p:cNvPr id="10" name="TextBox 9">
            <a:extLst>
              <a:ext uri="{FF2B5EF4-FFF2-40B4-BE49-F238E27FC236}">
                <a16:creationId xmlns:a16="http://schemas.microsoft.com/office/drawing/2014/main" id="{79167FA4-2FAD-4E5E-9C7E-9898B4BDA14D}"/>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1087964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Caleb thinks he spends most time studying English each week.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Do you agree with him? Explain why.</a:t>
            </a:r>
          </a:p>
          <a:p>
            <a:r>
              <a:rPr lang="en-GB" sz="2400" dirty="0">
                <a:solidFill>
                  <a:schemeClr val="tx1"/>
                </a:solidFill>
                <a:latin typeface="SassoonCRInfantMedium" panose="02000603020000020003" pitchFamily="2" charset="0"/>
              </a:rPr>
              <a:t>No because… </a:t>
            </a: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A891C77F-8EFC-4E62-8230-766D2CEB5E4B}"/>
              </a:ext>
            </a:extLst>
          </p:cNvPr>
          <p:cNvGraphicFramePr>
            <a:graphicFrameLocks noGrp="1"/>
          </p:cNvGraphicFramePr>
          <p:nvPr/>
        </p:nvGraphicFramePr>
        <p:xfrm>
          <a:off x="1504536" y="1459530"/>
          <a:ext cx="6134928" cy="3292262"/>
        </p:xfrm>
        <a:graphic>
          <a:graphicData uri="http://schemas.openxmlformats.org/drawingml/2006/table">
            <a:tbl>
              <a:tblPr firstRow="1" bandRow="1">
                <a:tableStyleId>{5C22544A-7EE6-4342-B048-85BDC9FD1C3A}</a:tableStyleId>
              </a:tblPr>
              <a:tblGrid>
                <a:gridCol w="1034290">
                  <a:extLst>
                    <a:ext uri="{9D8B030D-6E8A-4147-A177-3AD203B41FA5}">
                      <a16:colId xmlns:a16="http://schemas.microsoft.com/office/drawing/2014/main" val="1374115475"/>
                    </a:ext>
                  </a:extLst>
                </a:gridCol>
                <a:gridCol w="1081664">
                  <a:extLst>
                    <a:ext uri="{9D8B030D-6E8A-4147-A177-3AD203B41FA5}">
                      <a16:colId xmlns:a16="http://schemas.microsoft.com/office/drawing/2014/main" val="467445780"/>
                    </a:ext>
                  </a:extLst>
                </a:gridCol>
                <a:gridCol w="502372">
                  <a:extLst>
                    <a:ext uri="{9D8B030D-6E8A-4147-A177-3AD203B41FA5}">
                      <a16:colId xmlns:a16="http://schemas.microsoft.com/office/drawing/2014/main" val="3658034461"/>
                    </a:ext>
                  </a:extLst>
                </a:gridCol>
                <a:gridCol w="502372">
                  <a:extLst>
                    <a:ext uri="{9D8B030D-6E8A-4147-A177-3AD203B41FA5}">
                      <a16:colId xmlns:a16="http://schemas.microsoft.com/office/drawing/2014/main" val="371759410"/>
                    </a:ext>
                  </a:extLst>
                </a:gridCol>
                <a:gridCol w="502372">
                  <a:extLst>
                    <a:ext uri="{9D8B030D-6E8A-4147-A177-3AD203B41FA5}">
                      <a16:colId xmlns:a16="http://schemas.microsoft.com/office/drawing/2014/main" val="1118761133"/>
                    </a:ext>
                  </a:extLst>
                </a:gridCol>
                <a:gridCol w="502372">
                  <a:extLst>
                    <a:ext uri="{9D8B030D-6E8A-4147-A177-3AD203B41FA5}">
                      <a16:colId xmlns:a16="http://schemas.microsoft.com/office/drawing/2014/main" val="4117015185"/>
                    </a:ext>
                  </a:extLst>
                </a:gridCol>
                <a:gridCol w="502372">
                  <a:extLst>
                    <a:ext uri="{9D8B030D-6E8A-4147-A177-3AD203B41FA5}">
                      <a16:colId xmlns:a16="http://schemas.microsoft.com/office/drawing/2014/main" val="49863507"/>
                    </a:ext>
                  </a:extLst>
                </a:gridCol>
                <a:gridCol w="502372">
                  <a:extLst>
                    <a:ext uri="{9D8B030D-6E8A-4147-A177-3AD203B41FA5}">
                      <a16:colId xmlns:a16="http://schemas.microsoft.com/office/drawing/2014/main" val="1798256313"/>
                    </a:ext>
                  </a:extLst>
                </a:gridCol>
                <a:gridCol w="1004742">
                  <a:extLst>
                    <a:ext uri="{9D8B030D-6E8A-4147-A177-3AD203B41FA5}">
                      <a16:colId xmlns:a16="http://schemas.microsoft.com/office/drawing/2014/main" val="2616397176"/>
                    </a:ext>
                  </a:extLst>
                </a:gridCol>
              </a:tblGrid>
              <a:tr h="868034">
                <a:tc>
                  <a:txBody>
                    <a:bodyPr/>
                    <a:lstStyle/>
                    <a:p>
                      <a:pPr algn="ctr"/>
                      <a:endParaRPr lang="en-US" sz="2000" dirty="0">
                        <a:solidFill>
                          <a:schemeClr val="tx1"/>
                        </a:solidFill>
                        <a:latin typeface="SassoonCRInfantMedium" panose="02000603020000020003" pitchFamily="2" charset="77"/>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ts val="1800"/>
                        </a:lnSpc>
                      </a:pPr>
                      <a:r>
                        <a:rPr lang="en-US" sz="2000" dirty="0">
                          <a:solidFill>
                            <a:schemeClr val="tx1"/>
                          </a:solidFill>
                          <a:latin typeface="SassoonCRInfantMedium" panose="02000603020000020003" pitchFamily="2" charset="77"/>
                        </a:rPr>
                        <a:t>9:05</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10:05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algn="ctr">
                        <a:lnSpc>
                          <a:spcPts val="1800"/>
                        </a:lnSpc>
                      </a:pPr>
                      <a:r>
                        <a:rPr lang="en-US" sz="2000" dirty="0">
                          <a:solidFill>
                            <a:schemeClr val="tx1"/>
                          </a:solidFill>
                          <a:latin typeface="SassoonCRInfantMedium" panose="02000603020000020003" pitchFamily="2" charset="77"/>
                        </a:rPr>
                        <a:t>10:05</a:t>
                      </a:r>
                    </a:p>
                    <a:p>
                      <a:pPr algn="ctr">
                        <a:lnSpc>
                          <a:spcPts val="1800"/>
                        </a:lnSpc>
                      </a:pPr>
                      <a:r>
                        <a:rPr lang="en-US" sz="2000" dirty="0">
                          <a:solidFill>
                            <a:schemeClr val="tx1"/>
                          </a:solidFill>
                          <a:latin typeface="SassoonCRInfantMedium" panose="02000603020000020003" pitchFamily="2" charset="77"/>
                        </a:rPr>
                        <a:t>–</a:t>
                      </a:r>
                    </a:p>
                    <a:p>
                      <a:pPr algn="ctr">
                        <a:lnSpc>
                          <a:spcPts val="1800"/>
                        </a:lnSpc>
                      </a:pPr>
                      <a:r>
                        <a:rPr lang="en-US" sz="2000" dirty="0">
                          <a:solidFill>
                            <a:schemeClr val="tx1"/>
                          </a:solidFill>
                          <a:latin typeface="SassoonCRInfantMedium" panose="02000603020000020003" pitchFamily="2" charset="77"/>
                        </a:rPr>
                        <a:t> 11:05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800"/>
                        </a:lnSpc>
                      </a:pPr>
                      <a:r>
                        <a:rPr lang="en-US" sz="2000" dirty="0">
                          <a:solidFill>
                            <a:schemeClr val="tx1"/>
                          </a:solidFill>
                          <a:latin typeface="SassoonCRInfantMedium" panose="02000603020000020003" pitchFamily="2" charset="77"/>
                        </a:rPr>
                        <a:t>11:05</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a:t>
                      </a:r>
                    </a:p>
                    <a:p>
                      <a:pPr algn="ctr">
                        <a:lnSpc>
                          <a:spcPts val="1800"/>
                        </a:lnSpc>
                      </a:pPr>
                      <a:r>
                        <a:rPr lang="en-US" sz="2000" dirty="0">
                          <a:solidFill>
                            <a:schemeClr val="tx1"/>
                          </a:solidFill>
                          <a:latin typeface="SassoonCRInfantMedium" panose="02000603020000020003" pitchFamily="2" charset="77"/>
                        </a:rPr>
                        <a:t> 12:05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800"/>
                        </a:lnSpc>
                      </a:pPr>
                      <a:r>
                        <a:rPr lang="en-US" sz="2000" dirty="0">
                          <a:solidFill>
                            <a:schemeClr val="tx1"/>
                          </a:solidFill>
                          <a:latin typeface="SassoonCRInfantMedium" panose="02000603020000020003" pitchFamily="2" charset="77"/>
                        </a:rPr>
                        <a:t>12:05</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a:t>
                      </a:r>
                    </a:p>
                    <a:p>
                      <a:pPr algn="ctr">
                        <a:lnSpc>
                          <a:spcPts val="1800"/>
                        </a:lnSpc>
                      </a:pPr>
                      <a:r>
                        <a:rPr lang="en-US" sz="2000" dirty="0">
                          <a:solidFill>
                            <a:schemeClr val="tx1"/>
                          </a:solidFill>
                          <a:latin typeface="SassoonCRInfantMedium" panose="02000603020000020003" pitchFamily="2" charset="77"/>
                        </a:rPr>
                        <a:t> 13:05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lnSpc>
                          <a:spcPts val="1800"/>
                        </a:lnSpc>
                      </a:pPr>
                      <a:r>
                        <a:rPr lang="en-US" sz="2000" dirty="0">
                          <a:solidFill>
                            <a:schemeClr val="tx1"/>
                          </a:solidFill>
                          <a:latin typeface="SassoonCRInfantMedium" panose="02000603020000020003" pitchFamily="2" charset="77"/>
                        </a:rPr>
                        <a:t>13:05</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2000" dirty="0">
                          <a:solidFill>
                            <a:schemeClr val="tx1"/>
                          </a:solidFill>
                          <a:latin typeface="SassoonCRInfantMedium" panose="02000603020000020003" pitchFamily="2" charset="77"/>
                        </a:rPr>
                        <a:t>–</a:t>
                      </a:r>
                    </a:p>
                    <a:p>
                      <a:pPr algn="ctr">
                        <a:lnSpc>
                          <a:spcPts val="1800"/>
                        </a:lnSpc>
                      </a:pPr>
                      <a:r>
                        <a:rPr lang="en-US" sz="2000" dirty="0">
                          <a:solidFill>
                            <a:schemeClr val="tx1"/>
                          </a:solidFill>
                          <a:latin typeface="SassoonCRInfantMedium" panose="02000603020000020003" pitchFamily="2" charset="77"/>
                        </a:rPr>
                        <a:t> 14:05</a:t>
                      </a:r>
                    </a:p>
                  </a:txBody>
                  <a:tcPr marL="0" marR="0" marT="7200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508590">
                <a:tc>
                  <a:txBody>
                    <a:bodyPr/>
                    <a:lstStyle/>
                    <a:p>
                      <a:pPr algn="ctr"/>
                      <a:r>
                        <a:rPr lang="en-US" sz="2000" dirty="0">
                          <a:solidFill>
                            <a:schemeClr val="tx1"/>
                          </a:solidFill>
                          <a:latin typeface="SassoonCRInfantMedium" panose="02000603020000020003" pitchFamily="2" charset="77"/>
                        </a:rPr>
                        <a:t>Mon</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2">
                  <a:txBody>
                    <a:bodyPr/>
                    <a:lstStyle/>
                    <a:p>
                      <a:pPr algn="ctr"/>
                      <a:r>
                        <a:rPr lang="en-US" sz="2000" dirty="0">
                          <a:solidFill>
                            <a:schemeClr val="tx1"/>
                          </a:solidFill>
                          <a:latin typeface="SassoonCRInfantMedium" panose="02000603020000020003" pitchFamily="2" charset="77"/>
                        </a:rPr>
                        <a:t>English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SassoonCRInfantMedium" panose="02000603020000020003" pitchFamily="2" charset="77"/>
                        </a:rPr>
                        <a:t>Dance</a:t>
                      </a:r>
                      <a:endParaRPr lang="en-US" sz="2000" dirty="0">
                        <a:solidFill>
                          <a:schemeClr val="tx1"/>
                        </a:solidFill>
                        <a:latin typeface="SassoonCRInfantMedium" panose="02000603020000020003" pitchFamily="2" charset="77"/>
                      </a:endParaRPr>
                    </a:p>
                  </a:txBody>
                  <a:tcPr marL="0" marR="0" marT="0" marB="0" vert="vert"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9DFE5"/>
                    </a:solidFill>
                  </a:tcPr>
                </a:tc>
                <a:tc gridSpan="2">
                  <a:txBody>
                    <a:bodyPr/>
                    <a:lstStyle/>
                    <a:p>
                      <a:pPr algn="ctr"/>
                      <a:r>
                        <a:rPr lang="en-US" sz="2000" dirty="0">
                          <a:solidFill>
                            <a:schemeClr val="tx1"/>
                          </a:solidFill>
                          <a:latin typeface="SassoonCRInfantMedium" panose="02000603020000020003" pitchFamily="2" charset="77"/>
                        </a:rPr>
                        <a:t>Lunch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a:txBody>
                    <a:bodyPr/>
                    <a:lstStyle/>
                    <a:p>
                      <a:pPr algn="ctr"/>
                      <a:r>
                        <a:rPr lang="en-US" sz="2000" dirty="0" err="1">
                          <a:solidFill>
                            <a:schemeClr val="tx1"/>
                          </a:solidFill>
                          <a:latin typeface="SassoonCRInfantMedium" panose="02000603020000020003" pitchFamily="2" charset="77"/>
                        </a:rPr>
                        <a:t>Maths</a:t>
                      </a:r>
                      <a:endParaRPr lang="en-US" sz="2000" dirty="0">
                        <a:solidFill>
                          <a:schemeClr val="tx1"/>
                        </a:solidFill>
                        <a:latin typeface="SassoonCRInfantMedium" panose="02000603020000020003" pitchFamily="2" charset="77"/>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pPr algn="ctr"/>
                      <a:endParaRPr lang="en-US" sz="800" dirty="0">
                        <a:solidFill>
                          <a:schemeClr val="tx1"/>
                        </a:solidFill>
                        <a:latin typeface="SassoonCRInfantMedium" panose="02000603020000020003" pitchFamily="2" charset="77"/>
                      </a:endParaRPr>
                    </a:p>
                  </a:txBody>
                  <a:tcPr marL="66269" marR="66269" marT="33134" marB="3313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12961481"/>
                  </a:ext>
                </a:extLst>
              </a:tr>
              <a:tr h="508590">
                <a:tc>
                  <a:txBody>
                    <a:bodyPr/>
                    <a:lstStyle/>
                    <a:p>
                      <a:pPr algn="ctr"/>
                      <a:r>
                        <a:rPr lang="en-US" sz="2000" dirty="0">
                          <a:solidFill>
                            <a:schemeClr val="tx1"/>
                          </a:solidFill>
                          <a:latin typeface="SassoonCRInfantMedium" panose="02000603020000020003" pitchFamily="2" charset="77"/>
                        </a:rPr>
                        <a:t>Tues</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History</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60000"/>
                        <a:lumOff val="40000"/>
                      </a:schemeClr>
                    </a:solidFill>
                  </a:tcPr>
                </a:tc>
                <a:tc gridSpan="4">
                  <a:txBody>
                    <a:bodyPr/>
                    <a:lstStyle/>
                    <a:p>
                      <a:pPr algn="ctr"/>
                      <a:r>
                        <a:rPr lang="en-US" sz="2000" dirty="0" err="1">
                          <a:solidFill>
                            <a:schemeClr val="tx1"/>
                          </a:solidFill>
                          <a:latin typeface="SassoonCRInfantMedium" panose="02000603020000020003" pitchFamily="2" charset="77"/>
                        </a:rPr>
                        <a:t>Maths</a:t>
                      </a:r>
                      <a:endParaRPr lang="en-US" sz="2000" dirty="0">
                        <a:solidFill>
                          <a:schemeClr val="tx1"/>
                        </a:solidFill>
                        <a:latin typeface="SassoonCRInfantMedium" panose="02000603020000020003" pitchFamily="2" charset="77"/>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00" dirty="0">
                        <a:solidFill>
                          <a:schemeClr val="tx1"/>
                        </a:solidFill>
                        <a:latin typeface="SassoonCRInfantMedium" panose="02000603020000020003" pitchFamily="2" charset="77"/>
                      </a:endParaRPr>
                    </a:p>
                  </a:txBody>
                  <a:tcPr marL="66269" marR="66269" marT="33134" marB="33134" vert="vert"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9DFE5"/>
                    </a:solidFill>
                  </a:tcPr>
                </a:tc>
                <a:tc>
                  <a:txBody>
                    <a:bodyPr/>
                    <a:lstStyle/>
                    <a:p>
                      <a:pPr algn="ctr"/>
                      <a:r>
                        <a:rPr lang="en-US" sz="1600" dirty="0">
                          <a:solidFill>
                            <a:schemeClr val="tx1"/>
                          </a:solidFill>
                          <a:latin typeface="SassoonCRInfantMedium" panose="02000603020000020003" pitchFamily="2" charset="77"/>
                        </a:rPr>
                        <a:t>Lunch</a:t>
                      </a:r>
                      <a:endParaRPr lang="en-US" sz="2000" dirty="0">
                        <a:solidFill>
                          <a:schemeClr val="tx1"/>
                        </a:solidFill>
                        <a:latin typeface="SassoonCRInfantMedium" panose="02000603020000020003" pitchFamily="2" charset="77"/>
                      </a:endParaRPr>
                    </a:p>
                  </a:txBody>
                  <a:tcPr marL="0" marR="0" marT="0" marB="0" vert="vert"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gridSpan="2">
                  <a:txBody>
                    <a:bodyPr/>
                    <a:lstStyle/>
                    <a:p>
                      <a:pPr algn="ctr"/>
                      <a:endParaRPr lang="en-US" sz="2000" dirty="0">
                        <a:solidFill>
                          <a:schemeClr val="tx1"/>
                        </a:solidFill>
                        <a:latin typeface="SassoonCRInfantMedium" panose="02000603020000020003" pitchFamily="2" charset="77"/>
                      </a:endParaRPr>
                    </a:p>
                    <a:p>
                      <a:pPr algn="ctr"/>
                      <a:r>
                        <a:rPr lang="en-US" sz="2000" dirty="0">
                          <a:solidFill>
                            <a:schemeClr val="tx1"/>
                          </a:solidFill>
                          <a:latin typeface="SassoonCRInfantMedium" panose="02000603020000020003" pitchFamily="2" charset="77"/>
                        </a:rPr>
                        <a:t>Music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3BBB1"/>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62851"/>
                  </a:ext>
                </a:extLst>
              </a:tr>
              <a:tr h="435346">
                <a:tc>
                  <a:txBody>
                    <a:bodyPr/>
                    <a:lstStyle/>
                    <a:p>
                      <a:pPr algn="ctr"/>
                      <a:r>
                        <a:rPr lang="en-US" sz="2000" dirty="0">
                          <a:solidFill>
                            <a:schemeClr val="tx1"/>
                          </a:solidFill>
                          <a:latin typeface="SassoonCRInfantMedium" panose="02000603020000020003" pitchFamily="2" charset="77"/>
                        </a:rPr>
                        <a:t>Wed</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gridSpan="3">
                  <a:txBody>
                    <a:bodyPr/>
                    <a:lstStyle/>
                    <a:p>
                      <a:pPr algn="ctr"/>
                      <a:r>
                        <a:rPr lang="en-US" sz="2000" dirty="0" err="1">
                          <a:solidFill>
                            <a:schemeClr val="tx1"/>
                          </a:solidFill>
                          <a:latin typeface="SassoonCRInfantMedium" panose="02000603020000020003" pitchFamily="2" charset="77"/>
                        </a:rPr>
                        <a:t>Maths</a:t>
                      </a:r>
                      <a:endParaRPr lang="en-US" sz="2000" dirty="0">
                        <a:solidFill>
                          <a:schemeClr val="tx1"/>
                        </a:solidFill>
                        <a:latin typeface="SassoonCRInfantMedium" panose="02000603020000020003" pitchFamily="2" charset="77"/>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hMerge="1">
                  <a:txBody>
                    <a:bodyPr/>
                    <a:lstStyle/>
                    <a:p>
                      <a:pPr algn="ctr"/>
                      <a:endParaRPr lang="en-US" sz="800" dirty="0">
                        <a:solidFill>
                          <a:schemeClr val="tx1"/>
                        </a:solidFill>
                        <a:latin typeface="SassoonCRInfantMedium" panose="02000603020000020003" pitchFamily="2" charset="77"/>
                      </a:endParaRPr>
                    </a:p>
                  </a:txBody>
                  <a:tcPr marL="84046" marR="84046" marT="42023" marB="4202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hMerge="1">
                  <a:txBody>
                    <a:bodyPr/>
                    <a:lstStyle/>
                    <a:p>
                      <a:endParaRPr lang="en-US"/>
                    </a:p>
                  </a:txBody>
                  <a:tcPr/>
                </a:tc>
                <a:tc>
                  <a:txBody>
                    <a:bodyPr/>
                    <a:lstStyle/>
                    <a:p>
                      <a:pPr algn="ctr"/>
                      <a:r>
                        <a:rPr lang="en-US" sz="1600" dirty="0">
                          <a:solidFill>
                            <a:schemeClr val="tx1"/>
                          </a:solidFill>
                          <a:latin typeface="SassoonCRInfantMedium" panose="02000603020000020003" pitchFamily="2" charset="77"/>
                        </a:rPr>
                        <a:t>Gym</a:t>
                      </a:r>
                      <a:endParaRPr lang="en-US" sz="2000" dirty="0">
                        <a:solidFill>
                          <a:schemeClr val="tx1"/>
                        </a:solidFill>
                        <a:latin typeface="SassoonCRInfantMedium" panose="02000603020000020003" pitchFamily="2" charset="77"/>
                      </a:endParaRPr>
                    </a:p>
                  </a:txBody>
                  <a:tcPr marL="0" marR="0" marT="0" marB="0" vert="vert"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9DFE5"/>
                    </a:solidFill>
                  </a:tcPr>
                </a:tc>
                <a:tc gridSpan="2">
                  <a:txBody>
                    <a:bodyPr/>
                    <a:lstStyle/>
                    <a:p>
                      <a:pPr algn="ctr"/>
                      <a:r>
                        <a:rPr lang="en-US" sz="2000" dirty="0">
                          <a:solidFill>
                            <a:schemeClr val="tx1"/>
                          </a:solidFill>
                          <a:latin typeface="SassoonCRInfantMedium" panose="02000603020000020003" pitchFamily="2" charset="77"/>
                        </a:rPr>
                        <a:t>Lunch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a:solidFill>
                            <a:schemeClr val="tx1"/>
                          </a:solidFill>
                          <a:latin typeface="SassoonCRInfantMedium" panose="02000603020000020003" pitchFamily="2" charset="77"/>
                        </a:rPr>
                        <a:t>English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32325"/>
                  </a:ext>
                </a:extLst>
              </a:tr>
              <a:tr h="435346">
                <a:tc>
                  <a:txBody>
                    <a:bodyPr/>
                    <a:lstStyle/>
                    <a:p>
                      <a:pPr algn="ctr"/>
                      <a:r>
                        <a:rPr lang="en-US" sz="2000" dirty="0">
                          <a:solidFill>
                            <a:schemeClr val="tx1"/>
                          </a:solidFill>
                          <a:latin typeface="SassoonCRInfantMedium" panose="02000603020000020003" pitchFamily="2" charset="77"/>
                        </a:rPr>
                        <a:t>Thurs</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History</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60000"/>
                        <a:lumOff val="40000"/>
                      </a:schemeClr>
                    </a:solidFill>
                  </a:tcPr>
                </a:tc>
                <a:tc gridSpan="2">
                  <a:txBody>
                    <a:bodyPr/>
                    <a:lstStyle/>
                    <a:p>
                      <a:pPr algn="ctr"/>
                      <a:r>
                        <a:rPr lang="en-US" sz="2000" dirty="0">
                          <a:solidFill>
                            <a:schemeClr val="tx1"/>
                          </a:solidFill>
                          <a:latin typeface="SassoonCRInfantMedium" panose="02000603020000020003" pitchFamily="2" charset="77"/>
                        </a:rPr>
                        <a:t>Music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2600">
                        <a:alpha val="25882"/>
                      </a:srgbClr>
                    </a:solidFill>
                  </a:tcPr>
                </a:tc>
                <a:tc hMerge="1">
                  <a:txBody>
                    <a:bodyPr/>
                    <a:lstStyle/>
                    <a:p>
                      <a:endParaRPr lang="en-US"/>
                    </a:p>
                  </a:txBody>
                  <a:tcPr/>
                </a:tc>
                <a:tc gridSpan="2">
                  <a:txBody>
                    <a:bodyPr/>
                    <a:lstStyle/>
                    <a:p>
                      <a:pPr algn="ctr"/>
                      <a:r>
                        <a:rPr lang="en-US" sz="2000" dirty="0">
                          <a:solidFill>
                            <a:schemeClr val="tx1"/>
                          </a:solidFill>
                          <a:latin typeface="SassoonCRInfantMedium" panose="02000603020000020003" pitchFamily="2" charset="77"/>
                        </a:rPr>
                        <a:t>English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hMerge="1">
                  <a:txBody>
                    <a:bodyPr/>
                    <a:lstStyle/>
                    <a:p>
                      <a:endParaRPr lang="en-US"/>
                    </a:p>
                  </a:txBody>
                  <a:tcPr/>
                </a:tc>
                <a:tc gridSpan="2">
                  <a:txBody>
                    <a:bodyPr/>
                    <a:lstStyle/>
                    <a:p>
                      <a:pPr algn="ctr"/>
                      <a:r>
                        <a:rPr lang="en-US" sz="2000" dirty="0">
                          <a:solidFill>
                            <a:schemeClr val="tx1"/>
                          </a:solidFill>
                          <a:latin typeface="SassoonCRInfantMedium" panose="02000603020000020003" pitchFamily="2" charset="77"/>
                        </a:rPr>
                        <a:t>Lunch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algn="ctr"/>
                      <a:r>
                        <a:rPr lang="en-US" sz="2000" dirty="0">
                          <a:solidFill>
                            <a:schemeClr val="tx1"/>
                          </a:solidFill>
                          <a:latin typeface="SassoonCRInfantMedium" panose="02000603020000020003" pitchFamily="2" charset="77"/>
                        </a:rPr>
                        <a:t>Art</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038951836"/>
                  </a:ext>
                </a:extLst>
              </a:tr>
              <a:tr h="435346">
                <a:tc>
                  <a:txBody>
                    <a:bodyPr/>
                    <a:lstStyle/>
                    <a:p>
                      <a:pPr algn="ctr"/>
                      <a:r>
                        <a:rPr lang="en-US" sz="2000" dirty="0">
                          <a:solidFill>
                            <a:schemeClr val="tx1"/>
                          </a:solidFill>
                          <a:latin typeface="SassoonCRInfantMedium" panose="02000603020000020003" pitchFamily="2" charset="77"/>
                        </a:rPr>
                        <a:t>Fri</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English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5FFE5"/>
                    </a:solidFill>
                  </a:tcPr>
                </a:tc>
                <a:tc gridSpan="3">
                  <a:txBody>
                    <a:bodyPr/>
                    <a:lstStyle/>
                    <a:p>
                      <a:pPr algn="ctr"/>
                      <a:r>
                        <a:rPr lang="en-US" sz="2000" dirty="0">
                          <a:solidFill>
                            <a:schemeClr val="tx1"/>
                          </a:solidFill>
                          <a:latin typeface="SassoonCRInfantMedium" panose="02000603020000020003" pitchFamily="2" charset="77"/>
                        </a:rPr>
                        <a:t>Art</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7030A0">
                        <a:alpha val="23922"/>
                      </a:srgbClr>
                    </a:solidFill>
                  </a:tcPr>
                </a:tc>
                <a:tc hMerge="1">
                  <a:txBody>
                    <a:bodyPr/>
                    <a:lstStyle/>
                    <a:p>
                      <a:endParaRPr lang="en-US"/>
                    </a:p>
                  </a:txBody>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a:solidFill>
                            <a:schemeClr val="tx1"/>
                          </a:solidFill>
                          <a:latin typeface="SassoonCRInfantMedium" panose="02000603020000020003" pitchFamily="2" charset="77"/>
                        </a:rPr>
                        <a:t>Lunch</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4">
                        <a:lumMod val="20000"/>
                        <a:lumOff val="80000"/>
                      </a:schemeClr>
                    </a:solidFill>
                  </a:tcPr>
                </a:tc>
                <a:tc hMerge="1">
                  <a:txBody>
                    <a:bodyPr/>
                    <a:lstStyle/>
                    <a:p>
                      <a:pPr algn="ctr"/>
                      <a:endParaRPr lang="en-US" sz="900" dirty="0">
                        <a:solidFill>
                          <a:schemeClr val="tx1"/>
                        </a:solidFill>
                        <a:latin typeface="SassoonCRInfantMedium" panose="02000603020000020003" pitchFamily="2" charset="77"/>
                      </a:endParaRPr>
                    </a:p>
                  </a:txBody>
                  <a:tcPr marL="78154" marR="78154" marT="39077" marB="390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a:solidFill>
                            <a:schemeClr val="tx1"/>
                          </a:solidFill>
                          <a:latin typeface="SassoonCRInfantMedium" panose="02000603020000020003" pitchFamily="2" charset="77"/>
                        </a:rPr>
                        <a:t>Hockey</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9DFE5"/>
                    </a:solidFill>
                  </a:tcPr>
                </a:tc>
                <a:tc hMerge="1">
                  <a:txBody>
                    <a:bodyPr/>
                    <a:lstStyle/>
                    <a:p>
                      <a:pPr algn="ctr"/>
                      <a:endParaRPr lang="en-US" sz="800" dirty="0">
                        <a:solidFill>
                          <a:schemeClr val="tx1"/>
                        </a:solidFill>
                        <a:latin typeface="SassoonCRInfantMedium" panose="02000603020000020003" pitchFamily="2" charset="77"/>
                      </a:endParaRPr>
                    </a:p>
                  </a:txBody>
                  <a:tcPr marL="66269" marR="66269" marT="33134" marB="3313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25318409"/>
                  </a:ext>
                </a:extLst>
              </a:tr>
            </a:tbl>
          </a:graphicData>
        </a:graphic>
      </p:graphicFrame>
      <p:sp>
        <p:nvSpPr>
          <p:cNvPr id="10" name="TextBox 9">
            <a:extLst>
              <a:ext uri="{FF2B5EF4-FFF2-40B4-BE49-F238E27FC236}">
                <a16:creationId xmlns:a16="http://schemas.microsoft.com/office/drawing/2014/main" id="{D7DDF228-EE0D-4EBD-9AA7-0E647A3938A3}"/>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1234437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E0A696C-11AE-47CD-81E3-7A1A54603C16}"/>
              </a:ext>
            </a:extLst>
          </p:cNvPr>
          <p:cNvPicPr>
            <a:picLocks noGrp="1" noChangeAspect="1"/>
          </p:cNvPicPr>
          <p:nvPr>
            <p:ph idx="1"/>
          </p:nvPr>
        </p:nvPicPr>
        <p:blipFill>
          <a:blip r:embed="rId2"/>
          <a:stretch>
            <a:fillRect/>
          </a:stretch>
        </p:blipFill>
        <p:spPr>
          <a:xfrm>
            <a:off x="973123" y="864066"/>
            <a:ext cx="7348756" cy="4858314"/>
          </a:xfrm>
          <a:prstGeom prst="rect">
            <a:avLst/>
          </a:prstGeom>
        </p:spPr>
      </p:pic>
    </p:spTree>
    <p:extLst>
      <p:ext uri="{BB962C8B-B14F-4D97-AF65-F5344CB8AC3E}">
        <p14:creationId xmlns:p14="http://schemas.microsoft.com/office/powerpoint/2010/main" val="2980422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Sally has created a timetable of her after school activities. </a:t>
            </a:r>
          </a:p>
          <a:p>
            <a:r>
              <a:rPr lang="en-GB" sz="2400" dirty="0">
                <a:solidFill>
                  <a:schemeClr val="tx1"/>
                </a:solidFill>
                <a:latin typeface="SassoonCRInfantMedium" panose="02000603020000020003" pitchFamily="2" charset="0"/>
              </a:rPr>
              <a:t>She thinks she spends more than 2,000 seconds a day watching TV.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Do you agree? Explain why.</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2809EC03-48F5-4292-A15C-B3D39FC6BD1D}"/>
              </a:ext>
            </a:extLst>
          </p:cNvPr>
          <p:cNvGraphicFramePr>
            <a:graphicFrameLocks noGrp="1"/>
          </p:cNvGraphicFramePr>
          <p:nvPr/>
        </p:nvGraphicFramePr>
        <p:xfrm>
          <a:off x="1489957" y="2261042"/>
          <a:ext cx="6164085" cy="2079933"/>
        </p:xfrm>
        <a:graphic>
          <a:graphicData uri="http://schemas.openxmlformats.org/drawingml/2006/table">
            <a:tbl>
              <a:tblPr firstRow="1" bandRow="1">
                <a:tableStyleId>{5C22544A-7EE6-4342-B048-85BDC9FD1C3A}</a:tableStyleId>
              </a:tblPr>
              <a:tblGrid>
                <a:gridCol w="1290157">
                  <a:extLst>
                    <a:ext uri="{9D8B030D-6E8A-4147-A177-3AD203B41FA5}">
                      <a16:colId xmlns:a16="http://schemas.microsoft.com/office/drawing/2014/main" val="1374115475"/>
                    </a:ext>
                  </a:extLst>
                </a:gridCol>
                <a:gridCol w="1387346">
                  <a:extLst>
                    <a:ext uri="{9D8B030D-6E8A-4147-A177-3AD203B41FA5}">
                      <a16:colId xmlns:a16="http://schemas.microsoft.com/office/drawing/2014/main" val="467445780"/>
                    </a:ext>
                  </a:extLst>
                </a:gridCol>
                <a:gridCol w="1149560">
                  <a:extLst>
                    <a:ext uri="{9D8B030D-6E8A-4147-A177-3AD203B41FA5}">
                      <a16:colId xmlns:a16="http://schemas.microsoft.com/office/drawing/2014/main" val="3658034461"/>
                    </a:ext>
                  </a:extLst>
                </a:gridCol>
                <a:gridCol w="1118540">
                  <a:extLst>
                    <a:ext uri="{9D8B030D-6E8A-4147-A177-3AD203B41FA5}">
                      <a16:colId xmlns:a16="http://schemas.microsoft.com/office/drawing/2014/main" val="1118761133"/>
                    </a:ext>
                  </a:extLst>
                </a:gridCol>
                <a:gridCol w="1218482">
                  <a:extLst>
                    <a:ext uri="{9D8B030D-6E8A-4147-A177-3AD203B41FA5}">
                      <a16:colId xmlns:a16="http://schemas.microsoft.com/office/drawing/2014/main" val="49863507"/>
                    </a:ext>
                  </a:extLst>
                </a:gridCol>
              </a:tblGrid>
              <a:tr h="747181">
                <a:tc>
                  <a:txBody>
                    <a:bodyPr/>
                    <a:lstStyle/>
                    <a:p>
                      <a:pPr algn="ctr"/>
                      <a:r>
                        <a:rPr lang="en-US" sz="2000" dirty="0">
                          <a:solidFill>
                            <a:schemeClr val="tx1"/>
                          </a:solidFill>
                          <a:latin typeface="SassoonCRInfantMedium" panose="02000603020000020003" pitchFamily="2" charset="77"/>
                        </a:rPr>
                        <a:t>Violin</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Homework</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Dance</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TV</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Reading</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1332752">
                <a:tc>
                  <a:txBody>
                    <a:bodyPr/>
                    <a:lstStyle/>
                    <a:p>
                      <a:pPr algn="ctr"/>
                      <a:r>
                        <a:rPr lang="en-US" sz="2000" dirty="0">
                          <a:solidFill>
                            <a:schemeClr val="tx1"/>
                          </a:solidFill>
                          <a:latin typeface="SassoonCRInfantMedium" panose="02000603020000020003" pitchFamily="2" charset="77"/>
                        </a:rPr>
                        <a:t>15:25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16:05</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16:45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17:20</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18:20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19:15</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19:50 </a:t>
                      </a:r>
                    </a:p>
                    <a:p>
                      <a:pPr algn="ctr"/>
                      <a:r>
                        <a:rPr lang="en-US" sz="2000" dirty="0">
                          <a:solidFill>
                            <a:schemeClr val="tx1"/>
                          </a:solidFill>
                          <a:latin typeface="SassoonCRInfantMedium" panose="02000603020000020003" pitchFamily="2" charset="77"/>
                        </a:rPr>
                        <a:t>–</a:t>
                      </a:r>
                    </a:p>
                    <a:p>
                      <a:pPr algn="ctr"/>
                      <a:r>
                        <a:rPr lang="en-US" sz="2000" dirty="0">
                          <a:solidFill>
                            <a:schemeClr val="tx1"/>
                          </a:solidFill>
                          <a:latin typeface="SassoonCRInfantMedium" panose="02000603020000020003" pitchFamily="2" charset="77"/>
                        </a:rPr>
                        <a:t> 20:30</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20:40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21:10</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961481"/>
                  </a:ext>
                </a:extLst>
              </a:tr>
            </a:tbl>
          </a:graphicData>
        </a:graphic>
      </p:graphicFrame>
      <p:sp>
        <p:nvSpPr>
          <p:cNvPr id="9" name="TextBox 8">
            <a:extLst>
              <a:ext uri="{FF2B5EF4-FFF2-40B4-BE49-F238E27FC236}">
                <a16:creationId xmlns:a16="http://schemas.microsoft.com/office/drawing/2014/main" id="{AE4BCFA6-44D2-4D44-8B42-BA0B998F7F96}"/>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180443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Sally has created a timetable of her after school activities. </a:t>
            </a:r>
          </a:p>
          <a:p>
            <a:r>
              <a:rPr lang="en-GB" sz="2400" dirty="0">
                <a:solidFill>
                  <a:schemeClr val="tx1"/>
                </a:solidFill>
                <a:latin typeface="SassoonCRInfantMedium" panose="02000603020000020003" pitchFamily="2" charset="0"/>
              </a:rPr>
              <a:t>She thinks she spends more than 2,000 seconds a day watching TV.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Do you agree? Explain why.</a:t>
            </a:r>
          </a:p>
          <a:p>
            <a:r>
              <a:rPr lang="en-GB" sz="2400" dirty="0">
                <a:solidFill>
                  <a:schemeClr val="tx1"/>
                </a:solidFill>
                <a:latin typeface="SassoonCRInfantMedium" panose="02000603020000020003" pitchFamily="2" charset="0"/>
              </a:rPr>
              <a:t>Yes because…</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A3434EAA-1AEA-430C-8120-1FB5C73DFABA}"/>
              </a:ext>
            </a:extLst>
          </p:cNvPr>
          <p:cNvGraphicFramePr>
            <a:graphicFrameLocks noGrp="1"/>
          </p:cNvGraphicFramePr>
          <p:nvPr/>
        </p:nvGraphicFramePr>
        <p:xfrm>
          <a:off x="1489957" y="2261042"/>
          <a:ext cx="6164085" cy="2079933"/>
        </p:xfrm>
        <a:graphic>
          <a:graphicData uri="http://schemas.openxmlformats.org/drawingml/2006/table">
            <a:tbl>
              <a:tblPr firstRow="1" bandRow="1">
                <a:tableStyleId>{5C22544A-7EE6-4342-B048-85BDC9FD1C3A}</a:tableStyleId>
              </a:tblPr>
              <a:tblGrid>
                <a:gridCol w="1290157">
                  <a:extLst>
                    <a:ext uri="{9D8B030D-6E8A-4147-A177-3AD203B41FA5}">
                      <a16:colId xmlns:a16="http://schemas.microsoft.com/office/drawing/2014/main" val="1374115475"/>
                    </a:ext>
                  </a:extLst>
                </a:gridCol>
                <a:gridCol w="1387346">
                  <a:extLst>
                    <a:ext uri="{9D8B030D-6E8A-4147-A177-3AD203B41FA5}">
                      <a16:colId xmlns:a16="http://schemas.microsoft.com/office/drawing/2014/main" val="467445780"/>
                    </a:ext>
                  </a:extLst>
                </a:gridCol>
                <a:gridCol w="1149560">
                  <a:extLst>
                    <a:ext uri="{9D8B030D-6E8A-4147-A177-3AD203B41FA5}">
                      <a16:colId xmlns:a16="http://schemas.microsoft.com/office/drawing/2014/main" val="3658034461"/>
                    </a:ext>
                  </a:extLst>
                </a:gridCol>
                <a:gridCol w="1118540">
                  <a:extLst>
                    <a:ext uri="{9D8B030D-6E8A-4147-A177-3AD203B41FA5}">
                      <a16:colId xmlns:a16="http://schemas.microsoft.com/office/drawing/2014/main" val="1118761133"/>
                    </a:ext>
                  </a:extLst>
                </a:gridCol>
                <a:gridCol w="1218482">
                  <a:extLst>
                    <a:ext uri="{9D8B030D-6E8A-4147-A177-3AD203B41FA5}">
                      <a16:colId xmlns:a16="http://schemas.microsoft.com/office/drawing/2014/main" val="49863507"/>
                    </a:ext>
                  </a:extLst>
                </a:gridCol>
              </a:tblGrid>
              <a:tr h="747181">
                <a:tc>
                  <a:txBody>
                    <a:bodyPr/>
                    <a:lstStyle/>
                    <a:p>
                      <a:pPr algn="ctr"/>
                      <a:r>
                        <a:rPr lang="en-US" sz="2000" dirty="0">
                          <a:solidFill>
                            <a:schemeClr val="tx1"/>
                          </a:solidFill>
                          <a:latin typeface="SassoonCRInfantMedium" panose="02000603020000020003" pitchFamily="2" charset="77"/>
                        </a:rPr>
                        <a:t>Violin</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Homework</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Dance</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TV</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Reading</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1332752">
                <a:tc>
                  <a:txBody>
                    <a:bodyPr/>
                    <a:lstStyle/>
                    <a:p>
                      <a:pPr algn="ctr"/>
                      <a:r>
                        <a:rPr lang="en-US" sz="2000" dirty="0">
                          <a:solidFill>
                            <a:schemeClr val="tx1"/>
                          </a:solidFill>
                          <a:latin typeface="SassoonCRInfantMedium" panose="02000603020000020003" pitchFamily="2" charset="77"/>
                        </a:rPr>
                        <a:t>15:25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16:05</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16:45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17:20</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18:20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19:15</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19:50 </a:t>
                      </a:r>
                    </a:p>
                    <a:p>
                      <a:pPr algn="ctr"/>
                      <a:r>
                        <a:rPr lang="en-US" sz="2000" dirty="0">
                          <a:solidFill>
                            <a:schemeClr val="tx1"/>
                          </a:solidFill>
                          <a:latin typeface="SassoonCRInfantMedium" panose="02000603020000020003" pitchFamily="2" charset="77"/>
                        </a:rPr>
                        <a:t>–</a:t>
                      </a:r>
                    </a:p>
                    <a:p>
                      <a:pPr algn="ctr"/>
                      <a:r>
                        <a:rPr lang="en-US" sz="2000" dirty="0">
                          <a:solidFill>
                            <a:schemeClr val="tx1"/>
                          </a:solidFill>
                          <a:latin typeface="SassoonCRInfantMedium" panose="02000603020000020003" pitchFamily="2" charset="77"/>
                        </a:rPr>
                        <a:t> 20:30</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20:40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21:10</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961481"/>
                  </a:ext>
                </a:extLst>
              </a:tr>
            </a:tbl>
          </a:graphicData>
        </a:graphic>
      </p:graphicFrame>
      <p:sp>
        <p:nvSpPr>
          <p:cNvPr id="10" name="TextBox 9">
            <a:extLst>
              <a:ext uri="{FF2B5EF4-FFF2-40B4-BE49-F238E27FC236}">
                <a16:creationId xmlns:a16="http://schemas.microsoft.com/office/drawing/2014/main" id="{493A3589-E476-459A-8F9A-D170AF02B8F5}"/>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2359968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Sally has created a timetable of her after school activities. </a:t>
            </a:r>
          </a:p>
          <a:p>
            <a:r>
              <a:rPr lang="en-GB" sz="2400" dirty="0">
                <a:solidFill>
                  <a:schemeClr val="tx1"/>
                </a:solidFill>
                <a:latin typeface="SassoonCRInfantMedium" panose="02000603020000020003" pitchFamily="2" charset="0"/>
              </a:rPr>
              <a:t>She thinks she spends more than 2,000 seconds a day watching TV. </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Do you agree? Explain why.</a:t>
            </a:r>
          </a:p>
          <a:p>
            <a:r>
              <a:rPr lang="en-GB" sz="2400" dirty="0">
                <a:solidFill>
                  <a:srgbClr val="FF0000"/>
                </a:solidFill>
                <a:latin typeface="SassoonCRInfantMedium" panose="02000603020000020003" pitchFamily="2" charset="0"/>
              </a:rPr>
              <a:t>Yes because she watches TV for 40 minutes which is 2,400 seconds.</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4B750E60-068C-48F2-8A50-889957B5DB9B}"/>
              </a:ext>
            </a:extLst>
          </p:cNvPr>
          <p:cNvGraphicFramePr>
            <a:graphicFrameLocks noGrp="1"/>
          </p:cNvGraphicFramePr>
          <p:nvPr/>
        </p:nvGraphicFramePr>
        <p:xfrm>
          <a:off x="1489957" y="2261042"/>
          <a:ext cx="6164085" cy="2079933"/>
        </p:xfrm>
        <a:graphic>
          <a:graphicData uri="http://schemas.openxmlformats.org/drawingml/2006/table">
            <a:tbl>
              <a:tblPr firstRow="1" bandRow="1">
                <a:tableStyleId>{5C22544A-7EE6-4342-B048-85BDC9FD1C3A}</a:tableStyleId>
              </a:tblPr>
              <a:tblGrid>
                <a:gridCol w="1290157">
                  <a:extLst>
                    <a:ext uri="{9D8B030D-6E8A-4147-A177-3AD203B41FA5}">
                      <a16:colId xmlns:a16="http://schemas.microsoft.com/office/drawing/2014/main" val="1374115475"/>
                    </a:ext>
                  </a:extLst>
                </a:gridCol>
                <a:gridCol w="1387346">
                  <a:extLst>
                    <a:ext uri="{9D8B030D-6E8A-4147-A177-3AD203B41FA5}">
                      <a16:colId xmlns:a16="http://schemas.microsoft.com/office/drawing/2014/main" val="467445780"/>
                    </a:ext>
                  </a:extLst>
                </a:gridCol>
                <a:gridCol w="1149560">
                  <a:extLst>
                    <a:ext uri="{9D8B030D-6E8A-4147-A177-3AD203B41FA5}">
                      <a16:colId xmlns:a16="http://schemas.microsoft.com/office/drawing/2014/main" val="3658034461"/>
                    </a:ext>
                  </a:extLst>
                </a:gridCol>
                <a:gridCol w="1118540">
                  <a:extLst>
                    <a:ext uri="{9D8B030D-6E8A-4147-A177-3AD203B41FA5}">
                      <a16:colId xmlns:a16="http://schemas.microsoft.com/office/drawing/2014/main" val="1118761133"/>
                    </a:ext>
                  </a:extLst>
                </a:gridCol>
                <a:gridCol w="1218482">
                  <a:extLst>
                    <a:ext uri="{9D8B030D-6E8A-4147-A177-3AD203B41FA5}">
                      <a16:colId xmlns:a16="http://schemas.microsoft.com/office/drawing/2014/main" val="49863507"/>
                    </a:ext>
                  </a:extLst>
                </a:gridCol>
              </a:tblGrid>
              <a:tr h="747181">
                <a:tc>
                  <a:txBody>
                    <a:bodyPr/>
                    <a:lstStyle/>
                    <a:p>
                      <a:pPr algn="ctr"/>
                      <a:r>
                        <a:rPr lang="en-US" sz="2000" dirty="0">
                          <a:solidFill>
                            <a:schemeClr val="tx1"/>
                          </a:solidFill>
                          <a:latin typeface="SassoonCRInfantMedium" panose="02000603020000020003" pitchFamily="2" charset="77"/>
                        </a:rPr>
                        <a:t>Violin</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Homework</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Dance</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TV</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Reading</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260332"/>
                  </a:ext>
                </a:extLst>
              </a:tr>
              <a:tr h="1332752">
                <a:tc>
                  <a:txBody>
                    <a:bodyPr/>
                    <a:lstStyle/>
                    <a:p>
                      <a:pPr algn="ctr"/>
                      <a:r>
                        <a:rPr lang="en-US" sz="2000" dirty="0">
                          <a:solidFill>
                            <a:schemeClr val="tx1"/>
                          </a:solidFill>
                          <a:latin typeface="SassoonCRInfantMedium" panose="02000603020000020003" pitchFamily="2" charset="77"/>
                        </a:rPr>
                        <a:t>15:25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16:05</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16:45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17:20</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18:20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19:15</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19:50 </a:t>
                      </a:r>
                    </a:p>
                    <a:p>
                      <a:pPr algn="ctr"/>
                      <a:r>
                        <a:rPr lang="en-US" sz="2000" dirty="0">
                          <a:solidFill>
                            <a:schemeClr val="tx1"/>
                          </a:solidFill>
                          <a:latin typeface="SassoonCRInfantMedium" panose="02000603020000020003" pitchFamily="2" charset="77"/>
                        </a:rPr>
                        <a:t>–</a:t>
                      </a:r>
                    </a:p>
                    <a:p>
                      <a:pPr algn="ctr"/>
                      <a:r>
                        <a:rPr lang="en-US" sz="2000" dirty="0">
                          <a:solidFill>
                            <a:schemeClr val="tx1"/>
                          </a:solidFill>
                          <a:latin typeface="SassoonCRInfantMedium" panose="02000603020000020003" pitchFamily="2" charset="77"/>
                        </a:rPr>
                        <a:t> 20:30</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CRInfantMedium" panose="02000603020000020003" pitchFamily="2" charset="77"/>
                        </a:rPr>
                        <a:t>20:40 </a:t>
                      </a:r>
                    </a:p>
                    <a:p>
                      <a:pPr algn="ctr"/>
                      <a:r>
                        <a:rPr lang="en-US" sz="2000" dirty="0">
                          <a:solidFill>
                            <a:schemeClr val="tx1"/>
                          </a:solidFill>
                          <a:latin typeface="SassoonCRInfantMedium" panose="02000603020000020003" pitchFamily="2" charset="77"/>
                        </a:rPr>
                        <a:t>– </a:t>
                      </a:r>
                    </a:p>
                    <a:p>
                      <a:pPr algn="ctr"/>
                      <a:r>
                        <a:rPr lang="en-US" sz="2000" dirty="0">
                          <a:solidFill>
                            <a:schemeClr val="tx1"/>
                          </a:solidFill>
                          <a:latin typeface="SassoonCRInfantMedium" panose="02000603020000020003" pitchFamily="2" charset="77"/>
                        </a:rPr>
                        <a:t>21:10</a:t>
                      </a:r>
                    </a:p>
                  </a:txBody>
                  <a:tcPr marL="71485" marR="71485" marT="35742" marB="357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961481"/>
                  </a:ext>
                </a:extLst>
              </a:tr>
            </a:tbl>
          </a:graphicData>
        </a:graphic>
      </p:graphicFrame>
      <p:sp>
        <p:nvSpPr>
          <p:cNvPr id="10" name="TextBox 9">
            <a:extLst>
              <a:ext uri="{FF2B5EF4-FFF2-40B4-BE49-F238E27FC236}">
                <a16:creationId xmlns:a16="http://schemas.microsoft.com/office/drawing/2014/main" id="{039A00AC-0A8F-4B21-9372-61C8801518F3}"/>
              </a:ext>
            </a:extLst>
          </p:cNvPr>
          <p:cNvSpPr txBox="1"/>
          <p:nvPr/>
        </p:nvSpPr>
        <p:spPr>
          <a:xfrm>
            <a:off x="8466349" y="5976476"/>
            <a:ext cx="540000" cy="276999"/>
          </a:xfrm>
          <a:prstGeom prst="rect">
            <a:avLst/>
          </a:prstGeom>
          <a:noFill/>
        </p:spPr>
        <p:txBody>
          <a:bodyPr wrap="square" rtlCol="0">
            <a:spAutoFit/>
          </a:bodyPr>
          <a:lstStyle/>
          <a:p>
            <a:r>
              <a:rPr lang="en-GB" sz="1200" dirty="0">
                <a:latin typeface="SassoonCRInfantMedium" panose="02000603020000020003" pitchFamily="2" charset="0"/>
              </a:rPr>
              <a:t>Y5</a:t>
            </a:r>
          </a:p>
        </p:txBody>
      </p:sp>
    </p:spTree>
    <p:extLst>
      <p:ext uri="{BB962C8B-B14F-4D97-AF65-F5344CB8AC3E}">
        <p14:creationId xmlns:p14="http://schemas.microsoft.com/office/powerpoint/2010/main" val="296236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dirty="0">
              <a:solidFill>
                <a:schemeClr val="bg2">
                  <a:lumMod val="25000"/>
                </a:schemeClr>
              </a:solidFill>
              <a:latin typeface="SassoonCRInfantMedium" panose="02000603020000020003" pitchFamily="2" charset="0"/>
            </a:endParaRPr>
          </a:p>
          <a:p>
            <a:pPr algn="ctr"/>
            <a:r>
              <a:rPr lang="en-GB" sz="2400" dirty="0">
                <a:solidFill>
                  <a:schemeClr val="bg2">
                    <a:lumMod val="25000"/>
                  </a:schemeClr>
                </a:solidFill>
                <a:latin typeface="SassoonCRInfantMedium" panose="02000603020000020003" pitchFamily="2" charset="0"/>
              </a:rPr>
              <a:t>Draw a line to match each unit of time to the correct answer.</a:t>
            </a: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39" name="Table 38">
            <a:extLst>
              <a:ext uri="{FF2B5EF4-FFF2-40B4-BE49-F238E27FC236}">
                <a16:creationId xmlns:a16="http://schemas.microsoft.com/office/drawing/2014/main" id="{69979C89-7CFF-4E47-A842-33CEB18D5F25}"/>
              </a:ext>
            </a:extLst>
          </p:cNvPr>
          <p:cNvGraphicFramePr>
            <a:graphicFrameLocks noGrp="1"/>
          </p:cNvGraphicFramePr>
          <p:nvPr>
            <p:extLst>
              <p:ext uri="{D42A27DB-BD31-4B8C-83A1-F6EECF244321}">
                <p14:modId xmlns:p14="http://schemas.microsoft.com/office/powerpoint/2010/main" val="3927042585"/>
              </p:ext>
            </p:extLst>
          </p:nvPr>
        </p:nvGraphicFramePr>
        <p:xfrm>
          <a:off x="1270000" y="1455089"/>
          <a:ext cx="6604000" cy="435864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747644326"/>
                    </a:ext>
                  </a:extLst>
                </a:gridCol>
                <a:gridCol w="2032000">
                  <a:extLst>
                    <a:ext uri="{9D8B030D-6E8A-4147-A177-3AD203B41FA5}">
                      <a16:colId xmlns:a16="http://schemas.microsoft.com/office/drawing/2014/main" val="2326497846"/>
                    </a:ext>
                  </a:extLst>
                </a:gridCol>
                <a:gridCol w="2286000">
                  <a:extLst>
                    <a:ext uri="{9D8B030D-6E8A-4147-A177-3AD203B41FA5}">
                      <a16:colId xmlns:a16="http://schemas.microsoft.com/office/drawing/2014/main" val="4292082010"/>
                    </a:ext>
                  </a:extLst>
                </a:gridCol>
              </a:tblGrid>
              <a:tr h="548640">
                <a:tc>
                  <a:txBody>
                    <a:bodyPr/>
                    <a:lstStyle/>
                    <a:p>
                      <a:pPr algn="ctr"/>
                      <a:r>
                        <a:rPr lang="en-GB" sz="2000" dirty="0">
                          <a:latin typeface="SassoonCRInfantMedium" panose="02000603020000020003" pitchFamily="2" charset="0"/>
                        </a:rPr>
                        <a:t>minutes in an hour</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7</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2631144"/>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965923"/>
                  </a:ext>
                </a:extLst>
              </a:tr>
              <a:tr h="548640">
                <a:tc>
                  <a:txBody>
                    <a:bodyPr/>
                    <a:lstStyle/>
                    <a:p>
                      <a:pPr algn="ctr"/>
                      <a:r>
                        <a:rPr lang="en-GB" sz="2000" dirty="0">
                          <a:latin typeface="SassoonCRInfantMedium" panose="02000603020000020003" pitchFamily="2" charset="0"/>
                        </a:rPr>
                        <a:t>hours in a day</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365</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963654"/>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528101"/>
                  </a:ext>
                </a:extLst>
              </a:tr>
              <a:tr h="548640">
                <a:tc>
                  <a:txBody>
                    <a:bodyPr/>
                    <a:lstStyle/>
                    <a:p>
                      <a:pPr algn="ctr"/>
                      <a:r>
                        <a:rPr lang="en-GB" sz="2000" dirty="0">
                          <a:latin typeface="SassoonCRInfantMedium" panose="02000603020000020003" pitchFamily="2" charset="0"/>
                        </a:rPr>
                        <a:t>days in a week</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60</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4106375"/>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3673641"/>
                  </a:ext>
                </a:extLst>
              </a:tr>
              <a:tr h="548640">
                <a:tc>
                  <a:txBody>
                    <a:bodyPr/>
                    <a:lstStyle/>
                    <a:p>
                      <a:pPr algn="ctr"/>
                      <a:r>
                        <a:rPr lang="en-GB" sz="2000" dirty="0">
                          <a:latin typeface="SassoonCRInfantMedium" panose="02000603020000020003" pitchFamily="2" charset="0"/>
                        </a:rPr>
                        <a:t>days in a fortnight</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12</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1153842"/>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6854808"/>
                  </a:ext>
                </a:extLst>
              </a:tr>
              <a:tr h="548640">
                <a:tc>
                  <a:txBody>
                    <a:bodyPr/>
                    <a:lstStyle/>
                    <a:p>
                      <a:pPr algn="ctr"/>
                      <a:r>
                        <a:rPr lang="en-GB" sz="2000" dirty="0">
                          <a:latin typeface="SassoonCRInfantMedium" panose="02000603020000020003" pitchFamily="2" charset="0"/>
                        </a:rPr>
                        <a:t>days in a years</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24</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6891592"/>
                  </a:ext>
                </a:extLst>
              </a:tr>
              <a:tr h="182880">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a:latin typeface="SassoonCRInfantMedium" panose="02000603020000020003"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latin typeface="SassoonCRInfantMedium" panose="02000603020000020003" pitchFamily="2" charset="0"/>
                      </a:endParaRPr>
                    </a:p>
                  </a:txBody>
                  <a:tcPr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8595939"/>
                  </a:ext>
                </a:extLst>
              </a:tr>
              <a:tr h="548640">
                <a:tc>
                  <a:txBody>
                    <a:bodyPr/>
                    <a:lstStyle/>
                    <a:p>
                      <a:pPr algn="ctr"/>
                      <a:r>
                        <a:rPr lang="en-GB" sz="2000" dirty="0">
                          <a:latin typeface="SassoonCRInfantMedium" panose="02000603020000020003" pitchFamily="2" charset="0"/>
                        </a:rPr>
                        <a:t>months in a year</a:t>
                      </a: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0"/>
                      </a:endParaRPr>
                    </a:p>
                  </a:txBody>
                  <a:tcPr anchor="ctr">
                    <a:lnL w="28575" cap="flat" cmpd="sng" algn="ctr">
                      <a:solidFill>
                        <a:srgbClr val="7030A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latin typeface="SassoonCRInfantMedium" panose="02000603020000020003" pitchFamily="2" charset="0"/>
                        </a:rPr>
                        <a:t>14</a:t>
                      </a:r>
                      <a:endParaRPr lang="en-US" sz="2000" dirty="0">
                        <a:latin typeface="SassoonCRInfantMedium" panose="02000603020000020003" pitchFamily="2"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6895961"/>
                  </a:ext>
                </a:extLst>
              </a:tr>
            </a:tbl>
          </a:graphicData>
        </a:graphic>
      </p:graphicFrame>
      <p:cxnSp>
        <p:nvCxnSpPr>
          <p:cNvPr id="3" name="Straight Connector 2">
            <a:extLst>
              <a:ext uri="{FF2B5EF4-FFF2-40B4-BE49-F238E27FC236}">
                <a16:creationId xmlns:a16="http://schemas.microsoft.com/office/drawing/2014/main" id="{FB358BE7-5634-4DDD-AB6D-66BCCE2E3FB3}"/>
              </a:ext>
            </a:extLst>
          </p:cNvPr>
          <p:cNvCxnSpPr/>
          <p:nvPr/>
        </p:nvCxnSpPr>
        <p:spPr>
          <a:xfrm>
            <a:off x="3558209" y="1736035"/>
            <a:ext cx="2027582"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FC3ED0-5E59-429A-92B3-6B71ECF3FF32}"/>
              </a:ext>
            </a:extLst>
          </p:cNvPr>
          <p:cNvCxnSpPr>
            <a:cxnSpLocks/>
          </p:cNvCxnSpPr>
          <p:nvPr/>
        </p:nvCxnSpPr>
        <p:spPr>
          <a:xfrm>
            <a:off x="3558209" y="2479423"/>
            <a:ext cx="2027582" cy="2319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40CFB12-FDA9-413D-AB49-FC2E49C1B481}"/>
              </a:ext>
            </a:extLst>
          </p:cNvPr>
          <p:cNvCxnSpPr>
            <a:cxnSpLocks/>
          </p:cNvCxnSpPr>
          <p:nvPr/>
        </p:nvCxnSpPr>
        <p:spPr>
          <a:xfrm flipV="1">
            <a:off x="3558209" y="1736035"/>
            <a:ext cx="2027582" cy="14867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9B23BD-FF62-4E2D-AAF4-DC5E42FBCF27}"/>
              </a:ext>
            </a:extLst>
          </p:cNvPr>
          <p:cNvCxnSpPr>
            <a:cxnSpLocks/>
          </p:cNvCxnSpPr>
          <p:nvPr/>
        </p:nvCxnSpPr>
        <p:spPr>
          <a:xfrm>
            <a:off x="3558209" y="3982913"/>
            <a:ext cx="2027582" cy="15549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BD8319-6AAD-42EB-BF90-C087C23CC06D}"/>
              </a:ext>
            </a:extLst>
          </p:cNvPr>
          <p:cNvCxnSpPr>
            <a:cxnSpLocks/>
          </p:cNvCxnSpPr>
          <p:nvPr/>
        </p:nvCxnSpPr>
        <p:spPr>
          <a:xfrm flipV="1">
            <a:off x="3558209" y="2479424"/>
            <a:ext cx="2027582" cy="22809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C84E92-0631-46E3-962C-157214E510BD}"/>
              </a:ext>
            </a:extLst>
          </p:cNvPr>
          <p:cNvCxnSpPr>
            <a:cxnSpLocks/>
          </p:cNvCxnSpPr>
          <p:nvPr/>
        </p:nvCxnSpPr>
        <p:spPr>
          <a:xfrm flipV="1">
            <a:off x="3558209" y="3982913"/>
            <a:ext cx="2027582" cy="15393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B11944F-AD24-447A-A0EC-E98BAF90C8FE}"/>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178478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Match the equivalent times.</a:t>
            </a:r>
          </a:p>
          <a:p>
            <a:pPr algn="ctr"/>
            <a:endParaRPr lang="en-GB" sz="2000" u="sng" dirty="0">
              <a:solidFill>
                <a:schemeClr val="bg2">
                  <a:lumMod val="50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C22DDAC4-2ABB-45CA-BB09-1B5AC597BC13}"/>
              </a:ext>
            </a:extLst>
          </p:cNvPr>
          <p:cNvGrpSpPr/>
          <p:nvPr/>
        </p:nvGrpSpPr>
        <p:grpSpPr>
          <a:xfrm>
            <a:off x="2094836" y="1557174"/>
            <a:ext cx="4954328" cy="4187844"/>
            <a:chOff x="402764" y="818265"/>
            <a:chExt cx="2780731" cy="1939465"/>
          </a:xfrm>
        </p:grpSpPr>
        <p:sp>
          <p:nvSpPr>
            <p:cNvPr id="9" name="Rectangle: Rounded Corners 8">
              <a:extLst>
                <a:ext uri="{FF2B5EF4-FFF2-40B4-BE49-F238E27FC236}">
                  <a16:creationId xmlns:a16="http://schemas.microsoft.com/office/drawing/2014/main" id="{E5201E0E-44AA-44EE-9A51-3C1B336B1105}"/>
                </a:ext>
              </a:extLst>
            </p:cNvPr>
            <p:cNvSpPr/>
            <p:nvPr/>
          </p:nvSpPr>
          <p:spPr>
            <a:xfrm>
              <a:off x="402764" y="818265"/>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300 seconds</a:t>
              </a:r>
            </a:p>
          </p:txBody>
        </p:sp>
        <p:sp>
          <p:nvSpPr>
            <p:cNvPr id="10" name="Rectangle: Rounded Corners 9">
              <a:extLst>
                <a:ext uri="{FF2B5EF4-FFF2-40B4-BE49-F238E27FC236}">
                  <a16:creationId xmlns:a16="http://schemas.microsoft.com/office/drawing/2014/main" id="{71B26D7B-6839-4F79-9B1E-B26DB3D67FF9}"/>
                </a:ext>
              </a:extLst>
            </p:cNvPr>
            <p:cNvSpPr/>
            <p:nvPr/>
          </p:nvSpPr>
          <p:spPr>
            <a:xfrm>
              <a:off x="402764" y="1525476"/>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240 seconds</a:t>
              </a:r>
            </a:p>
          </p:txBody>
        </p:sp>
        <p:sp>
          <p:nvSpPr>
            <p:cNvPr id="11" name="Rectangle: Rounded Corners 10">
              <a:extLst>
                <a:ext uri="{FF2B5EF4-FFF2-40B4-BE49-F238E27FC236}">
                  <a16:creationId xmlns:a16="http://schemas.microsoft.com/office/drawing/2014/main" id="{5E072559-EF3F-4AC9-8EEC-652731BBE1CA}"/>
                </a:ext>
              </a:extLst>
            </p:cNvPr>
            <p:cNvSpPr/>
            <p:nvPr/>
          </p:nvSpPr>
          <p:spPr>
            <a:xfrm>
              <a:off x="402764" y="2232687"/>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180 seconds</a:t>
              </a:r>
            </a:p>
          </p:txBody>
        </p:sp>
        <p:sp>
          <p:nvSpPr>
            <p:cNvPr id="12" name="Rectangle: Rounded Corners 11">
              <a:extLst>
                <a:ext uri="{FF2B5EF4-FFF2-40B4-BE49-F238E27FC236}">
                  <a16:creationId xmlns:a16="http://schemas.microsoft.com/office/drawing/2014/main" id="{D748DDA2-9286-4A7D-96D8-FDB7B3BCE835}"/>
                </a:ext>
              </a:extLst>
            </p:cNvPr>
            <p:cNvSpPr/>
            <p:nvPr/>
          </p:nvSpPr>
          <p:spPr>
            <a:xfrm>
              <a:off x="2071321" y="820186"/>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 4 minutes</a:t>
              </a:r>
            </a:p>
          </p:txBody>
        </p:sp>
        <p:sp>
          <p:nvSpPr>
            <p:cNvPr id="13" name="Rectangle: Rounded Corners 12">
              <a:extLst>
                <a:ext uri="{FF2B5EF4-FFF2-40B4-BE49-F238E27FC236}">
                  <a16:creationId xmlns:a16="http://schemas.microsoft.com/office/drawing/2014/main" id="{36352EA6-7CA4-452E-AA31-17BC0F604563}"/>
                </a:ext>
              </a:extLst>
            </p:cNvPr>
            <p:cNvSpPr/>
            <p:nvPr/>
          </p:nvSpPr>
          <p:spPr>
            <a:xfrm>
              <a:off x="2071321" y="1525476"/>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3 minutes</a:t>
              </a:r>
            </a:p>
          </p:txBody>
        </p:sp>
        <p:sp>
          <p:nvSpPr>
            <p:cNvPr id="14" name="Rectangle: Rounded Corners 13">
              <a:extLst>
                <a:ext uri="{FF2B5EF4-FFF2-40B4-BE49-F238E27FC236}">
                  <a16:creationId xmlns:a16="http://schemas.microsoft.com/office/drawing/2014/main" id="{9F6F2A17-A58F-4A2B-9215-68DAEB381719}"/>
                </a:ext>
              </a:extLst>
            </p:cNvPr>
            <p:cNvSpPr/>
            <p:nvPr/>
          </p:nvSpPr>
          <p:spPr>
            <a:xfrm>
              <a:off x="2071321" y="2232687"/>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5 minutes</a:t>
              </a:r>
            </a:p>
          </p:txBody>
        </p:sp>
      </p:grpSp>
      <p:sp>
        <p:nvSpPr>
          <p:cNvPr id="15" name="TextBox 14">
            <a:extLst>
              <a:ext uri="{FF2B5EF4-FFF2-40B4-BE49-F238E27FC236}">
                <a16:creationId xmlns:a16="http://schemas.microsoft.com/office/drawing/2014/main" id="{C9CE07F3-4749-4A37-A992-C8E80DA79106}"/>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Match the equivalent times.</a:t>
            </a:r>
          </a:p>
          <a:p>
            <a:pPr algn="ctr"/>
            <a:endParaRPr lang="en-GB" sz="2000" u="sng" dirty="0">
              <a:solidFill>
                <a:schemeClr val="bg2">
                  <a:lumMod val="50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C22DDAC4-2ABB-45CA-BB09-1B5AC597BC13}"/>
              </a:ext>
            </a:extLst>
          </p:cNvPr>
          <p:cNvGrpSpPr/>
          <p:nvPr/>
        </p:nvGrpSpPr>
        <p:grpSpPr>
          <a:xfrm>
            <a:off x="2094836" y="1557174"/>
            <a:ext cx="4954328" cy="4187844"/>
            <a:chOff x="402764" y="818265"/>
            <a:chExt cx="2780731" cy="1939465"/>
          </a:xfrm>
        </p:grpSpPr>
        <p:sp>
          <p:nvSpPr>
            <p:cNvPr id="9" name="Rectangle: Rounded Corners 8">
              <a:extLst>
                <a:ext uri="{FF2B5EF4-FFF2-40B4-BE49-F238E27FC236}">
                  <a16:creationId xmlns:a16="http://schemas.microsoft.com/office/drawing/2014/main" id="{E5201E0E-44AA-44EE-9A51-3C1B336B1105}"/>
                </a:ext>
              </a:extLst>
            </p:cNvPr>
            <p:cNvSpPr/>
            <p:nvPr/>
          </p:nvSpPr>
          <p:spPr>
            <a:xfrm>
              <a:off x="402764" y="818265"/>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300 seconds</a:t>
              </a:r>
            </a:p>
          </p:txBody>
        </p:sp>
        <p:sp>
          <p:nvSpPr>
            <p:cNvPr id="10" name="Rectangle: Rounded Corners 9">
              <a:extLst>
                <a:ext uri="{FF2B5EF4-FFF2-40B4-BE49-F238E27FC236}">
                  <a16:creationId xmlns:a16="http://schemas.microsoft.com/office/drawing/2014/main" id="{71B26D7B-6839-4F79-9B1E-B26DB3D67FF9}"/>
                </a:ext>
              </a:extLst>
            </p:cNvPr>
            <p:cNvSpPr/>
            <p:nvPr/>
          </p:nvSpPr>
          <p:spPr>
            <a:xfrm>
              <a:off x="402764" y="1525476"/>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240 seconds</a:t>
              </a:r>
            </a:p>
          </p:txBody>
        </p:sp>
        <p:sp>
          <p:nvSpPr>
            <p:cNvPr id="11" name="Rectangle: Rounded Corners 10">
              <a:extLst>
                <a:ext uri="{FF2B5EF4-FFF2-40B4-BE49-F238E27FC236}">
                  <a16:creationId xmlns:a16="http://schemas.microsoft.com/office/drawing/2014/main" id="{5E072559-EF3F-4AC9-8EEC-652731BBE1CA}"/>
                </a:ext>
              </a:extLst>
            </p:cNvPr>
            <p:cNvSpPr/>
            <p:nvPr/>
          </p:nvSpPr>
          <p:spPr>
            <a:xfrm>
              <a:off x="402764" y="2232687"/>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180 seconds</a:t>
              </a:r>
            </a:p>
          </p:txBody>
        </p:sp>
        <p:sp>
          <p:nvSpPr>
            <p:cNvPr id="12" name="Rectangle: Rounded Corners 11">
              <a:extLst>
                <a:ext uri="{FF2B5EF4-FFF2-40B4-BE49-F238E27FC236}">
                  <a16:creationId xmlns:a16="http://schemas.microsoft.com/office/drawing/2014/main" id="{D748DDA2-9286-4A7D-96D8-FDB7B3BCE835}"/>
                </a:ext>
              </a:extLst>
            </p:cNvPr>
            <p:cNvSpPr/>
            <p:nvPr/>
          </p:nvSpPr>
          <p:spPr>
            <a:xfrm>
              <a:off x="2071321" y="820186"/>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 4 minutes</a:t>
              </a:r>
            </a:p>
          </p:txBody>
        </p:sp>
        <p:sp>
          <p:nvSpPr>
            <p:cNvPr id="13" name="Rectangle: Rounded Corners 12">
              <a:extLst>
                <a:ext uri="{FF2B5EF4-FFF2-40B4-BE49-F238E27FC236}">
                  <a16:creationId xmlns:a16="http://schemas.microsoft.com/office/drawing/2014/main" id="{36352EA6-7CA4-452E-AA31-17BC0F604563}"/>
                </a:ext>
              </a:extLst>
            </p:cNvPr>
            <p:cNvSpPr/>
            <p:nvPr/>
          </p:nvSpPr>
          <p:spPr>
            <a:xfrm>
              <a:off x="2071321" y="1525476"/>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3 minutes</a:t>
              </a:r>
            </a:p>
          </p:txBody>
        </p:sp>
        <p:sp>
          <p:nvSpPr>
            <p:cNvPr id="14" name="Rectangle: Rounded Corners 13">
              <a:extLst>
                <a:ext uri="{FF2B5EF4-FFF2-40B4-BE49-F238E27FC236}">
                  <a16:creationId xmlns:a16="http://schemas.microsoft.com/office/drawing/2014/main" id="{9F6F2A17-A58F-4A2B-9215-68DAEB381719}"/>
                </a:ext>
              </a:extLst>
            </p:cNvPr>
            <p:cNvSpPr/>
            <p:nvPr/>
          </p:nvSpPr>
          <p:spPr>
            <a:xfrm>
              <a:off x="2071321" y="2232687"/>
              <a:ext cx="1112174" cy="525043"/>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latin typeface="SassoonCRInfantMedium" panose="02000603020000020003" pitchFamily="2" charset="0"/>
                </a:rPr>
                <a:t>5 minutes</a:t>
              </a:r>
            </a:p>
          </p:txBody>
        </p:sp>
      </p:grpSp>
      <p:cxnSp>
        <p:nvCxnSpPr>
          <p:cNvPr id="15" name="Straight Connector 14">
            <a:extLst>
              <a:ext uri="{FF2B5EF4-FFF2-40B4-BE49-F238E27FC236}">
                <a16:creationId xmlns:a16="http://schemas.microsoft.com/office/drawing/2014/main" id="{513BFC8C-870D-47B4-9143-424AAAA11ED4}"/>
              </a:ext>
            </a:extLst>
          </p:cNvPr>
          <p:cNvCxnSpPr>
            <a:cxnSpLocks/>
            <a:stCxn id="10" idx="3"/>
          </p:cNvCxnSpPr>
          <p:nvPr/>
        </p:nvCxnSpPr>
        <p:spPr>
          <a:xfrm flipV="1">
            <a:off x="4076356" y="2124031"/>
            <a:ext cx="991288" cy="1527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E9FDF7-321D-411D-90C7-719A638019C9}"/>
              </a:ext>
            </a:extLst>
          </p:cNvPr>
          <p:cNvCxnSpPr>
            <a:cxnSpLocks/>
            <a:stCxn id="11" idx="3"/>
            <a:endCxn id="13" idx="1"/>
          </p:cNvCxnSpPr>
          <p:nvPr/>
        </p:nvCxnSpPr>
        <p:spPr>
          <a:xfrm flipV="1">
            <a:off x="4076356" y="3651096"/>
            <a:ext cx="991288" cy="1527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F2B8CB-9A7A-484F-AC4F-3CF394CE9F40}"/>
              </a:ext>
            </a:extLst>
          </p:cNvPr>
          <p:cNvCxnSpPr>
            <a:cxnSpLocks/>
            <a:stCxn id="14" idx="1"/>
            <a:endCxn id="9" idx="3"/>
          </p:cNvCxnSpPr>
          <p:nvPr/>
        </p:nvCxnSpPr>
        <p:spPr>
          <a:xfrm flipH="1" flipV="1">
            <a:off x="4076356" y="2124031"/>
            <a:ext cx="991288" cy="30541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3871DE8-85B2-4CD9-A9F1-E966B093859F}"/>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419395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r>
              <a:rPr lang="en-GB" sz="2400" dirty="0">
                <a:solidFill>
                  <a:schemeClr val="tx1"/>
                </a:solidFill>
                <a:latin typeface="SassoonCRInfantMedium" panose="02000603020000020003" pitchFamily="2" charset="0"/>
              </a:rPr>
              <a:t>True or False?</a:t>
            </a: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algn="ctr" defTabSz="685800">
              <a:defRPr/>
            </a:pPr>
            <a:r>
              <a:rPr lang="en-GB" sz="4000" dirty="0">
                <a:solidFill>
                  <a:schemeClr val="tx1"/>
                </a:solidFill>
                <a:latin typeface="SassoonCRInfantMedium" panose="02000603020000020003" pitchFamily="2" charset="0"/>
              </a:rPr>
              <a:t>8 weeks = 54 days</a:t>
            </a:r>
          </a:p>
          <a:p>
            <a:pPr lvl="0" algn="ctr" defTabSz="685800">
              <a:defRPr/>
            </a:pPr>
            <a:endParaRPr lang="en-GB" sz="24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5B2601B1-9EE5-4FE3-9F85-8CA0A96D3072}"/>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153362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r>
              <a:rPr lang="en-GB" sz="2400" dirty="0">
                <a:solidFill>
                  <a:schemeClr val="tx1"/>
                </a:solidFill>
                <a:latin typeface="SassoonCRInfantMedium" panose="02000603020000020003" pitchFamily="2" charset="0"/>
              </a:rPr>
              <a:t>True or False?</a:t>
            </a: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algn="ctr" defTabSz="685800">
              <a:defRPr/>
            </a:pPr>
            <a:r>
              <a:rPr lang="en-GB" sz="4000" dirty="0">
                <a:solidFill>
                  <a:schemeClr val="tx1"/>
                </a:solidFill>
                <a:latin typeface="SassoonCRInfantMedium" panose="02000603020000020003" pitchFamily="2" charset="0"/>
              </a:rPr>
              <a:t>8 weeks = 54 days</a:t>
            </a:r>
          </a:p>
          <a:p>
            <a:pPr algn="ctr" defTabSz="685800">
              <a:defRPr/>
            </a:pPr>
            <a:endParaRPr lang="en-GB" sz="4000" dirty="0">
              <a:solidFill>
                <a:schemeClr val="tx1"/>
              </a:solidFill>
              <a:latin typeface="SassoonCRInfantMedium" panose="02000603020000020003" pitchFamily="2" charset="0"/>
            </a:endParaRPr>
          </a:p>
          <a:p>
            <a:pPr algn="ctr" defTabSz="685800">
              <a:defRPr/>
            </a:pPr>
            <a:endParaRPr lang="en-GB" sz="4000" dirty="0">
              <a:solidFill>
                <a:schemeClr val="tx1"/>
              </a:solidFill>
              <a:latin typeface="SassoonCRInfantMedium" panose="02000603020000020003" pitchFamily="2" charset="0"/>
            </a:endParaRPr>
          </a:p>
          <a:p>
            <a:pPr algn="ctr" defTabSz="685800">
              <a:defRPr/>
            </a:pPr>
            <a:r>
              <a:rPr lang="en-GB" sz="2400" dirty="0">
                <a:solidFill>
                  <a:srgbClr val="FF0000"/>
                </a:solidFill>
                <a:latin typeface="SassoonCRInfantMedium" panose="02000603020000020003" pitchFamily="2" charset="0"/>
              </a:rPr>
              <a:t>False: 8 weeks = 56 days</a:t>
            </a:r>
          </a:p>
          <a:p>
            <a:pPr algn="ctr" defTabSz="685800">
              <a:defRPr/>
            </a:pPr>
            <a:endParaRPr lang="en-GB" sz="40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E940CBED-3A6F-4D05-9230-204565B1639D}"/>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141773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statement below.</a:t>
            </a:r>
          </a:p>
          <a:p>
            <a:br>
              <a:rPr lang="en-GB" sz="2400" dirty="0">
                <a:solidFill>
                  <a:schemeClr val="tx1"/>
                </a:solidFill>
                <a:latin typeface="SassoonCRInfantMedium" panose="02000603020000020003" pitchFamily="2" charset="0"/>
              </a:rPr>
            </a:br>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lvl="0" algn="ctr" defTabSz="685800">
              <a:defRPr/>
            </a:pPr>
            <a:endParaRPr lang="en-GB" sz="24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E7F7B5BF-6999-474B-995E-123F7EE3B4F3}"/>
              </a:ext>
            </a:extLst>
          </p:cNvPr>
          <p:cNvGraphicFramePr>
            <a:graphicFrameLocks noGrp="1"/>
          </p:cNvGraphicFramePr>
          <p:nvPr>
            <p:extLst>
              <p:ext uri="{D42A27DB-BD31-4B8C-83A1-F6EECF244321}">
                <p14:modId xmlns:p14="http://schemas.microsoft.com/office/powerpoint/2010/main" val="944187671"/>
              </p:ext>
            </p:extLst>
          </p:nvPr>
        </p:nvGraphicFramePr>
        <p:xfrm>
          <a:off x="2479964" y="2105214"/>
          <a:ext cx="4116989" cy="667427"/>
        </p:xfrm>
        <a:graphic>
          <a:graphicData uri="http://schemas.openxmlformats.org/drawingml/2006/table">
            <a:tbl>
              <a:tblPr firstRow="1" bandRow="1">
                <a:tableStyleId>{5940675A-B579-460E-94D1-54222C63F5DA}</a:tableStyleId>
              </a:tblPr>
              <a:tblGrid>
                <a:gridCol w="2433243">
                  <a:extLst>
                    <a:ext uri="{9D8B030D-6E8A-4147-A177-3AD203B41FA5}">
                      <a16:colId xmlns:a16="http://schemas.microsoft.com/office/drawing/2014/main" val="4255103647"/>
                    </a:ext>
                  </a:extLst>
                </a:gridCol>
                <a:gridCol w="483019">
                  <a:extLst>
                    <a:ext uri="{9D8B030D-6E8A-4147-A177-3AD203B41FA5}">
                      <a16:colId xmlns:a16="http://schemas.microsoft.com/office/drawing/2014/main" val="2878947333"/>
                    </a:ext>
                  </a:extLst>
                </a:gridCol>
                <a:gridCol w="1200727">
                  <a:extLst>
                    <a:ext uri="{9D8B030D-6E8A-4147-A177-3AD203B41FA5}">
                      <a16:colId xmlns:a16="http://schemas.microsoft.com/office/drawing/2014/main" val="4255118921"/>
                    </a:ext>
                  </a:extLst>
                </a:gridCol>
              </a:tblGrid>
              <a:tr h="667427">
                <a:tc>
                  <a:txBody>
                    <a:bodyPr/>
                    <a:lstStyle/>
                    <a:p>
                      <a:pPr algn="ctr"/>
                      <a:r>
                        <a:rPr lang="en-GB" sz="3000" dirty="0">
                          <a:latin typeface="SassoonCRInfantMedium" panose="02000603020000020003" pitchFamily="2" charset="0"/>
                        </a:rPr>
                        <a:t>720 minutes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000" dirty="0">
                          <a:latin typeface="SassoonCRInfantMedium" panose="02000603020000020003" pitchFamily="2" charset="0"/>
                        </a:rPr>
                        <a:t>=</a:t>
                      </a:r>
                    </a:p>
                  </a:txBody>
                  <a:tcPr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000" dirty="0">
                        <a:solidFill>
                          <a:srgbClr val="FF0000"/>
                        </a:solidFill>
                        <a:latin typeface="SassoonCRInfantMedium" panose="02000603020000020003"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7999400"/>
                  </a:ext>
                </a:extLst>
              </a:tr>
            </a:tbl>
          </a:graphicData>
        </a:graphic>
      </p:graphicFrame>
      <p:graphicFrame>
        <p:nvGraphicFramePr>
          <p:cNvPr id="2" name="Table 1">
            <a:extLst>
              <a:ext uri="{FF2B5EF4-FFF2-40B4-BE49-F238E27FC236}">
                <a16:creationId xmlns:a16="http://schemas.microsoft.com/office/drawing/2014/main" id="{4BD63094-9DA1-438A-8836-B2A4E0927BCE}"/>
              </a:ext>
            </a:extLst>
          </p:cNvPr>
          <p:cNvGraphicFramePr>
            <a:graphicFrameLocks noGrp="1"/>
          </p:cNvGraphicFramePr>
          <p:nvPr>
            <p:extLst>
              <p:ext uri="{D42A27DB-BD31-4B8C-83A1-F6EECF244321}">
                <p14:modId xmlns:p14="http://schemas.microsoft.com/office/powerpoint/2010/main" val="3645390111"/>
              </p:ext>
            </p:extLst>
          </p:nvPr>
        </p:nvGraphicFramePr>
        <p:xfrm>
          <a:off x="2479964" y="3301009"/>
          <a:ext cx="4184073" cy="1554480"/>
        </p:xfrm>
        <a:graphic>
          <a:graphicData uri="http://schemas.openxmlformats.org/drawingml/2006/table">
            <a:tbl>
              <a:tblPr firstRow="1" bandRow="1">
                <a:tableStyleId>{5C22544A-7EE6-4342-B048-85BDC9FD1C3A}</a:tableStyleId>
              </a:tblPr>
              <a:tblGrid>
                <a:gridCol w="683491">
                  <a:extLst>
                    <a:ext uri="{9D8B030D-6E8A-4147-A177-3AD203B41FA5}">
                      <a16:colId xmlns:a16="http://schemas.microsoft.com/office/drawing/2014/main" val="4206463404"/>
                    </a:ext>
                  </a:extLst>
                </a:gridCol>
                <a:gridCol w="3500582">
                  <a:extLst>
                    <a:ext uri="{9D8B030D-6E8A-4147-A177-3AD203B41FA5}">
                      <a16:colId xmlns:a16="http://schemas.microsoft.com/office/drawing/2014/main" val="331744396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SassoonCRInfantMedium" panose="02000603020000020003" pitchFamily="2" charset="0"/>
                        </a:rPr>
                        <a:t>A </a:t>
                      </a:r>
                      <a:endParaRPr lang="en-GB" sz="2800" dirty="0">
                        <a:latin typeface="SassoonCRInfantMedium" panose="02000603020000020003"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SassoonCRInfantMedium" panose="02000603020000020003" pitchFamily="2" charset="0"/>
                        </a:rPr>
                        <a:t>12 hours 10 minutes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72738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latin typeface="SassoonCRInfantMedium" panose="02000603020000020003" pitchFamily="2" charset="0"/>
                        </a:rPr>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SassoonCRInfantMedium" panose="02000603020000020003" pitchFamily="2" charset="0"/>
                        </a:rPr>
                        <a:t>20 hours 12 minutes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79656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latin typeface="SassoonCRInfantMedium" panose="02000603020000020003" pitchFamily="2" charset="0"/>
                        </a:rPr>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SassoonCRInfantMedium" panose="02000603020000020003" pitchFamily="2" charset="0"/>
                        </a:rPr>
                        <a:t>12 hours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013682"/>
                  </a:ext>
                </a:extLst>
              </a:tr>
            </a:tbl>
          </a:graphicData>
        </a:graphic>
      </p:graphicFrame>
      <p:sp>
        <p:nvSpPr>
          <p:cNvPr id="9" name="TextBox 8">
            <a:extLst>
              <a:ext uri="{FF2B5EF4-FFF2-40B4-BE49-F238E27FC236}">
                <a16:creationId xmlns:a16="http://schemas.microsoft.com/office/drawing/2014/main" id="{1E5179BC-BB63-4913-BABD-E7888A756F99}"/>
              </a:ext>
            </a:extLst>
          </p:cNvPr>
          <p:cNvSpPr txBox="1"/>
          <p:nvPr/>
        </p:nvSpPr>
        <p:spPr>
          <a:xfrm>
            <a:off x="8328696" y="5965889"/>
            <a:ext cx="540000" cy="276999"/>
          </a:xfrm>
          <a:prstGeom prst="rect">
            <a:avLst/>
          </a:prstGeom>
          <a:noFill/>
        </p:spPr>
        <p:txBody>
          <a:bodyPr wrap="square" rtlCol="0">
            <a:spAutoFit/>
          </a:bodyPr>
          <a:lstStyle/>
          <a:p>
            <a:pPr algn="ctr"/>
            <a:r>
              <a:rPr lang="en-GB" sz="1200" dirty="0">
                <a:latin typeface="SassoonCRInfantMedium" panose="02000603020000020003" pitchFamily="2" charset="0"/>
              </a:rPr>
              <a:t>Y5</a:t>
            </a:r>
          </a:p>
        </p:txBody>
      </p:sp>
    </p:spTree>
    <p:extLst>
      <p:ext uri="{BB962C8B-B14F-4D97-AF65-F5344CB8AC3E}">
        <p14:creationId xmlns:p14="http://schemas.microsoft.com/office/powerpoint/2010/main" val="15605605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4a0f88728004eb4f82c14282ae5927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bda40e16343d875009b14508550e4d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86144f90-c7b6-48d0-aae5-f5e9e48cc3d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c7a0828-c5e4-45f8-a074-18a8fdc88ec6"/>
    <ds:schemaRef ds:uri="http://www.w3.org/XML/1998/namespace"/>
    <ds:schemaRef ds:uri="http://purl.org/dc/dcmitype/"/>
  </ds:schemaRefs>
</ds:datastoreItem>
</file>

<file path=customXml/itemProps2.xml><?xml version="1.0" encoding="utf-8"?>
<ds:datastoreItem xmlns:ds="http://schemas.openxmlformats.org/officeDocument/2006/customXml" ds:itemID="{D942A4A1-8061-4184-9C38-066E85A1F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1635</TotalTime>
  <Words>1604</Words>
  <Application>Microsoft Office PowerPoint</Application>
  <PresentationFormat>On-screen Show (4:3)</PresentationFormat>
  <Paragraphs>818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Century Gothic</vt:lpstr>
      <vt:lpstr>SassoonCRInfantMedium</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Shaheda Khanom</cp:lastModifiedBy>
  <cp:revision>114</cp:revision>
  <dcterms:created xsi:type="dcterms:W3CDTF">2018-03-17T10:08:43Z</dcterms:created>
  <dcterms:modified xsi:type="dcterms:W3CDTF">2020-05-05T13:04:34Z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
    <vt:lpwstr>252</vt:lpwstr>
  </property>
</Properties>
</file>