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66" r:id="rId5"/>
    <p:sldId id="392" r:id="rId6"/>
    <p:sldId id="399" r:id="rId7"/>
    <p:sldId id="382" r:id="rId8"/>
    <p:sldId id="383" r:id="rId9"/>
    <p:sldId id="368" r:id="rId10"/>
    <p:sldId id="387" r:id="rId11"/>
    <p:sldId id="372" r:id="rId12"/>
    <p:sldId id="384" r:id="rId13"/>
    <p:sldId id="394" r:id="rId14"/>
    <p:sldId id="395" r:id="rId15"/>
    <p:sldId id="400" r:id="rId16"/>
    <p:sldId id="396" r:id="rId17"/>
    <p:sldId id="397" r:id="rId18"/>
    <p:sldId id="398" r:id="rId19"/>
    <p:sldId id="375" r:id="rId20"/>
    <p:sldId id="389" r:id="rId21"/>
    <p:sldId id="390" r:id="rId22"/>
    <p:sldId id="378" r:id="rId23"/>
    <p:sldId id="391" r:id="rId24"/>
    <p:sldId id="430" r:id="rId25"/>
    <p:sldId id="365" r:id="rId26"/>
    <p:sldId id="431" r:id="rId27"/>
    <p:sldId id="360" r:id="rId28"/>
    <p:sldId id="432" r:id="rId29"/>
    <p:sldId id="367" r:id="rId30"/>
    <p:sldId id="373" r:id="rId31"/>
    <p:sldId id="433" r:id="rId32"/>
    <p:sldId id="374" r:id="rId33"/>
    <p:sldId id="434" r:id="rId34"/>
    <p:sldId id="435" r:id="rId35"/>
    <p:sldId id="437" r:id="rId36"/>
    <p:sldId id="436" r:id="rId37"/>
    <p:sldId id="438" r:id="rId38"/>
    <p:sldId id="439" r:id="rId39"/>
    <p:sldId id="440" r:id="rId40"/>
    <p:sldId id="401" r:id="rId41"/>
    <p:sldId id="355" r:id="rId42"/>
    <p:sldId id="402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1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0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3/4 – Summer Block 1 – Money</a:t>
            </a: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Tuesday 12</a:t>
            </a:r>
            <a:r>
              <a:rPr lang="en-GB" sz="1600" b="1" u="sng" baseline="30000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th</a:t>
            </a:r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 May 2020 </a:t>
            </a: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5</a:t>
            </a:r>
          </a:p>
          <a:p>
            <a:pPr algn="ctr"/>
            <a:endParaRPr lang="en-GB" sz="48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Year 3/4: I can subtract amount of money</a:t>
            </a:r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54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1AF5671-A045-406F-B888-55056D72C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ECCF588-711D-4878-A378-128890E07CE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Take away £2 and 65p from the amount below. How much is left?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DD7B70-F651-4F16-A120-979B98C2E31E}"/>
              </a:ext>
            </a:extLst>
          </p:cNvPr>
          <p:cNvSpPr txBox="1"/>
          <p:nvPr/>
        </p:nvSpPr>
        <p:spPr>
          <a:xfrm>
            <a:off x="8276281" y="5958111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41306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1AF5671-A045-406F-B888-55056D72C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ECCF588-711D-4878-A378-128890E07CE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Take away £2 and 65p from the amount below. How much is left?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£2 and 80p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356B09-EFBA-43F6-BA88-08C1E6744BA1}"/>
              </a:ext>
            </a:extLst>
          </p:cNvPr>
          <p:cNvSpPr txBox="1"/>
          <p:nvPr/>
        </p:nvSpPr>
        <p:spPr>
          <a:xfrm>
            <a:off x="8276281" y="5958111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4148315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447D5-4384-456C-96A7-D598ED3A3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94" y="2103437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Wednesday 13</a:t>
            </a:r>
            <a:r>
              <a:rPr lang="en-GB" b="1" baseline="30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th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May 2020</a:t>
            </a:r>
            <a:b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b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Year 3/4: I can subtract amount of money using reasoning and problem-solving </a:t>
            </a:r>
            <a:br>
              <a:rPr lang="en-GB" sz="3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6443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A309E6-AD55-44A2-9132-05EC577EF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289E4B-EAC1-4F06-B904-66218F594AAA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Jenny and Sam have saved some money.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more money does Jenny have than Sam?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how you know.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664AB1F8-3481-412B-AB44-69B0EC38F0AF}"/>
              </a:ext>
            </a:extLst>
          </p:cNvPr>
          <p:cNvSpPr/>
          <p:nvPr/>
        </p:nvSpPr>
        <p:spPr>
          <a:xfrm>
            <a:off x="4065804" y="1520154"/>
            <a:ext cx="2782671" cy="535570"/>
          </a:xfrm>
          <a:prstGeom prst="wedgeRoundRectCallout">
            <a:avLst>
              <a:gd name="adj1" fmla="val -61362"/>
              <a:gd name="adj2" fmla="val 3515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have £13 and 80p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1235D6C5-5805-4D8D-B2D2-886F7D745F7A}"/>
              </a:ext>
            </a:extLst>
          </p:cNvPr>
          <p:cNvSpPr/>
          <p:nvPr/>
        </p:nvSpPr>
        <p:spPr>
          <a:xfrm>
            <a:off x="4065803" y="2963695"/>
            <a:ext cx="2782671" cy="535570"/>
          </a:xfrm>
          <a:prstGeom prst="wedgeRoundRectCallout">
            <a:avLst>
              <a:gd name="adj1" fmla="val -61362"/>
              <a:gd name="adj2" fmla="val 3515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have £11 and 45p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B5C998-5B33-4345-8723-E7B8274E4F8B}"/>
              </a:ext>
            </a:extLst>
          </p:cNvPr>
          <p:cNvSpPr txBox="1"/>
          <p:nvPr/>
        </p:nvSpPr>
        <p:spPr>
          <a:xfrm>
            <a:off x="2966057" y="2249007"/>
            <a:ext cx="840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Jenny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623217-933E-49A7-A3B6-FF5CC6F84A73}"/>
              </a:ext>
            </a:extLst>
          </p:cNvPr>
          <p:cNvSpPr txBox="1"/>
          <p:nvPr/>
        </p:nvSpPr>
        <p:spPr>
          <a:xfrm>
            <a:off x="2966057" y="3653756"/>
            <a:ext cx="840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Sam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D3FCE6-78DC-4E21-8217-89AF3183FE5D}"/>
              </a:ext>
            </a:extLst>
          </p:cNvPr>
          <p:cNvSpPr txBox="1"/>
          <p:nvPr/>
        </p:nvSpPr>
        <p:spPr>
          <a:xfrm>
            <a:off x="8276281" y="5958111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795991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A309E6-AD55-44A2-9132-05EC577EF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289E4B-EAC1-4F06-B904-66218F594AAA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Jenny and Sam have saved some money.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more money does Jenny have than Sam?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how you know.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Jenny has £2 and 35p more than Sam because… 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B5C998-5B33-4345-8723-E7B8274E4F8B}"/>
              </a:ext>
            </a:extLst>
          </p:cNvPr>
          <p:cNvSpPr txBox="1"/>
          <p:nvPr/>
        </p:nvSpPr>
        <p:spPr>
          <a:xfrm>
            <a:off x="2966057" y="2249007"/>
            <a:ext cx="840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Jenny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623217-933E-49A7-A3B6-FF5CC6F84A73}"/>
              </a:ext>
            </a:extLst>
          </p:cNvPr>
          <p:cNvSpPr txBox="1"/>
          <p:nvPr/>
        </p:nvSpPr>
        <p:spPr>
          <a:xfrm>
            <a:off x="2966057" y="3653756"/>
            <a:ext cx="840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Sam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8A2FCCBD-2C48-45AD-87B7-800232B573EE}"/>
              </a:ext>
            </a:extLst>
          </p:cNvPr>
          <p:cNvSpPr/>
          <p:nvPr/>
        </p:nvSpPr>
        <p:spPr>
          <a:xfrm>
            <a:off x="4065804" y="1520154"/>
            <a:ext cx="2782671" cy="535570"/>
          </a:xfrm>
          <a:prstGeom prst="wedgeRoundRectCallout">
            <a:avLst>
              <a:gd name="adj1" fmla="val -61362"/>
              <a:gd name="adj2" fmla="val 3515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have £13 and 80p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3EAC8E52-F80A-4622-A8F4-8BA0CF1D3EE3}"/>
              </a:ext>
            </a:extLst>
          </p:cNvPr>
          <p:cNvSpPr/>
          <p:nvPr/>
        </p:nvSpPr>
        <p:spPr>
          <a:xfrm>
            <a:off x="4065803" y="2963695"/>
            <a:ext cx="2782671" cy="535570"/>
          </a:xfrm>
          <a:prstGeom prst="wedgeRoundRectCallout">
            <a:avLst>
              <a:gd name="adj1" fmla="val -61362"/>
              <a:gd name="adj2" fmla="val 3515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have £11 and 45p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A934D-07CE-4A23-BB17-1D90AA619001}"/>
              </a:ext>
            </a:extLst>
          </p:cNvPr>
          <p:cNvSpPr txBox="1"/>
          <p:nvPr/>
        </p:nvSpPr>
        <p:spPr>
          <a:xfrm>
            <a:off x="8276281" y="5958111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4248697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A309E6-AD55-44A2-9132-05EC577EF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289E4B-EAC1-4F06-B904-66218F594AAA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Jenny and Sam have saved some money.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more money does Jenny have than Sam?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how you know.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Jenny has £2 and 35p more than Sam because 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£13 and 80p ―  £11 and 45p = £2 and 35p.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B5C998-5B33-4345-8723-E7B8274E4F8B}"/>
              </a:ext>
            </a:extLst>
          </p:cNvPr>
          <p:cNvSpPr txBox="1"/>
          <p:nvPr/>
        </p:nvSpPr>
        <p:spPr>
          <a:xfrm>
            <a:off x="2966057" y="2249007"/>
            <a:ext cx="840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Jenny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623217-933E-49A7-A3B6-FF5CC6F84A73}"/>
              </a:ext>
            </a:extLst>
          </p:cNvPr>
          <p:cNvSpPr txBox="1"/>
          <p:nvPr/>
        </p:nvSpPr>
        <p:spPr>
          <a:xfrm>
            <a:off x="2966057" y="3653756"/>
            <a:ext cx="840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Sam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EF8AED05-9FF4-4607-AA12-203A99DA8BF3}"/>
              </a:ext>
            </a:extLst>
          </p:cNvPr>
          <p:cNvSpPr/>
          <p:nvPr/>
        </p:nvSpPr>
        <p:spPr>
          <a:xfrm>
            <a:off x="4065804" y="1520154"/>
            <a:ext cx="2782671" cy="535570"/>
          </a:xfrm>
          <a:prstGeom prst="wedgeRoundRectCallout">
            <a:avLst>
              <a:gd name="adj1" fmla="val -61362"/>
              <a:gd name="adj2" fmla="val 3515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have £13 and 80p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C67574FA-412E-442B-A9BA-4F3C28FA6A03}"/>
              </a:ext>
            </a:extLst>
          </p:cNvPr>
          <p:cNvSpPr/>
          <p:nvPr/>
        </p:nvSpPr>
        <p:spPr>
          <a:xfrm>
            <a:off x="4065803" y="2963695"/>
            <a:ext cx="2782671" cy="535570"/>
          </a:xfrm>
          <a:prstGeom prst="wedgeRoundRectCallout">
            <a:avLst>
              <a:gd name="adj1" fmla="val -61362"/>
              <a:gd name="adj2" fmla="val 3515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have £11 and 45p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E67EDC-7080-4BDD-AC4E-318C3E6A6CEF}"/>
              </a:ext>
            </a:extLst>
          </p:cNvPr>
          <p:cNvSpPr txBox="1"/>
          <p:nvPr/>
        </p:nvSpPr>
        <p:spPr>
          <a:xfrm>
            <a:off x="8276281" y="5958111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45017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Find and explain the error in this subtraction.</a:t>
            </a: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6F14A10-3F9F-4B90-923B-FD29CCCC58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531459"/>
              </p:ext>
            </p:extLst>
          </p:nvPr>
        </p:nvGraphicFramePr>
        <p:xfrm>
          <a:off x="2980979" y="1861895"/>
          <a:ext cx="3136546" cy="21535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8273">
                  <a:extLst>
                    <a:ext uri="{9D8B030D-6E8A-4147-A177-3AD203B41FA5}">
                      <a16:colId xmlns:a16="http://schemas.microsoft.com/office/drawing/2014/main" val="124313008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85414229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02913623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597608466"/>
                    </a:ext>
                  </a:extLst>
                </a:gridCol>
                <a:gridCol w="488273">
                  <a:extLst>
                    <a:ext uri="{9D8B030D-6E8A-4147-A177-3AD203B41FA5}">
                      <a16:colId xmlns:a16="http://schemas.microsoft.com/office/drawing/2014/main" val="1230707181"/>
                    </a:ext>
                  </a:extLst>
                </a:gridCol>
              </a:tblGrid>
              <a:tr h="717838">
                <a:tc>
                  <a:txBody>
                    <a:bodyPr/>
                    <a:lstStyle/>
                    <a:p>
                      <a:pPr algn="ctr"/>
                      <a:endParaRPr lang="en-GB" sz="2900" dirty="0"/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p</a:t>
                      </a: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056041"/>
                  </a:ext>
                </a:extLst>
              </a:tr>
              <a:tr h="717838">
                <a:tc>
                  <a:txBody>
                    <a:bodyPr/>
                    <a:lstStyle/>
                    <a:p>
                      <a:pPr algn="ctr"/>
                      <a:r>
                        <a:rPr lang="en-GB" sz="2900" dirty="0"/>
                        <a:t>_</a:t>
                      </a: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p</a:t>
                      </a: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5871415"/>
                  </a:ext>
                </a:extLst>
              </a:tr>
              <a:tr h="717838">
                <a:tc>
                  <a:txBody>
                    <a:bodyPr/>
                    <a:lstStyle/>
                    <a:p>
                      <a:pPr algn="ctr"/>
                      <a:endParaRPr lang="en-GB" sz="2900" dirty="0">
                        <a:solidFill>
                          <a:schemeClr val="tx1"/>
                        </a:solidFill>
                      </a:endParaRP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</a:t>
                      </a: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062083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40B8C54-E455-4BAA-B32A-37479E1A5881}"/>
              </a:ext>
            </a:extLst>
          </p:cNvPr>
          <p:cNvSpPr txBox="1"/>
          <p:nvPr/>
        </p:nvSpPr>
        <p:spPr>
          <a:xfrm>
            <a:off x="8276281" y="5958111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576368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Find and explain the error in this subtraction.</a:t>
            </a: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error is in the tens column because… </a:t>
            </a: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907CCEF-EF9D-4D0F-A9E3-3E7101FFC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412620"/>
              </p:ext>
            </p:extLst>
          </p:nvPr>
        </p:nvGraphicFramePr>
        <p:xfrm>
          <a:off x="2980979" y="1861895"/>
          <a:ext cx="3136546" cy="21535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8273">
                  <a:extLst>
                    <a:ext uri="{9D8B030D-6E8A-4147-A177-3AD203B41FA5}">
                      <a16:colId xmlns:a16="http://schemas.microsoft.com/office/drawing/2014/main" val="124313008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85414229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02913623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597608466"/>
                    </a:ext>
                  </a:extLst>
                </a:gridCol>
                <a:gridCol w="488273">
                  <a:extLst>
                    <a:ext uri="{9D8B030D-6E8A-4147-A177-3AD203B41FA5}">
                      <a16:colId xmlns:a16="http://schemas.microsoft.com/office/drawing/2014/main" val="1230707181"/>
                    </a:ext>
                  </a:extLst>
                </a:gridCol>
              </a:tblGrid>
              <a:tr h="717838">
                <a:tc>
                  <a:txBody>
                    <a:bodyPr/>
                    <a:lstStyle/>
                    <a:p>
                      <a:pPr algn="ctr"/>
                      <a:endParaRPr lang="en-GB" sz="2900" dirty="0"/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p</a:t>
                      </a: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056041"/>
                  </a:ext>
                </a:extLst>
              </a:tr>
              <a:tr h="717838">
                <a:tc>
                  <a:txBody>
                    <a:bodyPr/>
                    <a:lstStyle/>
                    <a:p>
                      <a:pPr algn="ctr"/>
                      <a:r>
                        <a:rPr lang="en-GB" sz="2900" dirty="0"/>
                        <a:t>_</a:t>
                      </a: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p</a:t>
                      </a: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5871415"/>
                  </a:ext>
                </a:extLst>
              </a:tr>
              <a:tr h="717838">
                <a:tc>
                  <a:txBody>
                    <a:bodyPr/>
                    <a:lstStyle/>
                    <a:p>
                      <a:pPr algn="ctr"/>
                      <a:endParaRPr lang="en-GB" sz="2900" dirty="0">
                        <a:solidFill>
                          <a:schemeClr val="tx1"/>
                        </a:solidFill>
                      </a:endParaRP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</a:t>
                      </a: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062083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E4328E4-64A8-4854-9044-4B73F39ED916}"/>
              </a:ext>
            </a:extLst>
          </p:cNvPr>
          <p:cNvSpPr txBox="1"/>
          <p:nvPr/>
        </p:nvSpPr>
        <p:spPr>
          <a:xfrm>
            <a:off x="8276281" y="5958111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322902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Find and explain the error in this subtraction.</a:t>
            </a: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error is in the tens column because 5 has been taken away from 8. The correct answer is 175p. </a:t>
            </a:r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0F3BAA5-22D1-4919-9217-54772D58F4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845467"/>
              </p:ext>
            </p:extLst>
          </p:nvPr>
        </p:nvGraphicFramePr>
        <p:xfrm>
          <a:off x="2980979" y="1861895"/>
          <a:ext cx="3136546" cy="21535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8273">
                  <a:extLst>
                    <a:ext uri="{9D8B030D-6E8A-4147-A177-3AD203B41FA5}">
                      <a16:colId xmlns:a16="http://schemas.microsoft.com/office/drawing/2014/main" val="124313008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85414229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02913623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597608466"/>
                    </a:ext>
                  </a:extLst>
                </a:gridCol>
                <a:gridCol w="488273">
                  <a:extLst>
                    <a:ext uri="{9D8B030D-6E8A-4147-A177-3AD203B41FA5}">
                      <a16:colId xmlns:a16="http://schemas.microsoft.com/office/drawing/2014/main" val="1230707181"/>
                    </a:ext>
                  </a:extLst>
                </a:gridCol>
              </a:tblGrid>
              <a:tr h="717838">
                <a:tc>
                  <a:txBody>
                    <a:bodyPr/>
                    <a:lstStyle/>
                    <a:p>
                      <a:pPr algn="ctr"/>
                      <a:endParaRPr lang="en-GB" sz="2900" dirty="0"/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p</a:t>
                      </a: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056041"/>
                  </a:ext>
                </a:extLst>
              </a:tr>
              <a:tr h="717838">
                <a:tc>
                  <a:txBody>
                    <a:bodyPr/>
                    <a:lstStyle/>
                    <a:p>
                      <a:pPr algn="ctr"/>
                      <a:r>
                        <a:rPr lang="en-GB" sz="2900" dirty="0"/>
                        <a:t>_</a:t>
                      </a: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p</a:t>
                      </a: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5871415"/>
                  </a:ext>
                </a:extLst>
              </a:tr>
              <a:tr h="717838">
                <a:tc>
                  <a:txBody>
                    <a:bodyPr/>
                    <a:lstStyle/>
                    <a:p>
                      <a:pPr algn="ctr"/>
                      <a:endParaRPr lang="en-GB" sz="2900" dirty="0">
                        <a:solidFill>
                          <a:schemeClr val="tx1"/>
                        </a:solidFill>
                      </a:endParaRP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</a:t>
                      </a: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062083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4470779-D830-48B6-93E7-3BF314EFE523}"/>
              </a:ext>
            </a:extLst>
          </p:cNvPr>
          <p:cNvSpPr txBox="1"/>
          <p:nvPr/>
        </p:nvSpPr>
        <p:spPr>
          <a:xfrm>
            <a:off x="8276281" y="5958111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778823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Complete the number sentence using 4 of the cards below. </a:t>
            </a: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Find 2 possible solutions. 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EEC4407-3AC8-450B-B9B9-3F40998405CA}"/>
              </a:ext>
            </a:extLst>
          </p:cNvPr>
          <p:cNvGrpSpPr/>
          <p:nvPr/>
        </p:nvGrpSpPr>
        <p:grpSpPr>
          <a:xfrm>
            <a:off x="2037162" y="1487241"/>
            <a:ext cx="5069676" cy="510210"/>
            <a:chOff x="2151609" y="1792037"/>
            <a:chExt cx="5069676" cy="51021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192F4A2-EBEC-491F-A931-17504A05F861}"/>
                </a:ext>
              </a:extLst>
            </p:cNvPr>
            <p:cNvSpPr/>
            <p:nvPr/>
          </p:nvSpPr>
          <p:spPr>
            <a:xfrm>
              <a:off x="3072779" y="1792037"/>
              <a:ext cx="463827" cy="51021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6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FB6AB23-EFA1-4D2C-B87A-DEBA4EA24EDA}"/>
                </a:ext>
              </a:extLst>
            </p:cNvPr>
            <p:cNvSpPr/>
            <p:nvPr/>
          </p:nvSpPr>
          <p:spPr>
            <a:xfrm>
              <a:off x="3993949" y="1792037"/>
              <a:ext cx="463827" cy="51021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5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D5A7085-E8DE-4BB8-98DA-E883563078E9}"/>
                </a:ext>
              </a:extLst>
            </p:cNvPr>
            <p:cNvSpPr/>
            <p:nvPr/>
          </p:nvSpPr>
          <p:spPr>
            <a:xfrm>
              <a:off x="4915119" y="1792037"/>
              <a:ext cx="463827" cy="51021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163DA77-7E81-4F42-8862-EADAE55C0446}"/>
                </a:ext>
              </a:extLst>
            </p:cNvPr>
            <p:cNvSpPr/>
            <p:nvPr/>
          </p:nvSpPr>
          <p:spPr>
            <a:xfrm>
              <a:off x="2151609" y="1792037"/>
              <a:ext cx="463827" cy="51021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7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3DEB86B-BAF6-4AE7-AA20-5736E57B8940}"/>
                </a:ext>
              </a:extLst>
            </p:cNvPr>
            <p:cNvSpPr/>
            <p:nvPr/>
          </p:nvSpPr>
          <p:spPr>
            <a:xfrm>
              <a:off x="5836289" y="1792037"/>
              <a:ext cx="463827" cy="51021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6F20EF0-2C77-4D1E-BECB-B01EAF606CC2}"/>
                </a:ext>
              </a:extLst>
            </p:cNvPr>
            <p:cNvSpPr/>
            <p:nvPr/>
          </p:nvSpPr>
          <p:spPr>
            <a:xfrm>
              <a:off x="6757458" y="1792037"/>
              <a:ext cx="463827" cy="51021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</p:grp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EB4B775-958D-4766-95FC-77EB53F97C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542343"/>
              </p:ext>
            </p:extLst>
          </p:nvPr>
        </p:nvGraphicFramePr>
        <p:xfrm>
          <a:off x="2798513" y="2497346"/>
          <a:ext cx="3089632" cy="2363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733">
                  <a:extLst>
                    <a:ext uri="{9D8B030D-6E8A-4147-A177-3AD203B41FA5}">
                      <a16:colId xmlns:a16="http://schemas.microsoft.com/office/drawing/2014/main" val="122034527"/>
                    </a:ext>
                  </a:extLst>
                </a:gridCol>
                <a:gridCol w="639719">
                  <a:extLst>
                    <a:ext uri="{9D8B030D-6E8A-4147-A177-3AD203B41FA5}">
                      <a16:colId xmlns:a16="http://schemas.microsoft.com/office/drawing/2014/main" val="4096969334"/>
                    </a:ext>
                  </a:extLst>
                </a:gridCol>
                <a:gridCol w="213240">
                  <a:extLst>
                    <a:ext uri="{9D8B030D-6E8A-4147-A177-3AD203B41FA5}">
                      <a16:colId xmlns:a16="http://schemas.microsoft.com/office/drawing/2014/main" val="3008801523"/>
                    </a:ext>
                  </a:extLst>
                </a:gridCol>
                <a:gridCol w="639719">
                  <a:extLst>
                    <a:ext uri="{9D8B030D-6E8A-4147-A177-3AD203B41FA5}">
                      <a16:colId xmlns:a16="http://schemas.microsoft.com/office/drawing/2014/main" val="3608407575"/>
                    </a:ext>
                  </a:extLst>
                </a:gridCol>
                <a:gridCol w="79769">
                  <a:extLst>
                    <a:ext uri="{9D8B030D-6E8A-4147-A177-3AD203B41FA5}">
                      <a16:colId xmlns:a16="http://schemas.microsoft.com/office/drawing/2014/main" val="1710090688"/>
                    </a:ext>
                  </a:extLst>
                </a:gridCol>
                <a:gridCol w="639719">
                  <a:extLst>
                    <a:ext uri="{9D8B030D-6E8A-4147-A177-3AD203B41FA5}">
                      <a16:colId xmlns:a16="http://schemas.microsoft.com/office/drawing/2014/main" val="693434272"/>
                    </a:ext>
                  </a:extLst>
                </a:gridCol>
                <a:gridCol w="438733">
                  <a:extLst>
                    <a:ext uri="{9D8B030D-6E8A-4147-A177-3AD203B41FA5}">
                      <a16:colId xmlns:a16="http://schemas.microsoft.com/office/drawing/2014/main" val="3123576376"/>
                    </a:ext>
                  </a:extLst>
                </a:gridCol>
              </a:tblGrid>
              <a:tr h="634946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p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460669"/>
                  </a:ext>
                </a:extLst>
              </a:tr>
              <a:tr h="112031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0276765"/>
                  </a:ext>
                </a:extLst>
              </a:tr>
              <a:tr h="634946">
                <a:tc>
                  <a:txBody>
                    <a:bodyPr/>
                    <a:lstStyle/>
                    <a:p>
                      <a:pPr algn="ctr"/>
                      <a:r>
                        <a:rPr lang="en-GB" sz="2200" b="1" spc="-300" dirty="0">
                          <a:latin typeface="Century Gothic" panose="020B0502020202020204" pitchFamily="34" charset="0"/>
                        </a:rPr>
                        <a:t>–</a:t>
                      </a:r>
                      <a:r>
                        <a:rPr lang="en-GB" sz="2600" b="1" spc="-30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p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3662274"/>
                  </a:ext>
                </a:extLst>
              </a:tr>
              <a:tr h="115445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31715678"/>
                  </a:ext>
                </a:extLst>
              </a:tr>
              <a:tr h="115445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2258181"/>
                  </a:ext>
                </a:extLst>
              </a:tr>
              <a:tr h="634946"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p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8649024"/>
                  </a:ext>
                </a:extLst>
              </a:tr>
              <a:tr h="115445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48007409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40919E12-823E-4C00-9F93-2CA5E35E7FB7}"/>
              </a:ext>
            </a:extLst>
          </p:cNvPr>
          <p:cNvSpPr txBox="1"/>
          <p:nvPr/>
        </p:nvSpPr>
        <p:spPr>
          <a:xfrm>
            <a:off x="8276281" y="5958111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784016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C67EE4C-FC9F-43A2-9AF7-C78A58D51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C4F2B90-9D54-410F-B04B-4EB37D4B9B51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Jack is saving to buy a packet of felt tips.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more money does he need to save?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4C1BBC-FA13-4022-A63E-28E281A4060F}"/>
              </a:ext>
            </a:extLst>
          </p:cNvPr>
          <p:cNvGrpSpPr/>
          <p:nvPr/>
        </p:nvGrpSpPr>
        <p:grpSpPr>
          <a:xfrm rot="20474227">
            <a:off x="5153680" y="2380192"/>
            <a:ext cx="1684753" cy="504106"/>
            <a:chOff x="5106054" y="2399242"/>
            <a:chExt cx="1684753" cy="504106"/>
          </a:xfrm>
        </p:grpSpPr>
        <p:sp>
          <p:nvSpPr>
            <p:cNvPr id="15" name="Arrow: Pentagon 14">
              <a:extLst>
                <a:ext uri="{FF2B5EF4-FFF2-40B4-BE49-F238E27FC236}">
                  <a16:creationId xmlns:a16="http://schemas.microsoft.com/office/drawing/2014/main" id="{F5B72FBE-E66A-48C5-933B-E1D4ABB405EB}"/>
                </a:ext>
              </a:extLst>
            </p:cNvPr>
            <p:cNvSpPr/>
            <p:nvPr/>
          </p:nvSpPr>
          <p:spPr>
            <a:xfrm rot="10800000">
              <a:off x="5106054" y="2399242"/>
              <a:ext cx="1656695" cy="504106"/>
            </a:xfrm>
            <a:prstGeom prst="homePlat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8EEEB7E-59DE-4C3F-8030-63D3B147D778}"/>
                </a:ext>
              </a:extLst>
            </p:cNvPr>
            <p:cNvSpPr txBox="1"/>
            <p:nvPr/>
          </p:nvSpPr>
          <p:spPr>
            <a:xfrm rot="21593611">
              <a:off x="5221147" y="2451239"/>
              <a:ext cx="1569660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£3 and 35p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DB0DA6F-8EA9-42AE-A16E-074C49D13FEA}"/>
              </a:ext>
            </a:extLst>
          </p:cNvPr>
          <p:cNvSpPr txBox="1"/>
          <p:nvPr/>
        </p:nvSpPr>
        <p:spPr>
          <a:xfrm>
            <a:off x="8276281" y="5958111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499683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Complete the number sentence using 4 of the cards below. </a:t>
            </a: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Find 2 possible solutions. 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EEC4407-3AC8-450B-B9B9-3F40998405CA}"/>
              </a:ext>
            </a:extLst>
          </p:cNvPr>
          <p:cNvGrpSpPr/>
          <p:nvPr/>
        </p:nvGrpSpPr>
        <p:grpSpPr>
          <a:xfrm>
            <a:off x="2037162" y="1487241"/>
            <a:ext cx="5069676" cy="510210"/>
            <a:chOff x="2151609" y="1792037"/>
            <a:chExt cx="5069676" cy="51021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192F4A2-EBEC-491F-A931-17504A05F861}"/>
                </a:ext>
              </a:extLst>
            </p:cNvPr>
            <p:cNvSpPr/>
            <p:nvPr/>
          </p:nvSpPr>
          <p:spPr>
            <a:xfrm>
              <a:off x="3072779" y="1792037"/>
              <a:ext cx="463827" cy="51021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6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FB6AB23-EFA1-4D2C-B87A-DEBA4EA24EDA}"/>
                </a:ext>
              </a:extLst>
            </p:cNvPr>
            <p:cNvSpPr/>
            <p:nvPr/>
          </p:nvSpPr>
          <p:spPr>
            <a:xfrm>
              <a:off x="3993949" y="1792037"/>
              <a:ext cx="463827" cy="51021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5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D5A7085-E8DE-4BB8-98DA-E883563078E9}"/>
                </a:ext>
              </a:extLst>
            </p:cNvPr>
            <p:cNvSpPr/>
            <p:nvPr/>
          </p:nvSpPr>
          <p:spPr>
            <a:xfrm>
              <a:off x="4915119" y="1792037"/>
              <a:ext cx="463827" cy="51021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163DA77-7E81-4F42-8862-EADAE55C0446}"/>
                </a:ext>
              </a:extLst>
            </p:cNvPr>
            <p:cNvSpPr/>
            <p:nvPr/>
          </p:nvSpPr>
          <p:spPr>
            <a:xfrm>
              <a:off x="2151609" y="1792037"/>
              <a:ext cx="463827" cy="51021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7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3DEB86B-BAF6-4AE7-AA20-5736E57B8940}"/>
                </a:ext>
              </a:extLst>
            </p:cNvPr>
            <p:cNvSpPr/>
            <p:nvPr/>
          </p:nvSpPr>
          <p:spPr>
            <a:xfrm>
              <a:off x="5836289" y="1792037"/>
              <a:ext cx="463827" cy="51021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6F20EF0-2C77-4D1E-BECB-B01EAF606CC2}"/>
                </a:ext>
              </a:extLst>
            </p:cNvPr>
            <p:cNvSpPr/>
            <p:nvPr/>
          </p:nvSpPr>
          <p:spPr>
            <a:xfrm>
              <a:off x="6757458" y="1792037"/>
              <a:ext cx="463827" cy="51021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</p:grp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68FA90BC-5438-492E-BDCD-BEABF0655B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062198"/>
              </p:ext>
            </p:extLst>
          </p:nvPr>
        </p:nvGraphicFramePr>
        <p:xfrm>
          <a:off x="1259151" y="2696229"/>
          <a:ext cx="2608023" cy="19617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344">
                  <a:extLst>
                    <a:ext uri="{9D8B030D-6E8A-4147-A177-3AD203B41FA5}">
                      <a16:colId xmlns:a16="http://schemas.microsoft.com/office/drawing/2014/main" val="12203452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096969334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00880152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608407575"/>
                    </a:ext>
                  </a:extLst>
                </a:gridCol>
                <a:gridCol w="67335">
                  <a:extLst>
                    <a:ext uri="{9D8B030D-6E8A-4147-A177-3AD203B41FA5}">
                      <a16:colId xmlns:a16="http://schemas.microsoft.com/office/drawing/2014/main" val="17100906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93434272"/>
                    </a:ext>
                  </a:extLst>
                </a:gridCol>
                <a:gridCol w="370344">
                  <a:extLst>
                    <a:ext uri="{9D8B030D-6E8A-4147-A177-3AD203B41FA5}">
                      <a16:colId xmlns:a16="http://schemas.microsoft.com/office/drawing/2014/main" val="800007784"/>
                    </a:ext>
                  </a:extLst>
                </a:gridCol>
              </a:tblGrid>
              <a:tr h="527076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p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460669"/>
                  </a:ext>
                </a:extLst>
              </a:tr>
              <a:tr h="92998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0276765"/>
                  </a:ext>
                </a:extLst>
              </a:tr>
              <a:tr h="527076">
                <a:tc>
                  <a:txBody>
                    <a:bodyPr/>
                    <a:lstStyle/>
                    <a:p>
                      <a:pPr algn="ctr"/>
                      <a:r>
                        <a:rPr lang="en-GB" sz="2200" b="1" spc="-300" dirty="0">
                          <a:latin typeface="Century Gothic" panose="020B0502020202020204" pitchFamily="34" charset="0"/>
                        </a:rPr>
                        <a:t>–</a:t>
                      </a:r>
                      <a:r>
                        <a:rPr lang="en-GB" sz="2600" b="1" spc="-30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p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3662274"/>
                  </a:ext>
                </a:extLst>
              </a:tr>
              <a:tr h="95832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31715678"/>
                  </a:ext>
                </a:extLst>
              </a:tr>
              <a:tr h="95832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2258181"/>
                  </a:ext>
                </a:extLst>
              </a:tr>
              <a:tr h="527076"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p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8649024"/>
                  </a:ext>
                </a:extLst>
              </a:tr>
              <a:tr h="95832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48007409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50C93262-F58F-4B49-AFD4-438CDA11C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040413"/>
              </p:ext>
            </p:extLst>
          </p:nvPr>
        </p:nvGraphicFramePr>
        <p:xfrm>
          <a:off x="5032585" y="2696229"/>
          <a:ext cx="3010033" cy="19617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0296">
                  <a:extLst>
                    <a:ext uri="{9D8B030D-6E8A-4147-A177-3AD203B41FA5}">
                      <a16:colId xmlns:a16="http://schemas.microsoft.com/office/drawing/2014/main" val="122034527"/>
                    </a:ext>
                  </a:extLst>
                </a:gridCol>
                <a:gridCol w="380296">
                  <a:extLst>
                    <a:ext uri="{9D8B030D-6E8A-4147-A177-3AD203B41FA5}">
                      <a16:colId xmlns:a16="http://schemas.microsoft.com/office/drawing/2014/main" val="414452212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096969334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00880152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608407575"/>
                    </a:ext>
                  </a:extLst>
                </a:gridCol>
                <a:gridCol w="69145">
                  <a:extLst>
                    <a:ext uri="{9D8B030D-6E8A-4147-A177-3AD203B41FA5}">
                      <a16:colId xmlns:a16="http://schemas.microsoft.com/office/drawing/2014/main" val="17100906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93434272"/>
                    </a:ext>
                  </a:extLst>
                </a:gridCol>
                <a:gridCol w="380296">
                  <a:extLst>
                    <a:ext uri="{9D8B030D-6E8A-4147-A177-3AD203B41FA5}">
                      <a16:colId xmlns:a16="http://schemas.microsoft.com/office/drawing/2014/main" val="2412482037"/>
                    </a:ext>
                  </a:extLst>
                </a:gridCol>
              </a:tblGrid>
              <a:tr h="527076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p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460669"/>
                  </a:ext>
                </a:extLst>
              </a:tr>
              <a:tr h="92998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0276765"/>
                  </a:ext>
                </a:extLst>
              </a:tr>
              <a:tr h="527076">
                <a:tc>
                  <a:txBody>
                    <a:bodyPr/>
                    <a:lstStyle/>
                    <a:p>
                      <a:pPr algn="ctr"/>
                      <a:r>
                        <a:rPr lang="en-GB" sz="2200" b="1" spc="-300" dirty="0">
                          <a:latin typeface="Century Gothic" panose="020B0502020202020204" pitchFamily="34" charset="0"/>
                        </a:rPr>
                        <a:t>–</a:t>
                      </a:r>
                      <a:r>
                        <a:rPr lang="en-GB" sz="2600" b="1" spc="-30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p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3662274"/>
                  </a:ext>
                </a:extLst>
              </a:tr>
              <a:tr h="95832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31715678"/>
                  </a:ext>
                </a:extLst>
              </a:tr>
              <a:tr h="95832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2258181"/>
                  </a:ext>
                </a:extLst>
              </a:tr>
              <a:tr h="527076"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p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8649024"/>
                  </a:ext>
                </a:extLst>
              </a:tr>
              <a:tr h="95832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48007409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2D4DD219-0E07-4771-9E00-9823FAB0D59B}"/>
              </a:ext>
            </a:extLst>
          </p:cNvPr>
          <p:cNvSpPr txBox="1"/>
          <p:nvPr/>
        </p:nvSpPr>
        <p:spPr>
          <a:xfrm>
            <a:off x="8276281" y="5958111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900785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3/4 – Summer Block 1 – Money</a:t>
            </a: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Thursday 14</a:t>
            </a:r>
            <a:r>
              <a:rPr lang="en-GB" sz="4800" b="1" baseline="30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th</a:t>
            </a:r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May 2020</a:t>
            </a: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6</a:t>
            </a: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Year 3/4:</a:t>
            </a: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I can add and subtract amounts of money to give change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962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38CEAD-CC0C-4EEE-86B6-1FFA223B3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4458C2-FB0A-4AD1-983F-297B2073F248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robot costs £7 and 90p.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you give the shop keeper a £10 note, what will your change be?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could you work out the answer? </a:t>
            </a:r>
          </a:p>
          <a:p>
            <a:pPr lvl="0"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C93109-DED3-4041-8E99-C8186EDD0874}"/>
              </a:ext>
            </a:extLst>
          </p:cNvPr>
          <p:cNvSpPr txBox="1"/>
          <p:nvPr/>
        </p:nvSpPr>
        <p:spPr>
          <a:xfrm>
            <a:off x="8298495" y="5995459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669721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38CEAD-CC0C-4EEE-86B6-1FFA223B3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4458C2-FB0A-4AD1-983F-297B2073F248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robot costs £7 and 90p.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you give the shop keeper a £10 note, what will your change be?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could you work out the answer?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change will be £2 and 10p</a:t>
            </a: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There are various ways to work this out.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You could subtract £7 and 90 from £10, or count on from £7 and 90p to £10 on a number line.</a:t>
            </a:r>
          </a:p>
          <a:p>
            <a:pPr lvl="0"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A66569-1937-4207-A4D2-2CCFCAE23677}"/>
              </a:ext>
            </a:extLst>
          </p:cNvPr>
          <p:cNvSpPr txBox="1"/>
          <p:nvPr/>
        </p:nvSpPr>
        <p:spPr>
          <a:xfrm>
            <a:off x="8298495" y="5995459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773186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Amy buys a book for £7 and 68p. She pays with a £10 note.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Complete the number line to work out his change.</a:t>
            </a: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C4D8A28-F280-414E-B37E-1CB03564AFB9}"/>
              </a:ext>
            </a:extLst>
          </p:cNvPr>
          <p:cNvGraphicFramePr>
            <a:graphicFrameLocks noGrp="1"/>
          </p:cNvGraphicFramePr>
          <p:nvPr/>
        </p:nvGraphicFramePr>
        <p:xfrm>
          <a:off x="1587748" y="2436601"/>
          <a:ext cx="6097986" cy="18647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1845">
                  <a:extLst>
                    <a:ext uri="{9D8B030D-6E8A-4147-A177-3AD203B41FA5}">
                      <a16:colId xmlns:a16="http://schemas.microsoft.com/office/drawing/2014/main" val="3743483011"/>
                    </a:ext>
                  </a:extLst>
                </a:gridCol>
                <a:gridCol w="81670">
                  <a:extLst>
                    <a:ext uri="{9D8B030D-6E8A-4147-A177-3AD203B41FA5}">
                      <a16:colId xmlns:a16="http://schemas.microsoft.com/office/drawing/2014/main" val="2463596412"/>
                    </a:ext>
                  </a:extLst>
                </a:gridCol>
                <a:gridCol w="841845">
                  <a:extLst>
                    <a:ext uri="{9D8B030D-6E8A-4147-A177-3AD203B41FA5}">
                      <a16:colId xmlns:a16="http://schemas.microsoft.com/office/drawing/2014/main" val="1340265369"/>
                    </a:ext>
                  </a:extLst>
                </a:gridCol>
                <a:gridCol w="76844">
                  <a:extLst>
                    <a:ext uri="{9D8B030D-6E8A-4147-A177-3AD203B41FA5}">
                      <a16:colId xmlns:a16="http://schemas.microsoft.com/office/drawing/2014/main" val="1709313106"/>
                    </a:ext>
                  </a:extLst>
                </a:gridCol>
                <a:gridCol w="841845">
                  <a:extLst>
                    <a:ext uri="{9D8B030D-6E8A-4147-A177-3AD203B41FA5}">
                      <a16:colId xmlns:a16="http://schemas.microsoft.com/office/drawing/2014/main" val="3186949606"/>
                    </a:ext>
                  </a:extLst>
                </a:gridCol>
                <a:gridCol w="2315077">
                  <a:extLst>
                    <a:ext uri="{9D8B030D-6E8A-4147-A177-3AD203B41FA5}">
                      <a16:colId xmlns:a16="http://schemas.microsoft.com/office/drawing/2014/main" val="298896274"/>
                    </a:ext>
                  </a:extLst>
                </a:gridCol>
                <a:gridCol w="1098860">
                  <a:extLst>
                    <a:ext uri="{9D8B030D-6E8A-4147-A177-3AD203B41FA5}">
                      <a16:colId xmlns:a16="http://schemas.microsoft.com/office/drawing/2014/main" val="3969027479"/>
                    </a:ext>
                  </a:extLst>
                </a:gridCol>
              </a:tblGrid>
              <a:tr h="718161">
                <a:tc>
                  <a:txBody>
                    <a:bodyPr/>
                    <a:lstStyle/>
                    <a:p>
                      <a:pPr algn="ctr"/>
                      <a:endParaRPr lang="en-GB" sz="35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5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5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5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5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3500"/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865948"/>
                  </a:ext>
                </a:extLst>
              </a:tr>
              <a:tr h="232188">
                <a:tc>
                  <a:txBody>
                    <a:bodyPr/>
                    <a:lstStyle/>
                    <a:p>
                      <a:pPr algn="ctr"/>
                      <a:endParaRPr lang="en-GB" sz="2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"/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15303"/>
                  </a:ext>
                </a:extLst>
              </a:tr>
              <a:tr h="53997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£7 and 68p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£7 and 70p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£8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£10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326343"/>
                  </a:ext>
                </a:extLst>
              </a:tr>
            </a:tbl>
          </a:graphicData>
        </a:graphic>
      </p:graphicFrame>
      <p:sp>
        <p:nvSpPr>
          <p:cNvPr id="12" name="Arrow: Curved Down 11">
            <a:extLst>
              <a:ext uri="{FF2B5EF4-FFF2-40B4-BE49-F238E27FC236}">
                <a16:creationId xmlns:a16="http://schemas.microsoft.com/office/drawing/2014/main" id="{A36AC6C6-A5BA-47EC-94E6-07364D835D52}"/>
              </a:ext>
            </a:extLst>
          </p:cNvPr>
          <p:cNvSpPr/>
          <p:nvPr/>
        </p:nvSpPr>
        <p:spPr>
          <a:xfrm>
            <a:off x="2027544" y="2907143"/>
            <a:ext cx="923630" cy="234895"/>
          </a:xfrm>
          <a:prstGeom prst="curvedDownArrow">
            <a:avLst>
              <a:gd name="adj1" fmla="val 0"/>
              <a:gd name="adj2" fmla="val 44889"/>
              <a:gd name="adj3" fmla="val 2741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BE783E71-4AB2-49B5-9C8E-0ADCBAF50D6E}"/>
              </a:ext>
            </a:extLst>
          </p:cNvPr>
          <p:cNvSpPr/>
          <p:nvPr/>
        </p:nvSpPr>
        <p:spPr>
          <a:xfrm>
            <a:off x="2894614" y="2912336"/>
            <a:ext cx="1151424" cy="234895"/>
          </a:xfrm>
          <a:prstGeom prst="curvedDownArrow">
            <a:avLst>
              <a:gd name="adj1" fmla="val 0"/>
              <a:gd name="adj2" fmla="val 44889"/>
              <a:gd name="adj3" fmla="val 2741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Arrow: Curved Down 13">
            <a:extLst>
              <a:ext uri="{FF2B5EF4-FFF2-40B4-BE49-F238E27FC236}">
                <a16:creationId xmlns:a16="http://schemas.microsoft.com/office/drawing/2014/main" id="{D88389C3-164C-4FA8-9293-6218057E92C2}"/>
              </a:ext>
            </a:extLst>
          </p:cNvPr>
          <p:cNvSpPr/>
          <p:nvPr/>
        </p:nvSpPr>
        <p:spPr>
          <a:xfrm>
            <a:off x="3999287" y="2207580"/>
            <a:ext cx="3314720" cy="917420"/>
          </a:xfrm>
          <a:prstGeom prst="curvedDownArrow">
            <a:avLst>
              <a:gd name="adj1" fmla="val 0"/>
              <a:gd name="adj2" fmla="val 24442"/>
              <a:gd name="adj3" fmla="val 233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7FEEC0-76D4-4DF0-96CD-1E5EA8D7C3F9}"/>
              </a:ext>
            </a:extLst>
          </p:cNvPr>
          <p:cNvSpPr/>
          <p:nvPr/>
        </p:nvSpPr>
        <p:spPr>
          <a:xfrm>
            <a:off x="2027544" y="2452872"/>
            <a:ext cx="829333" cy="410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E45431-FFC0-4B06-8980-D0FEDCA73854}"/>
              </a:ext>
            </a:extLst>
          </p:cNvPr>
          <p:cNvSpPr/>
          <p:nvPr/>
        </p:nvSpPr>
        <p:spPr>
          <a:xfrm>
            <a:off x="3055659" y="2436601"/>
            <a:ext cx="829333" cy="410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D30B23-9E7E-48F4-BADC-C66EB0833855}"/>
              </a:ext>
            </a:extLst>
          </p:cNvPr>
          <p:cNvSpPr/>
          <p:nvPr/>
        </p:nvSpPr>
        <p:spPr>
          <a:xfrm>
            <a:off x="5241980" y="1738636"/>
            <a:ext cx="829333" cy="410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DE3BFD-BB00-4F46-BEEE-02F88986145D}"/>
              </a:ext>
            </a:extLst>
          </p:cNvPr>
          <p:cNvSpPr/>
          <p:nvPr/>
        </p:nvSpPr>
        <p:spPr>
          <a:xfrm>
            <a:off x="5499390" y="1759219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93BD14-666A-43BE-A957-A28D2B3DD650}"/>
              </a:ext>
            </a:extLst>
          </p:cNvPr>
          <p:cNvSpPr txBox="1"/>
          <p:nvPr/>
        </p:nvSpPr>
        <p:spPr>
          <a:xfrm>
            <a:off x="8298495" y="5995459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Amy buys a book for £7 and 68p. She pays with a £10 note.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Complete the number line to work out his change.</a:t>
            </a: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change will be £2 and 32p</a:t>
            </a: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C4D8A28-F280-414E-B37E-1CB03564AFB9}"/>
              </a:ext>
            </a:extLst>
          </p:cNvPr>
          <p:cNvGraphicFramePr>
            <a:graphicFrameLocks noGrp="1"/>
          </p:cNvGraphicFramePr>
          <p:nvPr/>
        </p:nvGraphicFramePr>
        <p:xfrm>
          <a:off x="1587748" y="2436601"/>
          <a:ext cx="6097986" cy="18647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1845">
                  <a:extLst>
                    <a:ext uri="{9D8B030D-6E8A-4147-A177-3AD203B41FA5}">
                      <a16:colId xmlns:a16="http://schemas.microsoft.com/office/drawing/2014/main" val="3743483011"/>
                    </a:ext>
                  </a:extLst>
                </a:gridCol>
                <a:gridCol w="81670">
                  <a:extLst>
                    <a:ext uri="{9D8B030D-6E8A-4147-A177-3AD203B41FA5}">
                      <a16:colId xmlns:a16="http://schemas.microsoft.com/office/drawing/2014/main" val="2463596412"/>
                    </a:ext>
                  </a:extLst>
                </a:gridCol>
                <a:gridCol w="841845">
                  <a:extLst>
                    <a:ext uri="{9D8B030D-6E8A-4147-A177-3AD203B41FA5}">
                      <a16:colId xmlns:a16="http://schemas.microsoft.com/office/drawing/2014/main" val="1340265369"/>
                    </a:ext>
                  </a:extLst>
                </a:gridCol>
                <a:gridCol w="76844">
                  <a:extLst>
                    <a:ext uri="{9D8B030D-6E8A-4147-A177-3AD203B41FA5}">
                      <a16:colId xmlns:a16="http://schemas.microsoft.com/office/drawing/2014/main" val="1709313106"/>
                    </a:ext>
                  </a:extLst>
                </a:gridCol>
                <a:gridCol w="841845">
                  <a:extLst>
                    <a:ext uri="{9D8B030D-6E8A-4147-A177-3AD203B41FA5}">
                      <a16:colId xmlns:a16="http://schemas.microsoft.com/office/drawing/2014/main" val="3186949606"/>
                    </a:ext>
                  </a:extLst>
                </a:gridCol>
                <a:gridCol w="2315077">
                  <a:extLst>
                    <a:ext uri="{9D8B030D-6E8A-4147-A177-3AD203B41FA5}">
                      <a16:colId xmlns:a16="http://schemas.microsoft.com/office/drawing/2014/main" val="298896274"/>
                    </a:ext>
                  </a:extLst>
                </a:gridCol>
                <a:gridCol w="1098860">
                  <a:extLst>
                    <a:ext uri="{9D8B030D-6E8A-4147-A177-3AD203B41FA5}">
                      <a16:colId xmlns:a16="http://schemas.microsoft.com/office/drawing/2014/main" val="3969027479"/>
                    </a:ext>
                  </a:extLst>
                </a:gridCol>
              </a:tblGrid>
              <a:tr h="718161">
                <a:tc>
                  <a:txBody>
                    <a:bodyPr/>
                    <a:lstStyle/>
                    <a:p>
                      <a:pPr algn="ctr"/>
                      <a:endParaRPr lang="en-GB" sz="35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5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5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5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5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3500"/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865948"/>
                  </a:ext>
                </a:extLst>
              </a:tr>
              <a:tr h="232188">
                <a:tc>
                  <a:txBody>
                    <a:bodyPr/>
                    <a:lstStyle/>
                    <a:p>
                      <a:pPr algn="ctr"/>
                      <a:endParaRPr lang="en-GB" sz="2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"/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15303"/>
                  </a:ext>
                </a:extLst>
              </a:tr>
              <a:tr h="53997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£7 and 68p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£7 and 70p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£8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£10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326343"/>
                  </a:ext>
                </a:extLst>
              </a:tr>
            </a:tbl>
          </a:graphicData>
        </a:graphic>
      </p:graphicFrame>
      <p:sp>
        <p:nvSpPr>
          <p:cNvPr id="12" name="Arrow: Curved Down 11">
            <a:extLst>
              <a:ext uri="{FF2B5EF4-FFF2-40B4-BE49-F238E27FC236}">
                <a16:creationId xmlns:a16="http://schemas.microsoft.com/office/drawing/2014/main" id="{A36AC6C6-A5BA-47EC-94E6-07364D835D52}"/>
              </a:ext>
            </a:extLst>
          </p:cNvPr>
          <p:cNvSpPr/>
          <p:nvPr/>
        </p:nvSpPr>
        <p:spPr>
          <a:xfrm>
            <a:off x="2027544" y="2907143"/>
            <a:ext cx="923630" cy="234895"/>
          </a:xfrm>
          <a:prstGeom prst="curvedDownArrow">
            <a:avLst>
              <a:gd name="adj1" fmla="val 0"/>
              <a:gd name="adj2" fmla="val 44889"/>
              <a:gd name="adj3" fmla="val 2741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BE783E71-4AB2-49B5-9C8E-0ADCBAF50D6E}"/>
              </a:ext>
            </a:extLst>
          </p:cNvPr>
          <p:cNvSpPr/>
          <p:nvPr/>
        </p:nvSpPr>
        <p:spPr>
          <a:xfrm>
            <a:off x="2894614" y="2912336"/>
            <a:ext cx="1151424" cy="234895"/>
          </a:xfrm>
          <a:prstGeom prst="curvedDownArrow">
            <a:avLst>
              <a:gd name="adj1" fmla="val 0"/>
              <a:gd name="adj2" fmla="val 44889"/>
              <a:gd name="adj3" fmla="val 2741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Arrow: Curved Down 13">
            <a:extLst>
              <a:ext uri="{FF2B5EF4-FFF2-40B4-BE49-F238E27FC236}">
                <a16:creationId xmlns:a16="http://schemas.microsoft.com/office/drawing/2014/main" id="{D88389C3-164C-4FA8-9293-6218057E92C2}"/>
              </a:ext>
            </a:extLst>
          </p:cNvPr>
          <p:cNvSpPr/>
          <p:nvPr/>
        </p:nvSpPr>
        <p:spPr>
          <a:xfrm>
            <a:off x="3999287" y="2207580"/>
            <a:ext cx="3314720" cy="917420"/>
          </a:xfrm>
          <a:prstGeom prst="curvedDownArrow">
            <a:avLst>
              <a:gd name="adj1" fmla="val 0"/>
              <a:gd name="adj2" fmla="val 24442"/>
              <a:gd name="adj3" fmla="val 233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7FEEC0-76D4-4DF0-96CD-1E5EA8D7C3F9}"/>
              </a:ext>
            </a:extLst>
          </p:cNvPr>
          <p:cNvSpPr/>
          <p:nvPr/>
        </p:nvSpPr>
        <p:spPr>
          <a:xfrm>
            <a:off x="2027544" y="2452872"/>
            <a:ext cx="829333" cy="410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2p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E45431-FFC0-4B06-8980-D0FEDCA73854}"/>
              </a:ext>
            </a:extLst>
          </p:cNvPr>
          <p:cNvSpPr/>
          <p:nvPr/>
        </p:nvSpPr>
        <p:spPr>
          <a:xfrm>
            <a:off x="3055659" y="2436601"/>
            <a:ext cx="829333" cy="410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30p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D30B23-9E7E-48F4-BADC-C66EB0833855}"/>
              </a:ext>
            </a:extLst>
          </p:cNvPr>
          <p:cNvSpPr/>
          <p:nvPr/>
        </p:nvSpPr>
        <p:spPr>
          <a:xfrm>
            <a:off x="5241980" y="1738636"/>
            <a:ext cx="829333" cy="410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DE3BFD-BB00-4F46-BEEE-02F88986145D}"/>
              </a:ext>
            </a:extLst>
          </p:cNvPr>
          <p:cNvSpPr/>
          <p:nvPr/>
        </p:nvSpPr>
        <p:spPr>
          <a:xfrm>
            <a:off x="5434470" y="1759219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BE04BE-14E9-4A0D-B541-D0A564BD218E}"/>
              </a:ext>
            </a:extLst>
          </p:cNvPr>
          <p:cNvSpPr txBox="1"/>
          <p:nvPr/>
        </p:nvSpPr>
        <p:spPr>
          <a:xfrm>
            <a:off x="8298495" y="5995459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6961611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Sophie goes swimming. It costs £3 and 75p. She pays with a £5 note.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will her change be?</a:t>
            </a:r>
          </a:p>
          <a:p>
            <a:pPr algn="ctr"/>
            <a:endParaRPr lang="en-GB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latin typeface="Century Gothic" panose="020B0502020202020204" pitchFamily="34" charset="0"/>
              </a:rPr>
              <a:t>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0AC6810-3810-4669-8D1D-D4D8DE36C6DD}"/>
              </a:ext>
            </a:extLst>
          </p:cNvPr>
          <p:cNvGraphicFramePr>
            <a:graphicFrameLocks noGrp="1"/>
          </p:cNvGraphicFramePr>
          <p:nvPr/>
        </p:nvGraphicFramePr>
        <p:xfrm>
          <a:off x="2375035" y="2292878"/>
          <a:ext cx="4544255" cy="1085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8255">
                  <a:extLst>
                    <a:ext uri="{9D8B030D-6E8A-4147-A177-3AD203B41FA5}">
                      <a16:colId xmlns:a16="http://schemas.microsoft.com/office/drawing/2014/main" val="4011300281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3812761524"/>
                    </a:ext>
                  </a:extLst>
                </a:gridCol>
              </a:tblGrid>
              <a:tr h="542947"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£5</a:t>
                      </a:r>
                    </a:p>
                  </a:txBody>
                  <a:tcPr marL="100584" marR="100584" marT="50292" marB="5029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86143160"/>
                  </a:ext>
                </a:extLst>
              </a:tr>
              <a:tr h="54288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£3 and 75p</a:t>
                      </a:r>
                    </a:p>
                  </a:txBody>
                  <a:tcPr marL="133877" marR="133877" marT="66938" marB="6693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 marL="133877" marR="133877" marT="66938" marB="6693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98741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D7E0F70-47D2-4047-8BD6-4B5362BDAF53}"/>
              </a:ext>
            </a:extLst>
          </p:cNvPr>
          <p:cNvSpPr txBox="1"/>
          <p:nvPr/>
        </p:nvSpPr>
        <p:spPr>
          <a:xfrm>
            <a:off x="8298495" y="5995459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9107074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Sophie goes swimming. It costs £3 and 75p. She pays with a £5 note.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will her change be?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Her change will be £1 and 25p.</a:t>
            </a:r>
          </a:p>
          <a:p>
            <a:pPr algn="ctr"/>
            <a:endParaRPr lang="en-GB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latin typeface="Century Gothic" panose="020B0502020202020204" pitchFamily="34" charset="0"/>
              </a:rPr>
              <a:t>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0AC6810-3810-4669-8D1D-D4D8DE36C6DD}"/>
              </a:ext>
            </a:extLst>
          </p:cNvPr>
          <p:cNvGraphicFramePr>
            <a:graphicFrameLocks noGrp="1"/>
          </p:cNvGraphicFramePr>
          <p:nvPr/>
        </p:nvGraphicFramePr>
        <p:xfrm>
          <a:off x="2375035" y="2292878"/>
          <a:ext cx="4544255" cy="1085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8255">
                  <a:extLst>
                    <a:ext uri="{9D8B030D-6E8A-4147-A177-3AD203B41FA5}">
                      <a16:colId xmlns:a16="http://schemas.microsoft.com/office/drawing/2014/main" val="4011300281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3812761524"/>
                    </a:ext>
                  </a:extLst>
                </a:gridCol>
              </a:tblGrid>
              <a:tr h="542947"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£5</a:t>
                      </a:r>
                    </a:p>
                  </a:txBody>
                  <a:tcPr marL="100584" marR="100584" marT="50292" marB="5029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86143160"/>
                  </a:ext>
                </a:extLst>
              </a:tr>
              <a:tr h="54288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£3 and 75p</a:t>
                      </a:r>
                    </a:p>
                  </a:txBody>
                  <a:tcPr marL="133877" marR="133877" marT="66938" marB="6693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£1 and 25p</a:t>
                      </a:r>
                    </a:p>
                  </a:txBody>
                  <a:tcPr marL="133877" marR="133877" marT="66938" marB="6693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98741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2204C38-3A92-4193-9962-89236DCD15FE}"/>
              </a:ext>
            </a:extLst>
          </p:cNvPr>
          <p:cNvSpPr txBox="1"/>
          <p:nvPr/>
        </p:nvSpPr>
        <p:spPr>
          <a:xfrm>
            <a:off x="8298495" y="5995459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3870399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Joe buys an ice-cream for 87p. He pays with a £2 coin.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Calculate his change.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3E1BFE4-3BD5-42BF-B128-2E3F30C9E4C6}"/>
              </a:ext>
            </a:extLst>
          </p:cNvPr>
          <p:cNvGrpSpPr/>
          <p:nvPr/>
        </p:nvGrpSpPr>
        <p:grpSpPr>
          <a:xfrm>
            <a:off x="3234586" y="1978678"/>
            <a:ext cx="2674827" cy="2379249"/>
            <a:chOff x="2150189" y="4862324"/>
            <a:chExt cx="1508238" cy="149366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00693E9-7F20-4C05-9CFE-47208CEA5381}"/>
                </a:ext>
              </a:extLst>
            </p:cNvPr>
            <p:cNvSpPr/>
            <p:nvPr/>
          </p:nvSpPr>
          <p:spPr>
            <a:xfrm>
              <a:off x="2150189" y="5768880"/>
              <a:ext cx="638026" cy="5871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?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F432028-3285-40DE-A0FC-DD93DB21C9AC}"/>
                </a:ext>
              </a:extLst>
            </p:cNvPr>
            <p:cNvSpPr/>
            <p:nvPr/>
          </p:nvSpPr>
          <p:spPr>
            <a:xfrm>
              <a:off x="3020401" y="5768880"/>
              <a:ext cx="638026" cy="5871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87p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0A10E3C-2DD9-4BF6-8E8F-94555FAFDB38}"/>
                </a:ext>
              </a:extLst>
            </p:cNvPr>
            <p:cNvSpPr/>
            <p:nvPr/>
          </p:nvSpPr>
          <p:spPr>
            <a:xfrm>
              <a:off x="2585295" y="4862324"/>
              <a:ext cx="638026" cy="5871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£2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EE36EB4-AC63-4B99-AB91-9588995371EB}"/>
                </a:ext>
              </a:extLst>
            </p:cNvPr>
            <p:cNvCxnSpPr>
              <a:stCxn id="11" idx="3"/>
              <a:endCxn id="9" idx="0"/>
            </p:cNvCxnSpPr>
            <p:nvPr/>
          </p:nvCxnSpPr>
          <p:spPr>
            <a:xfrm flipH="1">
              <a:off x="2469202" y="5363451"/>
              <a:ext cx="209530" cy="4054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CA5B292-F355-4B65-A8EC-0FA2051CC711}"/>
                </a:ext>
              </a:extLst>
            </p:cNvPr>
            <p:cNvCxnSpPr>
              <a:cxnSpLocks/>
              <a:stCxn id="11" idx="5"/>
              <a:endCxn id="10" idx="0"/>
            </p:cNvCxnSpPr>
            <p:nvPr/>
          </p:nvCxnSpPr>
          <p:spPr>
            <a:xfrm>
              <a:off x="3129884" y="5363451"/>
              <a:ext cx="209530" cy="4054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061BC48-2C7B-4F3E-9AFD-96CEB7C5CCA6}"/>
              </a:ext>
            </a:extLst>
          </p:cNvPr>
          <p:cNvSpPr txBox="1"/>
          <p:nvPr/>
        </p:nvSpPr>
        <p:spPr>
          <a:xfrm>
            <a:off x="8298495" y="5995459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792431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Joe buys an ice-cream for 87p. He pays with a £2 coin.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Calculate his change.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His change will be £1 and 13p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3E1BFE4-3BD5-42BF-B128-2E3F30C9E4C6}"/>
              </a:ext>
            </a:extLst>
          </p:cNvPr>
          <p:cNvGrpSpPr/>
          <p:nvPr/>
        </p:nvGrpSpPr>
        <p:grpSpPr>
          <a:xfrm>
            <a:off x="3234586" y="1978678"/>
            <a:ext cx="2674827" cy="2379249"/>
            <a:chOff x="2150189" y="4862324"/>
            <a:chExt cx="1508238" cy="149366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00693E9-7F20-4C05-9CFE-47208CEA5381}"/>
                </a:ext>
              </a:extLst>
            </p:cNvPr>
            <p:cNvSpPr/>
            <p:nvPr/>
          </p:nvSpPr>
          <p:spPr>
            <a:xfrm>
              <a:off x="2150189" y="5768880"/>
              <a:ext cx="638026" cy="5871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£1 and 13p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F432028-3285-40DE-A0FC-DD93DB21C9AC}"/>
                </a:ext>
              </a:extLst>
            </p:cNvPr>
            <p:cNvSpPr/>
            <p:nvPr/>
          </p:nvSpPr>
          <p:spPr>
            <a:xfrm>
              <a:off x="3020401" y="5768880"/>
              <a:ext cx="638026" cy="5871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87p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0A10E3C-2DD9-4BF6-8E8F-94555FAFDB38}"/>
                </a:ext>
              </a:extLst>
            </p:cNvPr>
            <p:cNvSpPr/>
            <p:nvPr/>
          </p:nvSpPr>
          <p:spPr>
            <a:xfrm>
              <a:off x="2585295" y="4862324"/>
              <a:ext cx="638026" cy="5871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£2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EE36EB4-AC63-4B99-AB91-9588995371EB}"/>
                </a:ext>
              </a:extLst>
            </p:cNvPr>
            <p:cNvCxnSpPr>
              <a:stCxn id="11" idx="3"/>
              <a:endCxn id="9" idx="0"/>
            </p:cNvCxnSpPr>
            <p:nvPr/>
          </p:nvCxnSpPr>
          <p:spPr>
            <a:xfrm flipH="1">
              <a:off x="2469202" y="5363451"/>
              <a:ext cx="209530" cy="4054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CA5B292-F355-4B65-A8EC-0FA2051CC711}"/>
                </a:ext>
              </a:extLst>
            </p:cNvPr>
            <p:cNvCxnSpPr>
              <a:cxnSpLocks/>
              <a:stCxn id="11" idx="5"/>
              <a:endCxn id="10" idx="0"/>
            </p:cNvCxnSpPr>
            <p:nvPr/>
          </p:nvCxnSpPr>
          <p:spPr>
            <a:xfrm>
              <a:off x="3129884" y="5363451"/>
              <a:ext cx="209530" cy="4054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431D7F2-6CCC-475F-A92D-C9721C236DEA}"/>
              </a:ext>
            </a:extLst>
          </p:cNvPr>
          <p:cNvSpPr txBox="1"/>
          <p:nvPr/>
        </p:nvSpPr>
        <p:spPr>
          <a:xfrm>
            <a:off x="8298495" y="5995459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139169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85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C67EE4C-FC9F-43A2-9AF7-C78A58D51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C4F2B90-9D54-410F-B04B-4EB37D4B9B51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Jack is saving to buy a packet of felt tips.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more money does he need to save?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He needs to save another £1 and 15p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4C1BBC-FA13-4022-A63E-28E281A4060F}"/>
              </a:ext>
            </a:extLst>
          </p:cNvPr>
          <p:cNvGrpSpPr/>
          <p:nvPr/>
        </p:nvGrpSpPr>
        <p:grpSpPr>
          <a:xfrm rot="20474227">
            <a:off x="5153680" y="2380192"/>
            <a:ext cx="1684753" cy="504106"/>
            <a:chOff x="5106054" y="2399242"/>
            <a:chExt cx="1684753" cy="504106"/>
          </a:xfrm>
        </p:grpSpPr>
        <p:sp>
          <p:nvSpPr>
            <p:cNvPr id="15" name="Arrow: Pentagon 14">
              <a:extLst>
                <a:ext uri="{FF2B5EF4-FFF2-40B4-BE49-F238E27FC236}">
                  <a16:creationId xmlns:a16="http://schemas.microsoft.com/office/drawing/2014/main" id="{F5B72FBE-E66A-48C5-933B-E1D4ABB405EB}"/>
                </a:ext>
              </a:extLst>
            </p:cNvPr>
            <p:cNvSpPr/>
            <p:nvPr/>
          </p:nvSpPr>
          <p:spPr>
            <a:xfrm rot="10800000">
              <a:off x="5106054" y="2399242"/>
              <a:ext cx="1656695" cy="504106"/>
            </a:xfrm>
            <a:prstGeom prst="homePlat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8EEEB7E-59DE-4C3F-8030-63D3B147D778}"/>
                </a:ext>
              </a:extLst>
            </p:cNvPr>
            <p:cNvSpPr txBox="1"/>
            <p:nvPr/>
          </p:nvSpPr>
          <p:spPr>
            <a:xfrm rot="21593611">
              <a:off x="5221147" y="2451239"/>
              <a:ext cx="1569660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£3 and 35p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532C3C4-3675-49F7-A8FE-3EF3A265295A}"/>
              </a:ext>
            </a:extLst>
          </p:cNvPr>
          <p:cNvSpPr txBox="1"/>
          <p:nvPr/>
        </p:nvSpPr>
        <p:spPr>
          <a:xfrm>
            <a:off x="8276281" y="5958111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5519176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55CB3D-47A4-40AE-A512-84D6813B2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6F8C177-E56C-4F3D-A166-CAC7154577A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you buy the ball and the yoyo, what will your change be if you pay with a £10 note?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8224FBC-B056-4185-9606-9BA231E1A43A}"/>
              </a:ext>
            </a:extLst>
          </p:cNvPr>
          <p:cNvGraphicFramePr>
            <a:graphicFrameLocks noGrp="1"/>
          </p:cNvGraphicFramePr>
          <p:nvPr/>
        </p:nvGraphicFramePr>
        <p:xfrm>
          <a:off x="2516736" y="3617942"/>
          <a:ext cx="3966461" cy="5429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7382">
                  <a:extLst>
                    <a:ext uri="{9D8B030D-6E8A-4147-A177-3AD203B41FA5}">
                      <a16:colId xmlns:a16="http://schemas.microsoft.com/office/drawing/2014/main" val="2429637300"/>
                    </a:ext>
                  </a:extLst>
                </a:gridCol>
                <a:gridCol w="811697">
                  <a:extLst>
                    <a:ext uri="{9D8B030D-6E8A-4147-A177-3AD203B41FA5}">
                      <a16:colId xmlns:a16="http://schemas.microsoft.com/office/drawing/2014/main" val="1011396249"/>
                    </a:ext>
                  </a:extLst>
                </a:gridCol>
                <a:gridCol w="1577382">
                  <a:extLst>
                    <a:ext uri="{9D8B030D-6E8A-4147-A177-3AD203B41FA5}">
                      <a16:colId xmlns:a16="http://schemas.microsoft.com/office/drawing/2014/main" val="2621047472"/>
                    </a:ext>
                  </a:extLst>
                </a:gridCol>
              </a:tblGrid>
              <a:tr h="542947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£2 and 30p</a:t>
                      </a:r>
                    </a:p>
                  </a:txBody>
                  <a:tcPr marL="147265" marR="147265" marT="66938" marB="6693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147265" marR="147265" marT="66938" marB="66938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£3 and 65p</a:t>
                      </a:r>
                    </a:p>
                  </a:txBody>
                  <a:tcPr marL="147265" marR="147265" marT="66938" marB="6693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974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2FA4F69-FB7B-4A02-A1BB-23739272D8F3}"/>
              </a:ext>
            </a:extLst>
          </p:cNvPr>
          <p:cNvSpPr txBox="1"/>
          <p:nvPr/>
        </p:nvSpPr>
        <p:spPr>
          <a:xfrm>
            <a:off x="8298495" y="5995459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6356146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55CB3D-47A4-40AE-A512-84D6813B2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6F8C177-E56C-4F3D-A166-CAC7154577A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you buy the ball and the yoyo, what will your change be if you pay with a £10 note?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ball and the yoyo cost £5 and 95p altogether.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change will be £4 and 5p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8224FBC-B056-4185-9606-9BA231E1A43A}"/>
              </a:ext>
            </a:extLst>
          </p:cNvPr>
          <p:cNvGraphicFramePr>
            <a:graphicFrameLocks noGrp="1"/>
          </p:cNvGraphicFramePr>
          <p:nvPr/>
        </p:nvGraphicFramePr>
        <p:xfrm>
          <a:off x="2516736" y="3617942"/>
          <a:ext cx="3966461" cy="5429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7382">
                  <a:extLst>
                    <a:ext uri="{9D8B030D-6E8A-4147-A177-3AD203B41FA5}">
                      <a16:colId xmlns:a16="http://schemas.microsoft.com/office/drawing/2014/main" val="2429637300"/>
                    </a:ext>
                  </a:extLst>
                </a:gridCol>
                <a:gridCol w="811697">
                  <a:extLst>
                    <a:ext uri="{9D8B030D-6E8A-4147-A177-3AD203B41FA5}">
                      <a16:colId xmlns:a16="http://schemas.microsoft.com/office/drawing/2014/main" val="1011396249"/>
                    </a:ext>
                  </a:extLst>
                </a:gridCol>
                <a:gridCol w="1577382">
                  <a:extLst>
                    <a:ext uri="{9D8B030D-6E8A-4147-A177-3AD203B41FA5}">
                      <a16:colId xmlns:a16="http://schemas.microsoft.com/office/drawing/2014/main" val="2621047472"/>
                    </a:ext>
                  </a:extLst>
                </a:gridCol>
              </a:tblGrid>
              <a:tr h="542947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£2 and 30p</a:t>
                      </a:r>
                    </a:p>
                  </a:txBody>
                  <a:tcPr marL="147265" marR="147265" marT="66938" marB="6693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147265" marR="147265" marT="66938" marB="66938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£3 and 65p</a:t>
                      </a:r>
                    </a:p>
                  </a:txBody>
                  <a:tcPr marL="147265" marR="147265" marT="66938" marB="6693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974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D5ED964-F1F6-46A6-8B7F-3E6FF0CEB56D}"/>
              </a:ext>
            </a:extLst>
          </p:cNvPr>
          <p:cNvSpPr txBox="1"/>
          <p:nvPr/>
        </p:nvSpPr>
        <p:spPr>
          <a:xfrm>
            <a:off x="8298495" y="5995459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9244675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6E48A-64F0-41DA-97C0-30999EBAB3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698" y="4584655"/>
            <a:ext cx="7772400" cy="2387600"/>
          </a:xfrm>
        </p:spPr>
        <p:txBody>
          <a:bodyPr>
            <a:normAutofit fontScale="90000"/>
          </a:bodyPr>
          <a:lstStyle/>
          <a:p>
            <a:b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b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b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b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b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Friday 15</a:t>
            </a:r>
            <a:r>
              <a:rPr lang="en-GB" b="1" baseline="30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th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May 2020</a:t>
            </a:r>
            <a:b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6</a:t>
            </a:r>
            <a:b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Year 3/4:</a:t>
            </a:r>
            <a:b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I can add and subtract amounts of money to give change using reasoning </a:t>
            </a:r>
            <a:b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11299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C0885CB-FAF8-4CFD-B0E9-144C48127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1122EB2-08AA-4667-9E87-2A3307C4D2FA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 defTabSz="514350">
              <a:defRPr/>
            </a:pPr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defTabSz="514350">
              <a:defRPr/>
            </a:pP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chocolate bar costs £1 and 44p. Joe buys 2 bars. He gives the shop keeper a £5 note. Who is correct? Prove it.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ounded Rectangular Callout 1">
            <a:extLst>
              <a:ext uri="{FF2B5EF4-FFF2-40B4-BE49-F238E27FC236}">
                <a16:creationId xmlns:a16="http://schemas.microsoft.com/office/drawing/2014/main" id="{41EDD8C2-6D3C-486E-8392-EA97ED86E87B}"/>
              </a:ext>
            </a:extLst>
          </p:cNvPr>
          <p:cNvSpPr/>
          <p:nvPr/>
        </p:nvSpPr>
        <p:spPr>
          <a:xfrm>
            <a:off x="2907331" y="1657350"/>
            <a:ext cx="3826844" cy="621466"/>
          </a:xfrm>
          <a:prstGeom prst="wedgeRoundRectCallout">
            <a:avLst>
              <a:gd name="adj1" fmla="val -61523"/>
              <a:gd name="adj2" fmla="val 34088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I think the change will be £2 and 2p. </a:t>
            </a:r>
          </a:p>
        </p:txBody>
      </p:sp>
      <p:sp>
        <p:nvSpPr>
          <p:cNvPr id="22" name="Rounded Rectangular Callout 25">
            <a:extLst>
              <a:ext uri="{FF2B5EF4-FFF2-40B4-BE49-F238E27FC236}">
                <a16:creationId xmlns:a16="http://schemas.microsoft.com/office/drawing/2014/main" id="{F2CF0414-4436-4E29-A2B8-91B274765768}"/>
              </a:ext>
            </a:extLst>
          </p:cNvPr>
          <p:cNvSpPr/>
          <p:nvPr/>
        </p:nvSpPr>
        <p:spPr>
          <a:xfrm>
            <a:off x="2885117" y="2585958"/>
            <a:ext cx="3339304" cy="621466"/>
          </a:xfrm>
          <a:prstGeom prst="wedgeRoundRectCallout">
            <a:avLst>
              <a:gd name="adj1" fmla="val 61772"/>
              <a:gd name="adj2" fmla="val 32160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I think the change will be £2 and 12p.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9A0586-CD49-4431-8B9B-BD58C62A47D1}"/>
              </a:ext>
            </a:extLst>
          </p:cNvPr>
          <p:cNvSpPr txBox="1"/>
          <p:nvPr/>
        </p:nvSpPr>
        <p:spPr>
          <a:xfrm>
            <a:off x="1631338" y="2427764"/>
            <a:ext cx="1138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entury Gothic" panose="020B0502020202020204" pitchFamily="34" charset="0"/>
              </a:rPr>
              <a:t>Joe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4540BB1-B059-40E1-85D1-7A6C0A8E66B1}"/>
              </a:ext>
            </a:extLst>
          </p:cNvPr>
          <p:cNvSpPr txBox="1"/>
          <p:nvPr/>
        </p:nvSpPr>
        <p:spPr>
          <a:xfrm>
            <a:off x="6849525" y="3304252"/>
            <a:ext cx="1138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entury Gothic" panose="020B0502020202020204" pitchFamily="34" charset="0"/>
              </a:rPr>
              <a:t>Evie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2935DD-4C06-4137-A187-A2E9D1DE4815}"/>
              </a:ext>
            </a:extLst>
          </p:cNvPr>
          <p:cNvSpPr txBox="1"/>
          <p:nvPr/>
        </p:nvSpPr>
        <p:spPr>
          <a:xfrm>
            <a:off x="8298495" y="5995459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40759878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C0885CB-FAF8-4CFD-B0E9-144C48127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1122EB2-08AA-4667-9E87-2A3307C4D2FA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 defTabSz="514350">
              <a:defRPr/>
            </a:pPr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defTabSz="514350">
              <a:defRPr/>
            </a:pP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chocolate bar costs £1 and 44p. Joe buys 2 bars. He gives the shop keeper a £5 note. Who is correct? Prove it.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</a:t>
            </a:r>
          </a:p>
          <a:p>
            <a:pPr algn="ctr" defTabSz="514350"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Evie is correct because…</a:t>
            </a: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9A0586-CD49-4431-8B9B-BD58C62A47D1}"/>
              </a:ext>
            </a:extLst>
          </p:cNvPr>
          <p:cNvSpPr txBox="1"/>
          <p:nvPr/>
        </p:nvSpPr>
        <p:spPr>
          <a:xfrm>
            <a:off x="1631338" y="2427764"/>
            <a:ext cx="1138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entury Gothic" panose="020B0502020202020204" pitchFamily="34" charset="0"/>
              </a:rPr>
              <a:t>Joe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4540BB1-B059-40E1-85D1-7A6C0A8E66B1}"/>
              </a:ext>
            </a:extLst>
          </p:cNvPr>
          <p:cNvSpPr txBox="1"/>
          <p:nvPr/>
        </p:nvSpPr>
        <p:spPr>
          <a:xfrm>
            <a:off x="6849525" y="3304252"/>
            <a:ext cx="1138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entury Gothic" panose="020B0502020202020204" pitchFamily="34" charset="0"/>
              </a:rPr>
              <a:t>Evie</a:t>
            </a:r>
          </a:p>
        </p:txBody>
      </p:sp>
      <p:sp>
        <p:nvSpPr>
          <p:cNvPr id="13" name="Rounded Rectangular Callout 25">
            <a:extLst>
              <a:ext uri="{FF2B5EF4-FFF2-40B4-BE49-F238E27FC236}">
                <a16:creationId xmlns:a16="http://schemas.microsoft.com/office/drawing/2014/main" id="{F8114219-61F1-4437-B94A-D629936822C9}"/>
              </a:ext>
            </a:extLst>
          </p:cNvPr>
          <p:cNvSpPr/>
          <p:nvPr/>
        </p:nvSpPr>
        <p:spPr>
          <a:xfrm>
            <a:off x="2885117" y="2585958"/>
            <a:ext cx="3339304" cy="621466"/>
          </a:xfrm>
          <a:prstGeom prst="wedgeRoundRectCallout">
            <a:avLst>
              <a:gd name="adj1" fmla="val 61772"/>
              <a:gd name="adj2" fmla="val 32160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I think the change will be £2 and 12p.</a:t>
            </a:r>
          </a:p>
        </p:txBody>
      </p:sp>
      <p:sp>
        <p:nvSpPr>
          <p:cNvPr id="14" name="Rounded Rectangular Callout 1">
            <a:extLst>
              <a:ext uri="{FF2B5EF4-FFF2-40B4-BE49-F238E27FC236}">
                <a16:creationId xmlns:a16="http://schemas.microsoft.com/office/drawing/2014/main" id="{2A8CCFD4-E721-44BB-A149-1B0849251BB7}"/>
              </a:ext>
            </a:extLst>
          </p:cNvPr>
          <p:cNvSpPr/>
          <p:nvPr/>
        </p:nvSpPr>
        <p:spPr>
          <a:xfrm>
            <a:off x="2907331" y="1657350"/>
            <a:ext cx="3826844" cy="621466"/>
          </a:xfrm>
          <a:prstGeom prst="wedgeRoundRectCallout">
            <a:avLst>
              <a:gd name="adj1" fmla="val -61523"/>
              <a:gd name="adj2" fmla="val 34088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I think the change will be £2 and 2p.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50F694-875F-4A7F-954E-815C8C432A88}"/>
              </a:ext>
            </a:extLst>
          </p:cNvPr>
          <p:cNvSpPr txBox="1"/>
          <p:nvPr/>
        </p:nvSpPr>
        <p:spPr>
          <a:xfrm>
            <a:off x="8298495" y="5995459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9174547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C0885CB-FAF8-4CFD-B0E9-144C48127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1122EB2-08AA-4667-9E87-2A3307C4D2FA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 defTabSz="514350">
              <a:defRPr/>
            </a:pPr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defTabSz="514350">
              <a:defRPr/>
            </a:pP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chocolate bar costs £1 and 44p. Joe buys 2 bars. He gives the shop keeper a £5 note. Who is correct? Prove it.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</a:t>
            </a:r>
          </a:p>
          <a:p>
            <a:pPr algn="ctr" defTabSz="514350"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Evie is correct because two chocolate bars cost £1 and 44p + £1 and 44 = £2 and 88p.</a:t>
            </a: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9A0586-CD49-4431-8B9B-BD58C62A47D1}"/>
              </a:ext>
            </a:extLst>
          </p:cNvPr>
          <p:cNvSpPr txBox="1"/>
          <p:nvPr/>
        </p:nvSpPr>
        <p:spPr>
          <a:xfrm>
            <a:off x="1631338" y="2427764"/>
            <a:ext cx="1138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entury Gothic" panose="020B0502020202020204" pitchFamily="34" charset="0"/>
              </a:rPr>
              <a:t>Joe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4540BB1-B059-40E1-85D1-7A6C0A8E66B1}"/>
              </a:ext>
            </a:extLst>
          </p:cNvPr>
          <p:cNvSpPr txBox="1"/>
          <p:nvPr/>
        </p:nvSpPr>
        <p:spPr>
          <a:xfrm>
            <a:off x="6849525" y="3304252"/>
            <a:ext cx="1138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entury Gothic" panose="020B0502020202020204" pitchFamily="34" charset="0"/>
              </a:rPr>
              <a:t>Evie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E01DC0B-3A86-415D-94C0-578529D88D88}"/>
              </a:ext>
            </a:extLst>
          </p:cNvPr>
          <p:cNvGraphicFramePr>
            <a:graphicFrameLocks noGrp="1"/>
          </p:cNvGraphicFramePr>
          <p:nvPr/>
        </p:nvGraphicFramePr>
        <p:xfrm>
          <a:off x="1852131" y="4778533"/>
          <a:ext cx="5039657" cy="11367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5740">
                  <a:extLst>
                    <a:ext uri="{9D8B030D-6E8A-4147-A177-3AD203B41FA5}">
                      <a16:colId xmlns:a16="http://schemas.microsoft.com/office/drawing/2014/main" val="3743483011"/>
                    </a:ext>
                  </a:extLst>
                </a:gridCol>
                <a:gridCol w="67495">
                  <a:extLst>
                    <a:ext uri="{9D8B030D-6E8A-4147-A177-3AD203B41FA5}">
                      <a16:colId xmlns:a16="http://schemas.microsoft.com/office/drawing/2014/main" val="2463596412"/>
                    </a:ext>
                  </a:extLst>
                </a:gridCol>
                <a:gridCol w="695740">
                  <a:extLst>
                    <a:ext uri="{9D8B030D-6E8A-4147-A177-3AD203B41FA5}">
                      <a16:colId xmlns:a16="http://schemas.microsoft.com/office/drawing/2014/main" val="1340265369"/>
                    </a:ext>
                  </a:extLst>
                </a:gridCol>
                <a:gridCol w="63507">
                  <a:extLst>
                    <a:ext uri="{9D8B030D-6E8A-4147-A177-3AD203B41FA5}">
                      <a16:colId xmlns:a16="http://schemas.microsoft.com/office/drawing/2014/main" val="1709313106"/>
                    </a:ext>
                  </a:extLst>
                </a:gridCol>
                <a:gridCol w="695740">
                  <a:extLst>
                    <a:ext uri="{9D8B030D-6E8A-4147-A177-3AD203B41FA5}">
                      <a16:colId xmlns:a16="http://schemas.microsoft.com/office/drawing/2014/main" val="3186949606"/>
                    </a:ext>
                  </a:extLst>
                </a:gridCol>
                <a:gridCol w="1913286">
                  <a:extLst>
                    <a:ext uri="{9D8B030D-6E8A-4147-A177-3AD203B41FA5}">
                      <a16:colId xmlns:a16="http://schemas.microsoft.com/office/drawing/2014/main" val="298896274"/>
                    </a:ext>
                  </a:extLst>
                </a:gridCol>
                <a:gridCol w="908149">
                  <a:extLst>
                    <a:ext uri="{9D8B030D-6E8A-4147-A177-3AD203B41FA5}">
                      <a16:colId xmlns:a16="http://schemas.microsoft.com/office/drawing/2014/main" val="3969027479"/>
                    </a:ext>
                  </a:extLst>
                </a:gridCol>
              </a:tblGrid>
              <a:tr h="490514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FF0000"/>
                        </a:solidFill>
                      </a:endParaRP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865948"/>
                  </a:ext>
                </a:extLst>
              </a:tr>
              <a:tr h="158587">
                <a:tc>
                  <a:txBody>
                    <a:bodyPr/>
                    <a:lstStyle/>
                    <a:p>
                      <a:pPr algn="ctr"/>
                      <a:endParaRPr lang="en-GB" sz="2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">
                        <a:solidFill>
                          <a:srgbClr val="FF0000"/>
                        </a:solidFill>
                      </a:endParaRP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15303"/>
                  </a:ext>
                </a:extLst>
              </a:tr>
              <a:tr h="36880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£2 and 88p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£2 and 90p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£3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£5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326343"/>
                  </a:ext>
                </a:extLst>
              </a:tr>
            </a:tbl>
          </a:graphicData>
        </a:graphic>
      </p:graphicFrame>
      <p:sp>
        <p:nvSpPr>
          <p:cNvPr id="12" name="Arrow: Curved Down 11">
            <a:extLst>
              <a:ext uri="{FF2B5EF4-FFF2-40B4-BE49-F238E27FC236}">
                <a16:creationId xmlns:a16="http://schemas.microsoft.com/office/drawing/2014/main" id="{D7D88F85-B460-492F-AC76-76489C1D50E2}"/>
              </a:ext>
            </a:extLst>
          </p:cNvPr>
          <p:cNvSpPr/>
          <p:nvPr/>
        </p:nvSpPr>
        <p:spPr>
          <a:xfrm>
            <a:off x="2275925" y="5092783"/>
            <a:ext cx="649100" cy="160436"/>
          </a:xfrm>
          <a:prstGeom prst="curvedDownArrow">
            <a:avLst>
              <a:gd name="adj1" fmla="val 0"/>
              <a:gd name="adj2" fmla="val 44889"/>
              <a:gd name="adj3" fmla="val 2741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D374530F-9A71-4034-B97C-95865588FF10}"/>
              </a:ext>
            </a:extLst>
          </p:cNvPr>
          <p:cNvSpPr/>
          <p:nvPr/>
        </p:nvSpPr>
        <p:spPr>
          <a:xfrm>
            <a:off x="2918875" y="5092783"/>
            <a:ext cx="951590" cy="160436"/>
          </a:xfrm>
          <a:prstGeom prst="curvedDownArrow">
            <a:avLst>
              <a:gd name="adj1" fmla="val 0"/>
              <a:gd name="adj2" fmla="val 44889"/>
              <a:gd name="adj3" fmla="val 2741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Arrow: Curved Down 13">
            <a:extLst>
              <a:ext uri="{FF2B5EF4-FFF2-40B4-BE49-F238E27FC236}">
                <a16:creationId xmlns:a16="http://schemas.microsoft.com/office/drawing/2014/main" id="{95F41EE7-AC98-4164-907C-FEC68E3D9CF7}"/>
              </a:ext>
            </a:extLst>
          </p:cNvPr>
          <p:cNvSpPr/>
          <p:nvPr/>
        </p:nvSpPr>
        <p:spPr>
          <a:xfrm>
            <a:off x="3834838" y="4626609"/>
            <a:ext cx="2741396" cy="626610"/>
          </a:xfrm>
          <a:prstGeom prst="curvedDownArrow">
            <a:avLst>
              <a:gd name="adj1" fmla="val 0"/>
              <a:gd name="adj2" fmla="val 24442"/>
              <a:gd name="adj3" fmla="val 233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C15E99-E8CE-488A-A75E-A92D03B3985E}"/>
              </a:ext>
            </a:extLst>
          </p:cNvPr>
          <p:cNvSpPr/>
          <p:nvPr/>
        </p:nvSpPr>
        <p:spPr>
          <a:xfrm>
            <a:off x="3055313" y="4676214"/>
            <a:ext cx="685399" cy="2803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D6B7FD-7C98-427B-9C1C-70B65C807C87}"/>
              </a:ext>
            </a:extLst>
          </p:cNvPr>
          <p:cNvSpPr/>
          <p:nvPr/>
        </p:nvSpPr>
        <p:spPr>
          <a:xfrm>
            <a:off x="2252212" y="4679464"/>
            <a:ext cx="685399" cy="2803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A993D7-8704-4F73-9D57-2A97B9385C29}"/>
              </a:ext>
            </a:extLst>
          </p:cNvPr>
          <p:cNvSpPr/>
          <p:nvPr/>
        </p:nvSpPr>
        <p:spPr>
          <a:xfrm>
            <a:off x="4862836" y="4306810"/>
            <a:ext cx="685399" cy="2803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C758A4-6C6F-4E5E-836F-EC03A7A699A8}"/>
              </a:ext>
            </a:extLst>
          </p:cNvPr>
          <p:cNvSpPr txBox="1"/>
          <p:nvPr/>
        </p:nvSpPr>
        <p:spPr>
          <a:xfrm>
            <a:off x="2376691" y="462131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2p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0EAEDE-D2A4-4285-A125-1C6D0560DEFC}"/>
              </a:ext>
            </a:extLst>
          </p:cNvPr>
          <p:cNvSpPr txBox="1"/>
          <p:nvPr/>
        </p:nvSpPr>
        <p:spPr>
          <a:xfrm>
            <a:off x="3078538" y="4631987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10p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AB4D42-8806-498F-B87C-E1319DFA96F4}"/>
              </a:ext>
            </a:extLst>
          </p:cNvPr>
          <p:cNvSpPr txBox="1"/>
          <p:nvPr/>
        </p:nvSpPr>
        <p:spPr>
          <a:xfrm>
            <a:off x="4862836" y="4263301"/>
            <a:ext cx="973331" cy="36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£2</a:t>
            </a:r>
          </a:p>
        </p:txBody>
      </p:sp>
      <p:sp>
        <p:nvSpPr>
          <p:cNvPr id="28" name="Rounded Rectangular Callout 25">
            <a:extLst>
              <a:ext uri="{FF2B5EF4-FFF2-40B4-BE49-F238E27FC236}">
                <a16:creationId xmlns:a16="http://schemas.microsoft.com/office/drawing/2014/main" id="{387E7054-CF46-4832-8456-F24B042F8E36}"/>
              </a:ext>
            </a:extLst>
          </p:cNvPr>
          <p:cNvSpPr/>
          <p:nvPr/>
        </p:nvSpPr>
        <p:spPr>
          <a:xfrm>
            <a:off x="2885117" y="2585958"/>
            <a:ext cx="3339304" cy="621466"/>
          </a:xfrm>
          <a:prstGeom prst="wedgeRoundRectCallout">
            <a:avLst>
              <a:gd name="adj1" fmla="val 61772"/>
              <a:gd name="adj2" fmla="val 32160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I think the change will be £2 and 12p.</a:t>
            </a:r>
          </a:p>
        </p:txBody>
      </p:sp>
      <p:sp>
        <p:nvSpPr>
          <p:cNvPr id="29" name="Rounded Rectangular Callout 1">
            <a:extLst>
              <a:ext uri="{FF2B5EF4-FFF2-40B4-BE49-F238E27FC236}">
                <a16:creationId xmlns:a16="http://schemas.microsoft.com/office/drawing/2014/main" id="{4CC61376-E744-44AE-BF1B-1E172A4B23B0}"/>
              </a:ext>
            </a:extLst>
          </p:cNvPr>
          <p:cNvSpPr/>
          <p:nvPr/>
        </p:nvSpPr>
        <p:spPr>
          <a:xfrm>
            <a:off x="2907331" y="1657350"/>
            <a:ext cx="3826844" cy="621466"/>
          </a:xfrm>
          <a:prstGeom prst="wedgeRoundRectCallout">
            <a:avLst>
              <a:gd name="adj1" fmla="val -61523"/>
              <a:gd name="adj2" fmla="val 34088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I think the change will be £2 and 2p.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8773D8-4BAF-4702-BD8E-2455641E4A8D}"/>
              </a:ext>
            </a:extLst>
          </p:cNvPr>
          <p:cNvSpPr txBox="1"/>
          <p:nvPr/>
        </p:nvSpPr>
        <p:spPr>
          <a:xfrm>
            <a:off x="8298495" y="5995459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7223073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AABFF7-5F33-428A-B2FB-005C8EDB9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1" name="Snip Same Side Corner Rectangle 1">
            <a:extLst>
              <a:ext uri="{FF2B5EF4-FFF2-40B4-BE49-F238E27FC236}">
                <a16:creationId xmlns:a16="http://schemas.microsoft.com/office/drawing/2014/main" id="{11840264-394F-4DF5-8C74-1D5EC77C78F1}"/>
              </a:ext>
            </a:extLst>
          </p:cNvPr>
          <p:cNvSpPr/>
          <p:nvPr/>
        </p:nvSpPr>
        <p:spPr>
          <a:xfrm rot="16200000">
            <a:off x="4976162" y="1762629"/>
            <a:ext cx="419394" cy="1030512"/>
          </a:xfrm>
          <a:prstGeom prst="snip2Same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4D9563-CA89-41C6-892D-566088F41D38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Matt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bought an ice-cream. He paid with a £2 coin. He got £1 and 26p change. How much did the ice-cream cost?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Show your working.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C4189B-381B-43BE-8C0F-9C14607D8073}"/>
              </a:ext>
            </a:extLst>
          </p:cNvPr>
          <p:cNvSpPr txBox="1"/>
          <p:nvPr/>
        </p:nvSpPr>
        <p:spPr>
          <a:xfrm>
            <a:off x="8298495" y="5995459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9581017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AABFF7-5F33-428A-B2FB-005C8EDB9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1" name="Snip Same Side Corner Rectangle 1">
            <a:extLst>
              <a:ext uri="{FF2B5EF4-FFF2-40B4-BE49-F238E27FC236}">
                <a16:creationId xmlns:a16="http://schemas.microsoft.com/office/drawing/2014/main" id="{11840264-394F-4DF5-8C74-1D5EC77C78F1}"/>
              </a:ext>
            </a:extLst>
          </p:cNvPr>
          <p:cNvSpPr/>
          <p:nvPr/>
        </p:nvSpPr>
        <p:spPr>
          <a:xfrm rot="16200000">
            <a:off x="4976162" y="1762629"/>
            <a:ext cx="419394" cy="1030512"/>
          </a:xfrm>
          <a:prstGeom prst="snip2Same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4D9563-CA89-41C6-892D-566088F41D38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Matt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bought an ice-cream. He paid with a £2 coin. He got £1 and 26p change. How much did the ice-cream cost?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Show your working.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ice-cream cost 74p.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A496DB8-90FB-41C4-93B4-14A29FCFE499}"/>
              </a:ext>
            </a:extLst>
          </p:cNvPr>
          <p:cNvGraphicFramePr>
            <a:graphicFrameLocks noGrp="1"/>
          </p:cNvGraphicFramePr>
          <p:nvPr/>
        </p:nvGraphicFramePr>
        <p:xfrm>
          <a:off x="2383718" y="4172133"/>
          <a:ext cx="3994484" cy="9871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5686">
                  <a:extLst>
                    <a:ext uri="{9D8B030D-6E8A-4147-A177-3AD203B41FA5}">
                      <a16:colId xmlns:a16="http://schemas.microsoft.com/office/drawing/2014/main" val="4011300281"/>
                    </a:ext>
                  </a:extLst>
                </a:gridCol>
                <a:gridCol w="1368798">
                  <a:extLst>
                    <a:ext uri="{9D8B030D-6E8A-4147-A177-3AD203B41FA5}">
                      <a16:colId xmlns:a16="http://schemas.microsoft.com/office/drawing/2014/main" val="3812761524"/>
                    </a:ext>
                  </a:extLst>
                </a:gridCol>
              </a:tblGrid>
              <a:tr h="493588"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£2</a:t>
                      </a:r>
                    </a:p>
                  </a:txBody>
                  <a:tcPr marL="100584" marR="100584" marT="50292" marB="5029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86143160"/>
                  </a:ext>
                </a:extLst>
              </a:tr>
              <a:tr h="493535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£1 and 26p</a:t>
                      </a:r>
                    </a:p>
                  </a:txBody>
                  <a:tcPr marL="121706" marR="121706" marT="60853" marB="608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74p</a:t>
                      </a:r>
                    </a:p>
                  </a:txBody>
                  <a:tcPr marL="121706" marR="121706" marT="60853" marB="6085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98741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045307C-5799-43C9-9C16-4DF35C7D3477}"/>
              </a:ext>
            </a:extLst>
          </p:cNvPr>
          <p:cNvSpPr txBox="1"/>
          <p:nvPr/>
        </p:nvSpPr>
        <p:spPr>
          <a:xfrm>
            <a:off x="8298495" y="5995459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7943991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BEAF90-2413-473E-8C56-49F9513FD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2A19D7E-677B-473E-A468-F611C73E5FD1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Amy bought  a yoyo and a wind up toy. She paid with a £10 note.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coins might she get in her change? Give 3 possible answers.</a:t>
            </a: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Snip Same Side Corner Rectangle 1">
            <a:extLst>
              <a:ext uri="{FF2B5EF4-FFF2-40B4-BE49-F238E27FC236}">
                <a16:creationId xmlns:a16="http://schemas.microsoft.com/office/drawing/2014/main" id="{53743F53-ED6E-4B78-AC1F-5AE0215DBEC9}"/>
              </a:ext>
            </a:extLst>
          </p:cNvPr>
          <p:cNvSpPr/>
          <p:nvPr/>
        </p:nvSpPr>
        <p:spPr>
          <a:xfrm rot="16200000">
            <a:off x="2791020" y="2968862"/>
            <a:ext cx="419394" cy="1448484"/>
          </a:xfrm>
          <a:prstGeom prst="snip2Same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£3 and 34p</a:t>
            </a:r>
          </a:p>
        </p:txBody>
      </p:sp>
      <p:sp>
        <p:nvSpPr>
          <p:cNvPr id="15" name="Snip Same Side Corner Rectangle 1">
            <a:extLst>
              <a:ext uri="{FF2B5EF4-FFF2-40B4-BE49-F238E27FC236}">
                <a16:creationId xmlns:a16="http://schemas.microsoft.com/office/drawing/2014/main" id="{AA8BFBA5-BBCB-44C7-BD56-865320949CCE}"/>
              </a:ext>
            </a:extLst>
          </p:cNvPr>
          <p:cNvSpPr/>
          <p:nvPr/>
        </p:nvSpPr>
        <p:spPr>
          <a:xfrm rot="16200000">
            <a:off x="5571398" y="2968861"/>
            <a:ext cx="419394" cy="1448484"/>
          </a:xfrm>
          <a:prstGeom prst="snip2Same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£3 and 52p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D01670-72DF-42EA-9562-DA164371A907}"/>
              </a:ext>
            </a:extLst>
          </p:cNvPr>
          <p:cNvSpPr txBox="1"/>
          <p:nvPr/>
        </p:nvSpPr>
        <p:spPr>
          <a:xfrm>
            <a:off x="8298495" y="5995459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0719001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BEAF90-2413-473E-8C56-49F9513FD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2A19D7E-677B-473E-A468-F611C73E5FD1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Amy bought  a yoyo and a wind up toy. She paid with a £10 note.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coins might she get in her change? Give 3 possible answers.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possible answers that equal £3 and 14p, including:</a:t>
            </a: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£2 + £1 + 10p + 2p +2p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£2 + £1 + 10p + 2p +1p +1p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£1 + £1 + £1 + 10p + 2p +2p</a:t>
            </a: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Snip Same Side Corner Rectangle 1">
            <a:extLst>
              <a:ext uri="{FF2B5EF4-FFF2-40B4-BE49-F238E27FC236}">
                <a16:creationId xmlns:a16="http://schemas.microsoft.com/office/drawing/2014/main" id="{B420D33E-34CC-49C5-B75F-9AAA03B17D5E}"/>
              </a:ext>
            </a:extLst>
          </p:cNvPr>
          <p:cNvSpPr/>
          <p:nvPr/>
        </p:nvSpPr>
        <p:spPr>
          <a:xfrm rot="16200000">
            <a:off x="2791020" y="2968862"/>
            <a:ext cx="419394" cy="1448484"/>
          </a:xfrm>
          <a:prstGeom prst="snip2Same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£3 and 34p</a:t>
            </a:r>
          </a:p>
        </p:txBody>
      </p:sp>
      <p:sp>
        <p:nvSpPr>
          <p:cNvPr id="10" name="Snip Same Side Corner Rectangle 1">
            <a:extLst>
              <a:ext uri="{FF2B5EF4-FFF2-40B4-BE49-F238E27FC236}">
                <a16:creationId xmlns:a16="http://schemas.microsoft.com/office/drawing/2014/main" id="{1E077CCC-9C70-49D7-85F5-A08A4A8241F3}"/>
              </a:ext>
            </a:extLst>
          </p:cNvPr>
          <p:cNvSpPr/>
          <p:nvPr/>
        </p:nvSpPr>
        <p:spPr>
          <a:xfrm rot="16200000">
            <a:off x="5571398" y="2968861"/>
            <a:ext cx="419394" cy="1448484"/>
          </a:xfrm>
          <a:prstGeom prst="snip2Same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£3 and 52p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ED08E6-4264-4EE1-AF7D-1192D0806F54}"/>
              </a:ext>
            </a:extLst>
          </p:cNvPr>
          <p:cNvSpPr txBox="1"/>
          <p:nvPr/>
        </p:nvSpPr>
        <p:spPr>
          <a:xfrm>
            <a:off x="8298495" y="5995459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580935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missing numbers on the number line.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4CA55BD-58BF-4ECB-BC08-FF90702B89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526285"/>
              </p:ext>
            </p:extLst>
          </p:nvPr>
        </p:nvGraphicFramePr>
        <p:xfrm>
          <a:off x="2351236" y="2453086"/>
          <a:ext cx="4137174" cy="11133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6467">
                  <a:extLst>
                    <a:ext uri="{9D8B030D-6E8A-4147-A177-3AD203B41FA5}">
                      <a16:colId xmlns:a16="http://schemas.microsoft.com/office/drawing/2014/main" val="3743483011"/>
                    </a:ext>
                  </a:extLst>
                </a:gridCol>
                <a:gridCol w="50926">
                  <a:extLst>
                    <a:ext uri="{9D8B030D-6E8A-4147-A177-3AD203B41FA5}">
                      <a16:colId xmlns:a16="http://schemas.microsoft.com/office/drawing/2014/main" val="2463596412"/>
                    </a:ext>
                  </a:extLst>
                </a:gridCol>
                <a:gridCol w="686467">
                  <a:extLst>
                    <a:ext uri="{9D8B030D-6E8A-4147-A177-3AD203B41FA5}">
                      <a16:colId xmlns:a16="http://schemas.microsoft.com/office/drawing/2014/main" val="1340265369"/>
                    </a:ext>
                  </a:extLst>
                </a:gridCol>
                <a:gridCol w="383328">
                  <a:extLst>
                    <a:ext uri="{9D8B030D-6E8A-4147-A177-3AD203B41FA5}">
                      <a16:colId xmlns:a16="http://schemas.microsoft.com/office/drawing/2014/main" val="1709313106"/>
                    </a:ext>
                  </a:extLst>
                </a:gridCol>
                <a:gridCol w="686467">
                  <a:extLst>
                    <a:ext uri="{9D8B030D-6E8A-4147-A177-3AD203B41FA5}">
                      <a16:colId xmlns:a16="http://schemas.microsoft.com/office/drawing/2014/main" val="3186949606"/>
                    </a:ext>
                  </a:extLst>
                </a:gridCol>
                <a:gridCol w="958320">
                  <a:extLst>
                    <a:ext uri="{9D8B030D-6E8A-4147-A177-3AD203B41FA5}">
                      <a16:colId xmlns:a16="http://schemas.microsoft.com/office/drawing/2014/main" val="298896274"/>
                    </a:ext>
                  </a:extLst>
                </a:gridCol>
                <a:gridCol w="685199">
                  <a:extLst>
                    <a:ext uri="{9D8B030D-6E8A-4147-A177-3AD203B41FA5}">
                      <a16:colId xmlns:a16="http://schemas.microsoft.com/office/drawing/2014/main" val="3969027479"/>
                    </a:ext>
                  </a:extLst>
                </a:gridCol>
              </a:tblGrid>
              <a:tr h="49051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865948"/>
                  </a:ext>
                </a:extLst>
              </a:tr>
              <a:tr h="158587">
                <a:tc>
                  <a:txBody>
                    <a:bodyPr/>
                    <a:lstStyle/>
                    <a:p>
                      <a:pPr algn="ctr"/>
                      <a:endParaRPr lang="en-GB" sz="2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"/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15303"/>
                  </a:ext>
                </a:extLst>
              </a:tr>
              <a:tr h="464223"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550p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326343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D8CE9688-81BD-4075-9AFE-10E848E227DD}"/>
              </a:ext>
            </a:extLst>
          </p:cNvPr>
          <p:cNvGrpSpPr/>
          <p:nvPr/>
        </p:nvGrpSpPr>
        <p:grpSpPr>
          <a:xfrm>
            <a:off x="2776331" y="1970486"/>
            <a:ext cx="3370874" cy="965199"/>
            <a:chOff x="436964" y="1126577"/>
            <a:chExt cx="2532587" cy="725168"/>
          </a:xfrm>
        </p:grpSpPr>
        <p:sp>
          <p:nvSpPr>
            <p:cNvPr id="11" name="Arrow: Curved Down 10">
              <a:extLst>
                <a:ext uri="{FF2B5EF4-FFF2-40B4-BE49-F238E27FC236}">
                  <a16:creationId xmlns:a16="http://schemas.microsoft.com/office/drawing/2014/main" id="{505CEFB4-B290-4A77-A766-9A4C0DA48B9A}"/>
                </a:ext>
              </a:extLst>
            </p:cNvPr>
            <p:cNvSpPr/>
            <p:nvPr/>
          </p:nvSpPr>
          <p:spPr>
            <a:xfrm flipH="1">
              <a:off x="1633993" y="1378221"/>
              <a:ext cx="1335558" cy="470781"/>
            </a:xfrm>
            <a:prstGeom prst="curvedDownArrow">
              <a:avLst>
                <a:gd name="adj1" fmla="val 0"/>
                <a:gd name="adj2" fmla="val 24442"/>
                <a:gd name="adj3" fmla="val 23323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Arrow: Curved Down 11">
              <a:extLst>
                <a:ext uri="{FF2B5EF4-FFF2-40B4-BE49-F238E27FC236}">
                  <a16:creationId xmlns:a16="http://schemas.microsoft.com/office/drawing/2014/main" id="{BF8E54A6-356D-4242-88F9-43401D8E7F42}"/>
                </a:ext>
              </a:extLst>
            </p:cNvPr>
            <p:cNvSpPr/>
            <p:nvPr/>
          </p:nvSpPr>
          <p:spPr>
            <a:xfrm flipH="1">
              <a:off x="873052" y="1617588"/>
              <a:ext cx="815293" cy="234157"/>
            </a:xfrm>
            <a:prstGeom prst="curvedDownArrow">
              <a:avLst>
                <a:gd name="adj1" fmla="val 0"/>
                <a:gd name="adj2" fmla="val 33915"/>
                <a:gd name="adj3" fmla="val 30053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Arrow: Curved Down 12">
              <a:extLst>
                <a:ext uri="{FF2B5EF4-FFF2-40B4-BE49-F238E27FC236}">
                  <a16:creationId xmlns:a16="http://schemas.microsoft.com/office/drawing/2014/main" id="{823CD9B2-8573-4649-9F98-4B66E72ADAD7}"/>
                </a:ext>
              </a:extLst>
            </p:cNvPr>
            <p:cNvSpPr/>
            <p:nvPr/>
          </p:nvSpPr>
          <p:spPr>
            <a:xfrm flipH="1">
              <a:off x="436964" y="1730568"/>
              <a:ext cx="473968" cy="120538"/>
            </a:xfrm>
            <a:prstGeom prst="curvedDownArrow">
              <a:avLst>
                <a:gd name="adj1" fmla="val 0"/>
                <a:gd name="adj2" fmla="val 44889"/>
                <a:gd name="adj3" fmla="val 2741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65F8985-C7AF-4AAE-A119-361639920CC1}"/>
                </a:ext>
              </a:extLst>
            </p:cNvPr>
            <p:cNvSpPr txBox="1"/>
            <p:nvPr/>
          </p:nvSpPr>
          <p:spPr>
            <a:xfrm>
              <a:off x="2052669" y="1126577"/>
              <a:ext cx="545816" cy="277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latin typeface="Century Gothic" panose="020B0502020202020204" pitchFamily="34" charset="0"/>
                </a:rPr>
                <a:t>100p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B5F2484-A729-42EE-9A14-C91D0DAA9F13}"/>
                </a:ext>
              </a:extLst>
            </p:cNvPr>
            <p:cNvSpPr txBox="1"/>
            <p:nvPr/>
          </p:nvSpPr>
          <p:spPr>
            <a:xfrm>
              <a:off x="514059" y="1444960"/>
              <a:ext cx="350709" cy="277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latin typeface="Century Gothic" panose="020B0502020202020204" pitchFamily="34" charset="0"/>
                </a:rPr>
                <a:t>5p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92EAA86-701F-48FB-ADF2-8B67BA6E8A58}"/>
                </a:ext>
              </a:extLst>
            </p:cNvPr>
            <p:cNvSpPr txBox="1"/>
            <p:nvPr/>
          </p:nvSpPr>
          <p:spPr>
            <a:xfrm>
              <a:off x="1059970" y="1359779"/>
              <a:ext cx="448263" cy="277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latin typeface="Century Gothic" panose="020B0502020202020204" pitchFamily="34" charset="0"/>
                </a:rPr>
                <a:t>30p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84FD394-28FB-49B8-8E1C-0A9BA988A7D1}"/>
              </a:ext>
            </a:extLst>
          </p:cNvPr>
          <p:cNvSpPr txBox="1"/>
          <p:nvPr/>
        </p:nvSpPr>
        <p:spPr>
          <a:xfrm>
            <a:off x="8276281" y="5958111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4257173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missing numbers on the number line.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2AE7BA33-0D77-42AF-9A8A-E5DAE881943D}"/>
              </a:ext>
            </a:extLst>
          </p:cNvPr>
          <p:cNvGraphicFramePr>
            <a:graphicFrameLocks noGrp="1"/>
          </p:cNvGraphicFramePr>
          <p:nvPr/>
        </p:nvGraphicFramePr>
        <p:xfrm>
          <a:off x="2351236" y="2453086"/>
          <a:ext cx="4137174" cy="11133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6467">
                  <a:extLst>
                    <a:ext uri="{9D8B030D-6E8A-4147-A177-3AD203B41FA5}">
                      <a16:colId xmlns:a16="http://schemas.microsoft.com/office/drawing/2014/main" val="3743483011"/>
                    </a:ext>
                  </a:extLst>
                </a:gridCol>
                <a:gridCol w="50926">
                  <a:extLst>
                    <a:ext uri="{9D8B030D-6E8A-4147-A177-3AD203B41FA5}">
                      <a16:colId xmlns:a16="http://schemas.microsoft.com/office/drawing/2014/main" val="2463596412"/>
                    </a:ext>
                  </a:extLst>
                </a:gridCol>
                <a:gridCol w="686467">
                  <a:extLst>
                    <a:ext uri="{9D8B030D-6E8A-4147-A177-3AD203B41FA5}">
                      <a16:colId xmlns:a16="http://schemas.microsoft.com/office/drawing/2014/main" val="1340265369"/>
                    </a:ext>
                  </a:extLst>
                </a:gridCol>
                <a:gridCol w="383328">
                  <a:extLst>
                    <a:ext uri="{9D8B030D-6E8A-4147-A177-3AD203B41FA5}">
                      <a16:colId xmlns:a16="http://schemas.microsoft.com/office/drawing/2014/main" val="1709313106"/>
                    </a:ext>
                  </a:extLst>
                </a:gridCol>
                <a:gridCol w="686467">
                  <a:extLst>
                    <a:ext uri="{9D8B030D-6E8A-4147-A177-3AD203B41FA5}">
                      <a16:colId xmlns:a16="http://schemas.microsoft.com/office/drawing/2014/main" val="3186949606"/>
                    </a:ext>
                  </a:extLst>
                </a:gridCol>
                <a:gridCol w="958320">
                  <a:extLst>
                    <a:ext uri="{9D8B030D-6E8A-4147-A177-3AD203B41FA5}">
                      <a16:colId xmlns:a16="http://schemas.microsoft.com/office/drawing/2014/main" val="298896274"/>
                    </a:ext>
                  </a:extLst>
                </a:gridCol>
                <a:gridCol w="685199">
                  <a:extLst>
                    <a:ext uri="{9D8B030D-6E8A-4147-A177-3AD203B41FA5}">
                      <a16:colId xmlns:a16="http://schemas.microsoft.com/office/drawing/2014/main" val="3969027479"/>
                    </a:ext>
                  </a:extLst>
                </a:gridCol>
              </a:tblGrid>
              <a:tr h="49051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865948"/>
                  </a:ext>
                </a:extLst>
              </a:tr>
              <a:tr h="158587">
                <a:tc>
                  <a:txBody>
                    <a:bodyPr/>
                    <a:lstStyle/>
                    <a:p>
                      <a:pPr algn="ctr"/>
                      <a:endParaRPr lang="en-GB" sz="2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"/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15303"/>
                  </a:ext>
                </a:extLst>
              </a:tr>
              <a:tr h="464223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415p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420p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450p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550p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326343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BA53F839-60F0-4206-B5B1-BE62BE3BD716}"/>
              </a:ext>
            </a:extLst>
          </p:cNvPr>
          <p:cNvGrpSpPr/>
          <p:nvPr/>
        </p:nvGrpSpPr>
        <p:grpSpPr>
          <a:xfrm>
            <a:off x="2776331" y="1970486"/>
            <a:ext cx="3370874" cy="965199"/>
            <a:chOff x="436964" y="1126577"/>
            <a:chExt cx="2532587" cy="725168"/>
          </a:xfrm>
        </p:grpSpPr>
        <p:sp>
          <p:nvSpPr>
            <p:cNvPr id="21" name="Arrow: Curved Down 20">
              <a:extLst>
                <a:ext uri="{FF2B5EF4-FFF2-40B4-BE49-F238E27FC236}">
                  <a16:creationId xmlns:a16="http://schemas.microsoft.com/office/drawing/2014/main" id="{AEE4F451-CB2D-49CE-B483-3BF7D1DD950B}"/>
                </a:ext>
              </a:extLst>
            </p:cNvPr>
            <p:cNvSpPr/>
            <p:nvPr/>
          </p:nvSpPr>
          <p:spPr>
            <a:xfrm flipH="1">
              <a:off x="1633993" y="1378221"/>
              <a:ext cx="1335558" cy="470781"/>
            </a:xfrm>
            <a:prstGeom prst="curvedDownArrow">
              <a:avLst>
                <a:gd name="adj1" fmla="val 0"/>
                <a:gd name="adj2" fmla="val 24442"/>
                <a:gd name="adj3" fmla="val 23323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Arrow: Curved Down 21">
              <a:extLst>
                <a:ext uri="{FF2B5EF4-FFF2-40B4-BE49-F238E27FC236}">
                  <a16:creationId xmlns:a16="http://schemas.microsoft.com/office/drawing/2014/main" id="{71DFA4DF-7186-4503-89F1-AFF3CEF44229}"/>
                </a:ext>
              </a:extLst>
            </p:cNvPr>
            <p:cNvSpPr/>
            <p:nvPr/>
          </p:nvSpPr>
          <p:spPr>
            <a:xfrm flipH="1">
              <a:off x="873052" y="1617588"/>
              <a:ext cx="815293" cy="234157"/>
            </a:xfrm>
            <a:prstGeom prst="curvedDownArrow">
              <a:avLst>
                <a:gd name="adj1" fmla="val 0"/>
                <a:gd name="adj2" fmla="val 33915"/>
                <a:gd name="adj3" fmla="val 30053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50B49992-3B0C-49CD-8C3B-0D030D22DED2}"/>
                </a:ext>
              </a:extLst>
            </p:cNvPr>
            <p:cNvSpPr/>
            <p:nvPr/>
          </p:nvSpPr>
          <p:spPr>
            <a:xfrm flipH="1">
              <a:off x="436964" y="1730568"/>
              <a:ext cx="473968" cy="120538"/>
            </a:xfrm>
            <a:prstGeom prst="curvedDownArrow">
              <a:avLst>
                <a:gd name="adj1" fmla="val 0"/>
                <a:gd name="adj2" fmla="val 44889"/>
                <a:gd name="adj3" fmla="val 2741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32693EB-C139-4557-8671-B75F6791CF7B}"/>
                </a:ext>
              </a:extLst>
            </p:cNvPr>
            <p:cNvSpPr txBox="1"/>
            <p:nvPr/>
          </p:nvSpPr>
          <p:spPr>
            <a:xfrm>
              <a:off x="2052669" y="1126577"/>
              <a:ext cx="545816" cy="277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latin typeface="Century Gothic" panose="020B0502020202020204" pitchFamily="34" charset="0"/>
                </a:rPr>
                <a:t>100p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934C110-1CB0-428E-A6F7-C62C0AF60977}"/>
                </a:ext>
              </a:extLst>
            </p:cNvPr>
            <p:cNvSpPr txBox="1"/>
            <p:nvPr/>
          </p:nvSpPr>
          <p:spPr>
            <a:xfrm>
              <a:off x="514059" y="1444960"/>
              <a:ext cx="350709" cy="277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latin typeface="Century Gothic" panose="020B0502020202020204" pitchFamily="34" charset="0"/>
                </a:rPr>
                <a:t>5p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A5F5194-932E-46AB-B196-7A6B7599CB32}"/>
                </a:ext>
              </a:extLst>
            </p:cNvPr>
            <p:cNvSpPr txBox="1"/>
            <p:nvPr/>
          </p:nvSpPr>
          <p:spPr>
            <a:xfrm>
              <a:off x="1059970" y="1359779"/>
              <a:ext cx="448263" cy="277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latin typeface="Century Gothic" panose="020B0502020202020204" pitchFamily="34" charset="0"/>
                </a:rPr>
                <a:t>30p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2541761-03C7-4620-8377-A64A856B7B52}"/>
              </a:ext>
            </a:extLst>
          </p:cNvPr>
          <p:cNvSpPr txBox="1"/>
          <p:nvPr/>
        </p:nvSpPr>
        <p:spPr>
          <a:xfrm>
            <a:off x="8276281" y="5958111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926811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subtraction below.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9B7DAD7-F742-4CB9-A0D6-D13EFA3883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648667"/>
              </p:ext>
            </p:extLst>
          </p:nvPr>
        </p:nvGraphicFramePr>
        <p:xfrm>
          <a:off x="2648110" y="1978961"/>
          <a:ext cx="3847781" cy="19171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4421">
                  <a:extLst>
                    <a:ext uri="{9D8B030D-6E8A-4147-A177-3AD203B41FA5}">
                      <a16:colId xmlns:a16="http://schemas.microsoft.com/office/drawing/2014/main" val="481770093"/>
                    </a:ext>
                  </a:extLst>
                </a:gridCol>
                <a:gridCol w="3193360">
                  <a:extLst>
                    <a:ext uri="{9D8B030D-6E8A-4147-A177-3AD203B41FA5}">
                      <a16:colId xmlns:a16="http://schemas.microsoft.com/office/drawing/2014/main" val="2327440789"/>
                    </a:ext>
                  </a:extLst>
                </a:gridCol>
              </a:tblGrid>
              <a:tr h="639059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latin typeface="Century Gothic" panose="020B0502020202020204" pitchFamily="34" charset="0"/>
                      </a:endParaRPr>
                    </a:p>
                  </a:txBody>
                  <a:tcPr marL="147475" marR="147475" marT="73738" marB="737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£16 and 50p</a:t>
                      </a:r>
                    </a:p>
                  </a:txBody>
                  <a:tcPr marL="147475" marR="147475" marT="73738" marB="737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43674910"/>
                  </a:ext>
                </a:extLst>
              </a:tr>
              <a:tr h="639059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–</a:t>
                      </a:r>
                    </a:p>
                  </a:txBody>
                  <a:tcPr marL="147475" marR="147475" marT="73738" marB="737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£12 and 25p</a:t>
                      </a:r>
                    </a:p>
                  </a:txBody>
                  <a:tcPr marL="147475" marR="147475" marT="73738" marB="737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3297219"/>
                  </a:ext>
                </a:extLst>
              </a:tr>
              <a:tr h="639059">
                <a:tc>
                  <a:txBody>
                    <a:bodyPr/>
                    <a:lstStyle/>
                    <a:p>
                      <a:pPr algn="ctr"/>
                      <a:endParaRPr lang="en-GB" sz="3200" b="1">
                        <a:latin typeface="Century Gothic" panose="020B0502020202020204" pitchFamily="34" charset="0"/>
                      </a:endParaRPr>
                    </a:p>
                  </a:txBody>
                  <a:tcPr marL="147475" marR="147475" marT="73738" marB="737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475" marR="147475" marT="73738" marB="737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576327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D47E003-3B8C-4E7B-86CC-4B3DE9EA78D2}"/>
              </a:ext>
            </a:extLst>
          </p:cNvPr>
          <p:cNvSpPr txBox="1"/>
          <p:nvPr/>
        </p:nvSpPr>
        <p:spPr>
          <a:xfrm>
            <a:off x="8276281" y="5958111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950478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subtraction below.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9B7DAD7-F742-4CB9-A0D6-D13EFA3883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25604"/>
              </p:ext>
            </p:extLst>
          </p:nvPr>
        </p:nvGraphicFramePr>
        <p:xfrm>
          <a:off x="2648110" y="1978961"/>
          <a:ext cx="3847781" cy="19171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4421">
                  <a:extLst>
                    <a:ext uri="{9D8B030D-6E8A-4147-A177-3AD203B41FA5}">
                      <a16:colId xmlns:a16="http://schemas.microsoft.com/office/drawing/2014/main" val="481770093"/>
                    </a:ext>
                  </a:extLst>
                </a:gridCol>
                <a:gridCol w="3193360">
                  <a:extLst>
                    <a:ext uri="{9D8B030D-6E8A-4147-A177-3AD203B41FA5}">
                      <a16:colId xmlns:a16="http://schemas.microsoft.com/office/drawing/2014/main" val="2327440789"/>
                    </a:ext>
                  </a:extLst>
                </a:gridCol>
              </a:tblGrid>
              <a:tr h="639059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latin typeface="Century Gothic" panose="020B0502020202020204" pitchFamily="34" charset="0"/>
                      </a:endParaRPr>
                    </a:p>
                  </a:txBody>
                  <a:tcPr marL="147475" marR="147475" marT="73738" marB="737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£16 and 50p</a:t>
                      </a:r>
                    </a:p>
                  </a:txBody>
                  <a:tcPr marL="147475" marR="147475" marT="73738" marB="737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43674910"/>
                  </a:ext>
                </a:extLst>
              </a:tr>
              <a:tr h="639059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–</a:t>
                      </a:r>
                    </a:p>
                  </a:txBody>
                  <a:tcPr marL="147475" marR="147475" marT="73738" marB="737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£12 and 25p</a:t>
                      </a:r>
                    </a:p>
                  </a:txBody>
                  <a:tcPr marL="147475" marR="147475" marT="73738" marB="737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3297219"/>
                  </a:ext>
                </a:extLst>
              </a:tr>
              <a:tr h="639059">
                <a:tc>
                  <a:txBody>
                    <a:bodyPr/>
                    <a:lstStyle/>
                    <a:p>
                      <a:pPr algn="ctr"/>
                      <a:endParaRPr lang="en-GB" sz="3200" b="1">
                        <a:latin typeface="Century Gothic" panose="020B0502020202020204" pitchFamily="34" charset="0"/>
                      </a:endParaRPr>
                    </a:p>
                  </a:txBody>
                  <a:tcPr marL="147475" marR="147475" marT="73738" marB="737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£4 and 25p</a:t>
                      </a:r>
                    </a:p>
                  </a:txBody>
                  <a:tcPr marL="147475" marR="147475" marT="73738" marB="737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576327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2FCD67D-A3AA-4C66-B761-06A2092596C7}"/>
              </a:ext>
            </a:extLst>
          </p:cNvPr>
          <p:cNvSpPr txBox="1"/>
          <p:nvPr/>
        </p:nvSpPr>
        <p:spPr>
          <a:xfrm>
            <a:off x="8276281" y="5958111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839373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part whole model.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96C74F8-9092-49D9-85A0-B4120EE74C11}"/>
              </a:ext>
            </a:extLst>
          </p:cNvPr>
          <p:cNvGrpSpPr/>
          <p:nvPr/>
        </p:nvGrpSpPr>
        <p:grpSpPr>
          <a:xfrm>
            <a:off x="2680548" y="1700289"/>
            <a:ext cx="3782904" cy="3746353"/>
            <a:chOff x="2150189" y="4862323"/>
            <a:chExt cx="1508238" cy="149366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34A2239-9092-4DFB-BDB0-9FB84FE17A36}"/>
                </a:ext>
              </a:extLst>
            </p:cNvPr>
            <p:cNvSpPr/>
            <p:nvPr/>
          </p:nvSpPr>
          <p:spPr>
            <a:xfrm>
              <a:off x="2150189" y="5768880"/>
              <a:ext cx="638026" cy="5871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£3 and 50p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7A6D615-36F4-4F9C-889A-E67626DE9AC5}"/>
                </a:ext>
              </a:extLst>
            </p:cNvPr>
            <p:cNvSpPr/>
            <p:nvPr/>
          </p:nvSpPr>
          <p:spPr>
            <a:xfrm>
              <a:off x="3020401" y="5768880"/>
              <a:ext cx="638026" cy="5871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400" b="1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3D79149-3B26-4E0F-9AFC-E2553B1A7C9A}"/>
                </a:ext>
              </a:extLst>
            </p:cNvPr>
            <p:cNvSpPr/>
            <p:nvPr/>
          </p:nvSpPr>
          <p:spPr>
            <a:xfrm>
              <a:off x="2585295" y="4862323"/>
              <a:ext cx="638026" cy="5871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£7 and 85p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05B5187-D320-465C-AFA9-04F4915A888E}"/>
                </a:ext>
              </a:extLst>
            </p:cNvPr>
            <p:cNvCxnSpPr>
              <a:stCxn id="11" idx="3"/>
              <a:endCxn id="9" idx="0"/>
            </p:cNvCxnSpPr>
            <p:nvPr/>
          </p:nvCxnSpPr>
          <p:spPr>
            <a:xfrm flipH="1">
              <a:off x="2469202" y="5363451"/>
              <a:ext cx="209530" cy="4054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E13B74C-59A4-4144-BE5E-1746E096E1A6}"/>
                </a:ext>
              </a:extLst>
            </p:cNvPr>
            <p:cNvCxnSpPr>
              <a:cxnSpLocks/>
              <a:stCxn id="11" idx="5"/>
              <a:endCxn id="10" idx="0"/>
            </p:cNvCxnSpPr>
            <p:nvPr/>
          </p:nvCxnSpPr>
          <p:spPr>
            <a:xfrm>
              <a:off x="3129884" y="5363451"/>
              <a:ext cx="209530" cy="4054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05E5854-7EC9-460D-8242-961E3F6B7448}"/>
              </a:ext>
            </a:extLst>
          </p:cNvPr>
          <p:cNvSpPr txBox="1"/>
          <p:nvPr/>
        </p:nvSpPr>
        <p:spPr>
          <a:xfrm>
            <a:off x="8276281" y="5958111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804310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part whole model.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96C74F8-9092-49D9-85A0-B4120EE74C11}"/>
              </a:ext>
            </a:extLst>
          </p:cNvPr>
          <p:cNvGrpSpPr/>
          <p:nvPr/>
        </p:nvGrpSpPr>
        <p:grpSpPr>
          <a:xfrm>
            <a:off x="2680548" y="1700289"/>
            <a:ext cx="3782904" cy="3746353"/>
            <a:chOff x="2150189" y="4862323"/>
            <a:chExt cx="1508238" cy="149366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34A2239-9092-4DFB-BDB0-9FB84FE17A36}"/>
                </a:ext>
              </a:extLst>
            </p:cNvPr>
            <p:cNvSpPr/>
            <p:nvPr/>
          </p:nvSpPr>
          <p:spPr>
            <a:xfrm>
              <a:off x="2150189" y="5768880"/>
              <a:ext cx="638026" cy="5871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£3 and 50p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7A6D615-36F4-4F9C-889A-E67626DE9AC5}"/>
                </a:ext>
              </a:extLst>
            </p:cNvPr>
            <p:cNvSpPr/>
            <p:nvPr/>
          </p:nvSpPr>
          <p:spPr>
            <a:xfrm>
              <a:off x="3020401" y="5768880"/>
              <a:ext cx="638026" cy="5871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24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£4 and 35p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3D79149-3B26-4E0F-9AFC-E2553B1A7C9A}"/>
                </a:ext>
              </a:extLst>
            </p:cNvPr>
            <p:cNvSpPr/>
            <p:nvPr/>
          </p:nvSpPr>
          <p:spPr>
            <a:xfrm>
              <a:off x="2585295" y="4862323"/>
              <a:ext cx="638026" cy="5871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£7 and 85p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05B5187-D320-465C-AFA9-04F4915A888E}"/>
                </a:ext>
              </a:extLst>
            </p:cNvPr>
            <p:cNvCxnSpPr>
              <a:stCxn id="11" idx="3"/>
              <a:endCxn id="9" idx="0"/>
            </p:cNvCxnSpPr>
            <p:nvPr/>
          </p:nvCxnSpPr>
          <p:spPr>
            <a:xfrm flipH="1">
              <a:off x="2469202" y="5363451"/>
              <a:ext cx="209530" cy="4054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E13B74C-59A4-4144-BE5E-1746E096E1A6}"/>
                </a:ext>
              </a:extLst>
            </p:cNvPr>
            <p:cNvCxnSpPr>
              <a:cxnSpLocks/>
              <a:stCxn id="11" idx="5"/>
              <a:endCxn id="10" idx="0"/>
            </p:cNvCxnSpPr>
            <p:nvPr/>
          </p:nvCxnSpPr>
          <p:spPr>
            <a:xfrm>
              <a:off x="3129884" y="5363451"/>
              <a:ext cx="209530" cy="4054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0C76937-7EF2-4498-B4D1-65A616882330}"/>
              </a:ext>
            </a:extLst>
          </p:cNvPr>
          <p:cNvSpPr txBox="1"/>
          <p:nvPr/>
        </p:nvSpPr>
        <p:spPr>
          <a:xfrm>
            <a:off x="8276281" y="5958111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368516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4a0f88728004eb4f82c14282ae59273b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dbda40e16343d875009b14508550e4dd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292C31-7C1F-4C66-B7B7-1994ABAC36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F8F11D-A449-4684-B8E0-461263A2E192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5c7a0828-c5e4-45f8-a074-18a8fdc88ec6"/>
    <ds:schemaRef ds:uri="http://purl.org/dc/terms/"/>
    <ds:schemaRef ds:uri="86144f90-c7b6-48d0-aae5-f5e9e48cc3df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1440</TotalTime>
  <Words>1539</Words>
  <Application>Microsoft Office PowerPoint</Application>
  <PresentationFormat>On-screen Show (4:3)</PresentationFormat>
  <Paragraphs>1091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Wednesday 13th May 2020  Year 3/4: I can subtract amount of money using reasoning and problem-solving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Friday 15th May 2020 Step 6 Year 3/4: I can add and subtract amounts of money to give change using reasoning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Zainab Ali</cp:lastModifiedBy>
  <cp:revision>58</cp:revision>
  <dcterms:created xsi:type="dcterms:W3CDTF">2018-03-17T10:08:43Z</dcterms:created>
  <dcterms:modified xsi:type="dcterms:W3CDTF">2020-04-30T11:00:26Z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