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386" r:id="rId5"/>
    <p:sldId id="387" r:id="rId6"/>
    <p:sldId id="399" r:id="rId7"/>
    <p:sldId id="400" r:id="rId8"/>
    <p:sldId id="401" r:id="rId9"/>
    <p:sldId id="368" r:id="rId10"/>
    <p:sldId id="402" r:id="rId11"/>
    <p:sldId id="370" r:id="rId12"/>
    <p:sldId id="371" r:id="rId13"/>
    <p:sldId id="379" r:id="rId14"/>
    <p:sldId id="373" r:id="rId15"/>
    <p:sldId id="380" r:id="rId16"/>
    <p:sldId id="403" r:id="rId17"/>
    <p:sldId id="383" r:id="rId18"/>
    <p:sldId id="404" r:id="rId19"/>
    <p:sldId id="385" r:id="rId20"/>
    <p:sldId id="405" r:id="rId21"/>
    <p:sldId id="406" r:id="rId22"/>
    <p:sldId id="407" r:id="rId23"/>
    <p:sldId id="366" r:id="rId24"/>
    <p:sldId id="365" r:id="rId25"/>
    <p:sldId id="367" r:id="rId26"/>
    <p:sldId id="360" r:id="rId27"/>
    <p:sldId id="408" r:id="rId28"/>
    <p:sldId id="369" r:id="rId29"/>
    <p:sldId id="409" r:id="rId30"/>
    <p:sldId id="410" r:id="rId31"/>
    <p:sldId id="372" r:id="rId32"/>
    <p:sldId id="374" r:id="rId33"/>
    <p:sldId id="411" r:id="rId34"/>
    <p:sldId id="376" r:id="rId35"/>
    <p:sldId id="412" r:id="rId36"/>
    <p:sldId id="384" r:id="rId37"/>
    <p:sldId id="382" r:id="rId38"/>
    <p:sldId id="381" r:id="rId39"/>
    <p:sldId id="314" r:id="rId40"/>
    <p:sldId id="41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99FF"/>
    <a:srgbClr val="FF66FF"/>
    <a:srgbClr val="FF0066"/>
    <a:srgbClr val="008000"/>
    <a:srgbClr val="0000FF"/>
    <a:srgbClr val="D1B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114" d="100"/>
          <a:sy n="114" d="100"/>
        </p:scale>
        <p:origin x="15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BA67D-32E9-479D-9036-AE8DEF2398FF}" type="datetimeFigureOut">
              <a:rPr lang="en-GB" smtClean="0"/>
              <a:t>29/04/2020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0ADEB-F106-4901-866F-939080E37DC3}" type="slidenum">
              <a:rPr lang="en-GB" smtClean="0"/>
              <a:t>‹#›</a:t>
            </a:fld>
            <a:endParaRPr lang="en-GB"/>
          </a:p>
        </p:txBody>
      </p:sp>
    </p:spTree>
    <p:extLst>
      <p:ext uri="{BB962C8B-B14F-4D97-AF65-F5344CB8AC3E}">
        <p14:creationId xmlns:p14="http://schemas.microsoft.com/office/powerpoint/2010/main" val="207165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29/04/2020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243164"/>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4316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400" b="1" u="sng" dirty="0">
                <a:solidFill>
                  <a:srgbClr val="E7E6E6">
                    <a:lumMod val="50000"/>
                  </a:srgbClr>
                </a:solidFill>
                <a:latin typeface="Century Gothic" panose="020B0502020202020204" pitchFamily="34" charset="0"/>
              </a:rPr>
              <a:t>Year 6 – Summer Block 1 – Converting Units – Step 4</a:t>
            </a:r>
          </a:p>
          <a:p>
            <a:pPr lvl="0">
              <a:defRPr/>
            </a:pPr>
            <a:endParaRPr lang="en-GB" sz="1400" b="1" dirty="0">
              <a:solidFill>
                <a:prstClr val="black"/>
              </a:solidFill>
              <a:latin typeface="Century Gothic" panose="020B0502020202020204" pitchFamily="34" charset="0"/>
            </a:endParaRPr>
          </a:p>
          <a:p>
            <a:pPr lvl="0">
              <a:defRPr/>
            </a:pPr>
            <a:r>
              <a:rPr lang="en-GB" sz="1400" b="1" dirty="0">
                <a:solidFill>
                  <a:prstClr val="black"/>
                </a:solidFill>
                <a:latin typeface="Century Gothic" panose="020B0502020202020204" pitchFamily="34" charset="0"/>
              </a:rPr>
              <a:t>About This Resource:</a:t>
            </a:r>
          </a:p>
          <a:p>
            <a:pPr lvl="0">
              <a:defRPr/>
            </a:pPr>
            <a:endParaRPr lang="en-GB" sz="1000" b="1" dirty="0">
              <a:solidFill>
                <a:prstClr val="black"/>
              </a:solidFill>
              <a:latin typeface="Century Gothic" panose="020B0502020202020204" pitchFamily="34" charset="0"/>
            </a:endParaRPr>
          </a:p>
          <a:p>
            <a:pPr lvl="0">
              <a:defRPr/>
            </a:pPr>
            <a:r>
              <a:rPr lang="en-GB" sz="1100" b="1" dirty="0">
                <a:solidFill>
                  <a:prstClr val="black"/>
                </a:solidFill>
                <a:latin typeface="Century Gothic" panose="020B0502020202020204" pitchFamily="34" charset="0"/>
              </a:rPr>
              <a:t>This PowerPoint has been designed to support teaching of the small steps. It includes a starter activity suitable for the year group and an example of each question from the Varied Fluency and Reasoning and Problem Solving resources also provided in the tasks. Each slide has the year group identified in the bottom right-hand corner. I recommend that you look through this PowerPoint in advance and decide whether to work through all examples provided or a selection of them depending on the needs of your child.</a:t>
            </a:r>
          </a:p>
          <a:p>
            <a:pPr lvl="0">
              <a:defRPr/>
            </a:pPr>
            <a:endParaRPr lang="en-GB" sz="1100" b="1" dirty="0">
              <a:solidFill>
                <a:prstClr val="black"/>
              </a:solidFill>
              <a:latin typeface="Century Gothic" panose="020B0502020202020204" pitchFamily="34" charset="0"/>
            </a:endParaRPr>
          </a:p>
          <a:p>
            <a:pPr lvl="0">
              <a:defRPr/>
            </a:pPr>
            <a:r>
              <a:rPr lang="en-GB" sz="1100" b="1" dirty="0">
                <a:solidFill>
                  <a:prstClr val="black"/>
                </a:solidFill>
                <a:latin typeface="Century Gothic" panose="020B0502020202020204" pitchFamily="34" charset="0"/>
              </a:rPr>
              <a:t>The PowerPoint has been dated for the week, so please work your way through it each day.</a:t>
            </a:r>
            <a:endParaRPr lang="en-GB" sz="1000" b="1" dirty="0">
              <a:solidFill>
                <a:prstClr val="black"/>
              </a:solidFill>
              <a:latin typeface="Century Gothic" panose="020B0502020202020204" pitchFamily="34" charset="0"/>
            </a:endParaRPr>
          </a:p>
          <a:p>
            <a:pPr lvl="0">
              <a:defRPr/>
            </a:pPr>
            <a:endParaRPr lang="en-GB" sz="1000" b="1" dirty="0">
              <a:solidFill>
                <a:prstClr val="black"/>
              </a:solidFill>
              <a:latin typeface="Century Gothic" panose="020B0502020202020204" pitchFamily="34" charset="0"/>
            </a:endParaRPr>
          </a:p>
          <a:p>
            <a:pPr lvl="0" defTabSz="457200">
              <a:defRPr/>
            </a:pPr>
            <a:endParaRPr lang="en-GB" sz="1100" b="1" dirty="0">
              <a:solidFill>
                <a:prstClr val="black"/>
              </a:solidFill>
              <a:latin typeface="Century Gothic" panose="020B0502020202020204" pitchFamily="34" charset="0"/>
            </a:endParaRPr>
          </a:p>
          <a:p>
            <a:pPr lvl="0" defTabSz="457200">
              <a:defRPr/>
            </a:pPr>
            <a:endParaRPr lang="en-GB" sz="1100" b="1" dirty="0">
              <a:solidFill>
                <a:prstClr val="black"/>
              </a:solidFill>
              <a:latin typeface="Century Gothic" panose="020B0502020202020204" pitchFamily="34" charset="0"/>
            </a:endParaRPr>
          </a:p>
          <a:p>
            <a:pPr lvl="0" defTabSz="457200">
              <a:defRPr/>
            </a:pPr>
            <a:endParaRPr lang="en-GB" sz="1100" b="1" dirty="0">
              <a:solidFill>
                <a:prstClr val="black"/>
              </a:solidFill>
              <a:latin typeface="Century Gothic" panose="020B0502020202020204" pitchFamily="34" charset="0"/>
            </a:endParaRPr>
          </a:p>
          <a:p>
            <a:pPr lvl="0" defTabSz="457200">
              <a:defRPr/>
            </a:pPr>
            <a:endParaRPr lang="en-GB" sz="11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1553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Two children are taking part in a long distance walk.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Lily walked 72km.</a:t>
            </a:r>
          </a:p>
          <a:p>
            <a:pPr algn="ctr"/>
            <a:endParaRPr lang="en-GB" sz="32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Frankie walked 55 miles.</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walked further?</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Frankie</a:t>
            </a:r>
            <a:br>
              <a:rPr lang="en-GB" sz="1600" b="1" dirty="0">
                <a:latin typeface="Century Gothic" panose="020B0502020202020204" pitchFamily="34" charset="0"/>
              </a:rPr>
            </a:br>
            <a:endParaRPr lang="en-GB" sz="16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D263D3FF-1ABB-4AEE-8B5D-7B23FBF0CF7F}"/>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83502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equivalent distances.</a:t>
            </a:r>
          </a:p>
          <a:p>
            <a:pPr algn="ctr"/>
            <a:br>
              <a:rPr lang="en-GB" sz="1600" b="1" dirty="0">
                <a:latin typeface="Century Gothic" panose="020B0502020202020204" pitchFamily="34" charset="0"/>
              </a:rPr>
            </a:br>
            <a:endParaRPr lang="en-GB" sz="16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53E7EAA2-F2F1-3E48-B1CD-3322FAE1CD6A}"/>
              </a:ext>
            </a:extLst>
          </p:cNvPr>
          <p:cNvGraphicFramePr>
            <a:graphicFrameLocks noGrp="1"/>
          </p:cNvGraphicFramePr>
          <p:nvPr/>
        </p:nvGraphicFramePr>
        <p:xfrm>
          <a:off x="2486025" y="1689570"/>
          <a:ext cx="4170820" cy="3457476"/>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282255226"/>
                    </a:ext>
                  </a:extLst>
                </a:gridCol>
                <a:gridCol w="782187">
                  <a:extLst>
                    <a:ext uri="{9D8B030D-6E8A-4147-A177-3AD203B41FA5}">
                      <a16:colId xmlns:a16="http://schemas.microsoft.com/office/drawing/2014/main" val="2371028959"/>
                    </a:ext>
                  </a:extLst>
                </a:gridCol>
                <a:gridCol w="302446">
                  <a:extLst>
                    <a:ext uri="{9D8B030D-6E8A-4147-A177-3AD203B41FA5}">
                      <a16:colId xmlns:a16="http://schemas.microsoft.com/office/drawing/2014/main" val="3800083347"/>
                    </a:ext>
                  </a:extLst>
                </a:gridCol>
                <a:gridCol w="782187">
                  <a:extLst>
                    <a:ext uri="{9D8B030D-6E8A-4147-A177-3AD203B41FA5}">
                      <a16:colId xmlns:a16="http://schemas.microsoft.com/office/drawing/2014/main" val="201785491"/>
                    </a:ext>
                  </a:extLst>
                </a:gridCol>
                <a:gridCol w="1152000">
                  <a:extLst>
                    <a:ext uri="{9D8B030D-6E8A-4147-A177-3AD203B41FA5}">
                      <a16:colId xmlns:a16="http://schemas.microsoft.com/office/drawing/2014/main" val="959960851"/>
                    </a:ext>
                  </a:extLst>
                </a:gridCol>
              </a:tblGrid>
              <a:tr h="792000">
                <a:tc>
                  <a:txBody>
                    <a:bodyPr/>
                    <a:lstStyle/>
                    <a:p>
                      <a:pPr algn="ctr"/>
                      <a:r>
                        <a:rPr lang="en-GB" sz="2000" b="1" i="0" dirty="0">
                          <a:solidFill>
                            <a:schemeClr val="tx1"/>
                          </a:solidFill>
                          <a:latin typeface="Century Gothic" panose="020B0502020202020204" pitchFamily="34" charset="0"/>
                        </a:rPr>
                        <a:t>2.5 miles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endParaRPr lang="en-GB" sz="1200" b="1" i="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GB" sz="1200" b="1" i="0" dirty="0">
                        <a:solidFill>
                          <a:schemeClr val="tx1"/>
                        </a:solidFill>
                        <a:latin typeface="Century Gothic" panose="020B0502020202020204" pitchFamily="34" charset="0"/>
                      </a:endParaRPr>
                    </a:p>
                    <a:p>
                      <a:pPr algn="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dirty="0">
                          <a:solidFill>
                            <a:schemeClr val="tx1"/>
                          </a:solidFill>
                          <a:latin typeface="Century Gothic" panose="020B0502020202020204" pitchFamily="34" charset="0"/>
                        </a:rPr>
                        <a:t>2.4km</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93548046"/>
                  </a:ext>
                </a:extLst>
              </a:tr>
              <a:tr h="96492">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60896273"/>
                  </a:ext>
                </a:extLst>
              </a:tr>
              <a:tr h="792000">
                <a:tc>
                  <a:txBody>
                    <a:bodyPr/>
                    <a:lstStyle/>
                    <a:p>
                      <a:pPr algn="ctr"/>
                      <a:r>
                        <a:rPr lang="en-GB" sz="2000" b="1" i="0" dirty="0">
                          <a:solidFill>
                            <a:schemeClr val="tx1"/>
                          </a:solidFill>
                          <a:latin typeface="Century Gothic" panose="020B0502020202020204" pitchFamily="34" charset="0"/>
                        </a:rPr>
                        <a:t>5 miles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endParaRPr lang="en-GB" sz="1200" b="1" i="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dirty="0">
                          <a:solidFill>
                            <a:schemeClr val="tx1"/>
                          </a:solidFill>
                          <a:latin typeface="Century Gothic" panose="020B0502020202020204" pitchFamily="34" charset="0"/>
                        </a:rPr>
                        <a:t>4km</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360992368"/>
                  </a:ext>
                </a:extLst>
              </a:tr>
              <a:tr h="96492">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72138302"/>
                  </a:ext>
                </a:extLst>
              </a:tr>
              <a:tr h="792000">
                <a:tc>
                  <a:txBody>
                    <a:bodyPr/>
                    <a:lstStyle/>
                    <a:p>
                      <a:pPr algn="ctr"/>
                      <a:r>
                        <a:rPr lang="en-GB" sz="1800" b="1" i="0" dirty="0">
                          <a:solidFill>
                            <a:schemeClr val="tx1"/>
                          </a:solidFill>
                          <a:latin typeface="Century Gothic" panose="020B0502020202020204" pitchFamily="34" charset="0"/>
                        </a:rPr>
                        <a:t>1.5 miles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endParaRPr lang="en-GB" sz="1200" b="1" i="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dirty="0">
                          <a:solidFill>
                            <a:schemeClr val="tx1"/>
                          </a:solidFill>
                          <a:latin typeface="Century Gothic" panose="020B0502020202020204" pitchFamily="34" charset="0"/>
                        </a:rPr>
                        <a:t>7.2km</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04985411"/>
                  </a:ext>
                </a:extLst>
              </a:tr>
              <a:tr h="96492">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98111058"/>
                  </a:ext>
                </a:extLst>
              </a:tr>
              <a:tr h="792000">
                <a:tc>
                  <a:txBody>
                    <a:bodyPr/>
                    <a:lstStyle/>
                    <a:p>
                      <a:pPr algn="ctr"/>
                      <a:r>
                        <a:rPr lang="en-GB" sz="1800" b="1" i="0" dirty="0">
                          <a:solidFill>
                            <a:schemeClr val="tx1"/>
                          </a:solidFill>
                          <a:latin typeface="Century Gothic" panose="020B0502020202020204" pitchFamily="34" charset="0"/>
                        </a:rPr>
                        <a:t>4.5 miles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endParaRPr lang="en-GB" sz="1200" b="1" i="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dirty="0">
                          <a:solidFill>
                            <a:schemeClr val="tx1"/>
                          </a:solidFill>
                          <a:latin typeface="Century Gothic" panose="020B0502020202020204" pitchFamily="34" charset="0"/>
                        </a:rPr>
                        <a:t>8km</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616354572"/>
                  </a:ext>
                </a:extLst>
              </a:tr>
            </a:tbl>
          </a:graphicData>
        </a:graphic>
      </p:graphicFrame>
      <p:sp>
        <p:nvSpPr>
          <p:cNvPr id="9" name="TextBox 8">
            <a:extLst>
              <a:ext uri="{FF2B5EF4-FFF2-40B4-BE49-F238E27FC236}">
                <a16:creationId xmlns:a16="http://schemas.microsoft.com/office/drawing/2014/main" id="{7F94D123-E966-4BFA-8309-40BB63894A8A}"/>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428261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equivalent distances.</a:t>
            </a:r>
          </a:p>
          <a:p>
            <a:pPr algn="ctr"/>
            <a:br>
              <a:rPr lang="en-GB" sz="1600" b="1" dirty="0">
                <a:latin typeface="Century Gothic" panose="020B0502020202020204" pitchFamily="34" charset="0"/>
              </a:rPr>
            </a:br>
            <a:endParaRPr lang="en-GB" sz="16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53E7EAA2-F2F1-3E48-B1CD-3322FAE1CD6A}"/>
              </a:ext>
            </a:extLst>
          </p:cNvPr>
          <p:cNvGraphicFramePr>
            <a:graphicFrameLocks noGrp="1"/>
          </p:cNvGraphicFramePr>
          <p:nvPr/>
        </p:nvGraphicFramePr>
        <p:xfrm>
          <a:off x="2486025" y="1689570"/>
          <a:ext cx="4170820" cy="3457476"/>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282255226"/>
                    </a:ext>
                  </a:extLst>
                </a:gridCol>
                <a:gridCol w="782187">
                  <a:extLst>
                    <a:ext uri="{9D8B030D-6E8A-4147-A177-3AD203B41FA5}">
                      <a16:colId xmlns:a16="http://schemas.microsoft.com/office/drawing/2014/main" val="2371028959"/>
                    </a:ext>
                  </a:extLst>
                </a:gridCol>
                <a:gridCol w="302446">
                  <a:extLst>
                    <a:ext uri="{9D8B030D-6E8A-4147-A177-3AD203B41FA5}">
                      <a16:colId xmlns:a16="http://schemas.microsoft.com/office/drawing/2014/main" val="3800083347"/>
                    </a:ext>
                  </a:extLst>
                </a:gridCol>
                <a:gridCol w="782187">
                  <a:extLst>
                    <a:ext uri="{9D8B030D-6E8A-4147-A177-3AD203B41FA5}">
                      <a16:colId xmlns:a16="http://schemas.microsoft.com/office/drawing/2014/main" val="201785491"/>
                    </a:ext>
                  </a:extLst>
                </a:gridCol>
                <a:gridCol w="1152000">
                  <a:extLst>
                    <a:ext uri="{9D8B030D-6E8A-4147-A177-3AD203B41FA5}">
                      <a16:colId xmlns:a16="http://schemas.microsoft.com/office/drawing/2014/main" val="959960851"/>
                    </a:ext>
                  </a:extLst>
                </a:gridCol>
              </a:tblGrid>
              <a:tr h="792000">
                <a:tc>
                  <a:txBody>
                    <a:bodyPr/>
                    <a:lstStyle/>
                    <a:p>
                      <a:pPr algn="ctr"/>
                      <a:r>
                        <a:rPr lang="en-GB" sz="2000" b="1" i="0" dirty="0">
                          <a:solidFill>
                            <a:schemeClr val="tx1"/>
                          </a:solidFill>
                          <a:latin typeface="Century Gothic" panose="020B0502020202020204" pitchFamily="34" charset="0"/>
                        </a:rPr>
                        <a:t>2.5 miles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endParaRPr lang="en-GB" sz="1200" b="1" i="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GB" sz="1200" b="1" i="0" dirty="0">
                        <a:solidFill>
                          <a:schemeClr val="tx1"/>
                        </a:solidFill>
                        <a:latin typeface="Century Gothic" panose="020B0502020202020204" pitchFamily="34" charset="0"/>
                      </a:endParaRPr>
                    </a:p>
                    <a:p>
                      <a:pPr algn="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dirty="0">
                          <a:solidFill>
                            <a:schemeClr val="tx1"/>
                          </a:solidFill>
                          <a:latin typeface="Century Gothic" panose="020B0502020202020204" pitchFamily="34" charset="0"/>
                        </a:rPr>
                        <a:t>2.4km</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93548046"/>
                  </a:ext>
                </a:extLst>
              </a:tr>
              <a:tr h="96492">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60896273"/>
                  </a:ext>
                </a:extLst>
              </a:tr>
              <a:tr h="792000">
                <a:tc>
                  <a:txBody>
                    <a:bodyPr/>
                    <a:lstStyle/>
                    <a:p>
                      <a:pPr algn="ctr"/>
                      <a:r>
                        <a:rPr lang="en-GB" sz="2000" b="1" i="0" dirty="0">
                          <a:solidFill>
                            <a:schemeClr val="tx1"/>
                          </a:solidFill>
                          <a:latin typeface="Century Gothic" panose="020B0502020202020204" pitchFamily="34" charset="0"/>
                        </a:rPr>
                        <a:t>5 miles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endParaRPr lang="en-GB" sz="1200" b="1" i="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dirty="0">
                          <a:solidFill>
                            <a:schemeClr val="tx1"/>
                          </a:solidFill>
                          <a:latin typeface="Century Gothic" panose="020B0502020202020204" pitchFamily="34" charset="0"/>
                        </a:rPr>
                        <a:t>4km</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360992368"/>
                  </a:ext>
                </a:extLst>
              </a:tr>
              <a:tr h="96492">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72138302"/>
                  </a:ext>
                </a:extLst>
              </a:tr>
              <a:tr h="792000">
                <a:tc>
                  <a:txBody>
                    <a:bodyPr/>
                    <a:lstStyle/>
                    <a:p>
                      <a:pPr algn="ctr"/>
                      <a:r>
                        <a:rPr lang="en-GB" sz="1800" b="1" i="0" dirty="0">
                          <a:solidFill>
                            <a:schemeClr val="tx1"/>
                          </a:solidFill>
                          <a:latin typeface="Century Gothic" panose="020B0502020202020204" pitchFamily="34" charset="0"/>
                        </a:rPr>
                        <a:t>1.5 miles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endParaRPr lang="en-GB" sz="1200" b="1" i="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dirty="0">
                          <a:solidFill>
                            <a:schemeClr val="tx1"/>
                          </a:solidFill>
                          <a:latin typeface="Century Gothic" panose="020B0502020202020204" pitchFamily="34" charset="0"/>
                        </a:rPr>
                        <a:t>7.2km</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04985411"/>
                  </a:ext>
                </a:extLst>
              </a:tr>
              <a:tr h="96492">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98111058"/>
                  </a:ext>
                </a:extLst>
              </a:tr>
              <a:tr h="792000">
                <a:tc>
                  <a:txBody>
                    <a:bodyPr/>
                    <a:lstStyle/>
                    <a:p>
                      <a:pPr algn="ctr"/>
                      <a:r>
                        <a:rPr lang="en-GB" sz="1800" b="1" i="0" dirty="0">
                          <a:solidFill>
                            <a:schemeClr val="tx1"/>
                          </a:solidFill>
                          <a:latin typeface="Century Gothic" panose="020B0502020202020204" pitchFamily="34" charset="0"/>
                        </a:rPr>
                        <a:t>4.5 miles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endParaRPr lang="en-GB" sz="1200" b="1" i="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GB" sz="12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dirty="0">
                          <a:solidFill>
                            <a:schemeClr val="tx1"/>
                          </a:solidFill>
                          <a:latin typeface="Century Gothic" panose="020B0502020202020204" pitchFamily="34" charset="0"/>
                        </a:rPr>
                        <a:t>8km</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616354572"/>
                  </a:ext>
                </a:extLst>
              </a:tr>
            </a:tbl>
          </a:graphicData>
        </a:graphic>
      </p:graphicFrame>
      <p:cxnSp>
        <p:nvCxnSpPr>
          <p:cNvPr id="3" name="Straight Connector 2">
            <a:extLst>
              <a:ext uri="{FF2B5EF4-FFF2-40B4-BE49-F238E27FC236}">
                <a16:creationId xmlns:a16="http://schemas.microsoft.com/office/drawing/2014/main" id="{89F39C32-2461-43BB-A0D7-B6A904996E31}"/>
              </a:ext>
            </a:extLst>
          </p:cNvPr>
          <p:cNvCxnSpPr/>
          <p:nvPr/>
        </p:nvCxnSpPr>
        <p:spPr>
          <a:xfrm>
            <a:off x="3629025" y="2095500"/>
            <a:ext cx="1876425" cy="885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37C3530-8158-4623-9D61-E62BD7BF4432}"/>
              </a:ext>
            </a:extLst>
          </p:cNvPr>
          <p:cNvCxnSpPr/>
          <p:nvPr/>
        </p:nvCxnSpPr>
        <p:spPr>
          <a:xfrm>
            <a:off x="3629025" y="2981325"/>
            <a:ext cx="1876425" cy="1762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9430BF-BC4E-46EF-A403-D2E3CADB4D2A}"/>
              </a:ext>
            </a:extLst>
          </p:cNvPr>
          <p:cNvCxnSpPr/>
          <p:nvPr/>
        </p:nvCxnSpPr>
        <p:spPr>
          <a:xfrm flipV="1">
            <a:off x="3629025" y="2095500"/>
            <a:ext cx="1876425" cy="1828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993AC63-AFE9-47CF-B2A5-476FF5C7CC44}"/>
              </a:ext>
            </a:extLst>
          </p:cNvPr>
          <p:cNvCxnSpPr/>
          <p:nvPr/>
        </p:nvCxnSpPr>
        <p:spPr>
          <a:xfrm flipV="1">
            <a:off x="3629025" y="3924300"/>
            <a:ext cx="1876425" cy="8191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EBADCF-E22C-4BF1-9BDE-11739DB83884}"/>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200103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a:extLst>
              <a:ext uri="{FF2B5EF4-FFF2-40B4-BE49-F238E27FC236}">
                <a16:creationId xmlns:a16="http://schemas.microsoft.com/office/drawing/2014/main" id="{C653B9B4-F9A4-4C62-9BC2-7013CAC4FE6D}"/>
              </a:ext>
            </a:extLst>
          </p:cNvPr>
          <p:cNvPicPr>
            <a:picLocks noChangeAspect="1"/>
          </p:cNvPicPr>
          <p:nvPr/>
        </p:nvPicPr>
        <p:blipFill>
          <a:blip r:embed="rId3"/>
          <a:stretch>
            <a:fillRect/>
          </a:stretch>
        </p:blipFill>
        <p:spPr>
          <a:xfrm>
            <a:off x="115438" y="144125"/>
            <a:ext cx="8913124" cy="6322100"/>
          </a:xfrm>
          <a:prstGeom prst="rect">
            <a:avLst/>
          </a:prstGeom>
        </p:spPr>
      </p:pic>
      <p:sp>
        <p:nvSpPr>
          <p:cNvPr id="22" name="Rectangle 21">
            <a:extLst>
              <a:ext uri="{FF2B5EF4-FFF2-40B4-BE49-F238E27FC236}">
                <a16:creationId xmlns:a16="http://schemas.microsoft.com/office/drawing/2014/main" id="{D7E35669-F4C9-4CBF-A3FA-8FB079EE1F3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r>
              <a:rPr lang="en-GB" sz="1600" b="1" u="sng" dirty="0">
                <a:solidFill>
                  <a:schemeClr val="bg2">
                    <a:lumMod val="50000"/>
                  </a:schemeClr>
                </a:solidFill>
                <a:latin typeface="Century Gothic" panose="020B0502020202020204" pitchFamily="34" charset="0"/>
              </a:rPr>
              <a:t>Wednesday 6</a:t>
            </a:r>
            <a:r>
              <a:rPr lang="en-GB" sz="1600" b="1" u="sng" baseline="30000" dirty="0">
                <a:solidFill>
                  <a:schemeClr val="bg2">
                    <a:lumMod val="50000"/>
                  </a:schemeClr>
                </a:solidFill>
                <a:latin typeface="Century Gothic" panose="020B0502020202020204" pitchFamily="34" charset="0"/>
              </a:rPr>
              <a:t>th</a:t>
            </a:r>
            <a:r>
              <a:rPr lang="en-GB" sz="1600" b="1" u="sng" dirty="0">
                <a:solidFill>
                  <a:schemeClr val="bg2">
                    <a:lumMod val="50000"/>
                  </a:schemeClr>
                </a:solidFill>
                <a:latin typeface="Century Gothic" panose="020B0502020202020204" pitchFamily="34" charset="0"/>
              </a:rPr>
              <a:t> May 2020</a:t>
            </a:r>
          </a:p>
          <a:p>
            <a:pPr lvl="0" algn="ctr"/>
            <a:r>
              <a:rPr lang="en-GB" sz="2000" b="1" dirty="0">
                <a:solidFill>
                  <a:schemeClr val="tx1"/>
                </a:solidFill>
                <a:latin typeface="Century Gothic" panose="020B0502020202020204" pitchFamily="34" charset="0"/>
              </a:rPr>
              <a:t>Bianca has planned her route through town on this map.</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Approximately how far does she travel in kilometres?</a:t>
            </a:r>
          </a:p>
          <a:p>
            <a:endParaRPr lang="en-GB" sz="2000" b="1" dirty="0">
              <a:solidFill>
                <a:schemeClr val="tx1"/>
              </a:solidFill>
              <a:latin typeface="Century Gothic" panose="020B0502020202020204" pitchFamily="34" charset="0"/>
            </a:endParaRPr>
          </a:p>
        </p:txBody>
      </p:sp>
      <p:sp>
        <p:nvSpPr>
          <p:cNvPr id="23" name="TextBox 22">
            <a:extLst>
              <a:ext uri="{FF2B5EF4-FFF2-40B4-BE49-F238E27FC236}">
                <a16:creationId xmlns:a16="http://schemas.microsoft.com/office/drawing/2014/main" id="{E081C3BE-D9E0-4909-9B9A-12934C02BDBE}"/>
              </a:ext>
            </a:extLst>
          </p:cNvPr>
          <p:cNvSpPr txBox="1"/>
          <p:nvPr/>
        </p:nvSpPr>
        <p:spPr>
          <a:xfrm>
            <a:off x="2995064" y="4257179"/>
            <a:ext cx="1245816" cy="338554"/>
          </a:xfrm>
          <a:prstGeom prst="rect">
            <a:avLst/>
          </a:prstGeom>
          <a:solidFill>
            <a:schemeClr val="bg1"/>
          </a:solidFill>
        </p:spPr>
        <p:txBody>
          <a:bodyPr wrap="square" rtlCol="0">
            <a:spAutoFit/>
          </a:bodyPr>
          <a:lstStyle/>
          <a:p>
            <a:pPr algn="ctr"/>
            <a:r>
              <a:rPr lang="en-GB" sz="1600" b="1" dirty="0">
                <a:latin typeface="Century Gothic" panose="020B0502020202020204" pitchFamily="34" charset="0"/>
              </a:rPr>
              <a:t>1.5 miles</a:t>
            </a:r>
          </a:p>
        </p:txBody>
      </p:sp>
      <p:sp>
        <p:nvSpPr>
          <p:cNvPr id="25" name="TextBox 24">
            <a:extLst>
              <a:ext uri="{FF2B5EF4-FFF2-40B4-BE49-F238E27FC236}">
                <a16:creationId xmlns:a16="http://schemas.microsoft.com/office/drawing/2014/main" id="{0127E28D-72C7-4DDF-92EF-862BCFA4DE96}"/>
              </a:ext>
            </a:extLst>
          </p:cNvPr>
          <p:cNvSpPr txBox="1"/>
          <p:nvPr/>
        </p:nvSpPr>
        <p:spPr>
          <a:xfrm>
            <a:off x="1867659" y="1575390"/>
            <a:ext cx="1245816" cy="338554"/>
          </a:xfrm>
          <a:prstGeom prst="rect">
            <a:avLst/>
          </a:prstGeom>
          <a:solidFill>
            <a:schemeClr val="bg1"/>
          </a:solidFill>
        </p:spPr>
        <p:txBody>
          <a:bodyPr wrap="square" rtlCol="0">
            <a:spAutoFit/>
          </a:bodyPr>
          <a:lstStyle/>
          <a:p>
            <a:pPr algn="ctr"/>
            <a:r>
              <a:rPr lang="en-GB" sz="1600" b="1" dirty="0">
                <a:latin typeface="Century Gothic" panose="020B0502020202020204" pitchFamily="34" charset="0"/>
              </a:rPr>
              <a:t>0.5 miles</a:t>
            </a:r>
          </a:p>
        </p:txBody>
      </p:sp>
      <p:sp>
        <p:nvSpPr>
          <p:cNvPr id="27" name="TextBox 26">
            <a:extLst>
              <a:ext uri="{FF2B5EF4-FFF2-40B4-BE49-F238E27FC236}">
                <a16:creationId xmlns:a16="http://schemas.microsoft.com/office/drawing/2014/main" id="{45396218-F363-476C-8F07-54EDE789051F}"/>
              </a:ext>
            </a:extLst>
          </p:cNvPr>
          <p:cNvSpPr txBox="1"/>
          <p:nvPr/>
        </p:nvSpPr>
        <p:spPr>
          <a:xfrm>
            <a:off x="4944077" y="2179200"/>
            <a:ext cx="1245816" cy="338554"/>
          </a:xfrm>
          <a:prstGeom prst="rect">
            <a:avLst/>
          </a:prstGeom>
          <a:solidFill>
            <a:schemeClr val="bg1"/>
          </a:solidFill>
        </p:spPr>
        <p:txBody>
          <a:bodyPr wrap="square" rtlCol="0">
            <a:spAutoFit/>
          </a:bodyPr>
          <a:lstStyle/>
          <a:p>
            <a:pPr algn="ctr"/>
            <a:r>
              <a:rPr lang="en-GB" sz="1600" b="1" dirty="0">
                <a:latin typeface="Century Gothic" panose="020B0502020202020204" pitchFamily="34" charset="0"/>
              </a:rPr>
              <a:t>2.5 miles</a:t>
            </a:r>
          </a:p>
        </p:txBody>
      </p:sp>
      <p:cxnSp>
        <p:nvCxnSpPr>
          <p:cNvPr id="28" name="Straight Connector 27">
            <a:extLst>
              <a:ext uri="{FF2B5EF4-FFF2-40B4-BE49-F238E27FC236}">
                <a16:creationId xmlns:a16="http://schemas.microsoft.com/office/drawing/2014/main" id="{0367FE61-D151-4BFC-94CA-E3F5DD7F88F6}"/>
              </a:ext>
            </a:extLst>
          </p:cNvPr>
          <p:cNvCxnSpPr>
            <a:cxnSpLocks/>
          </p:cNvCxnSpPr>
          <p:nvPr/>
        </p:nvCxnSpPr>
        <p:spPr>
          <a:xfrm>
            <a:off x="2643755" y="2088108"/>
            <a:ext cx="55902" cy="21054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3C79D4-AAE3-4C7B-9534-F4A86A0C5FD8}"/>
              </a:ext>
            </a:extLst>
          </p:cNvPr>
          <p:cNvCxnSpPr/>
          <p:nvPr/>
        </p:nvCxnSpPr>
        <p:spPr>
          <a:xfrm>
            <a:off x="1867659" y="2097206"/>
            <a:ext cx="80124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44037D7-78B8-4BC2-BBDD-7A7130A0EC7C}"/>
              </a:ext>
            </a:extLst>
          </p:cNvPr>
          <p:cNvSpPr txBox="1"/>
          <p:nvPr/>
        </p:nvSpPr>
        <p:spPr>
          <a:xfrm>
            <a:off x="2045992" y="2949921"/>
            <a:ext cx="1245816" cy="338554"/>
          </a:xfrm>
          <a:prstGeom prst="rect">
            <a:avLst/>
          </a:prstGeom>
          <a:solidFill>
            <a:schemeClr val="bg1"/>
          </a:solidFill>
        </p:spPr>
        <p:txBody>
          <a:bodyPr wrap="square" rtlCol="0">
            <a:spAutoFit/>
          </a:bodyPr>
          <a:lstStyle/>
          <a:p>
            <a:pPr algn="ctr"/>
            <a:r>
              <a:rPr lang="en-GB" sz="1600" b="1" dirty="0">
                <a:latin typeface="Century Gothic" panose="020B0502020202020204" pitchFamily="34" charset="0"/>
              </a:rPr>
              <a:t>2 miles</a:t>
            </a:r>
          </a:p>
        </p:txBody>
      </p:sp>
      <p:cxnSp>
        <p:nvCxnSpPr>
          <p:cNvPr id="31" name="Straight Connector 30">
            <a:extLst>
              <a:ext uri="{FF2B5EF4-FFF2-40B4-BE49-F238E27FC236}">
                <a16:creationId xmlns:a16="http://schemas.microsoft.com/office/drawing/2014/main" id="{B5D03406-CFAF-4C5E-9A5B-BC7EE5E815B3}"/>
              </a:ext>
            </a:extLst>
          </p:cNvPr>
          <p:cNvCxnSpPr>
            <a:cxnSpLocks/>
          </p:cNvCxnSpPr>
          <p:nvPr/>
        </p:nvCxnSpPr>
        <p:spPr>
          <a:xfrm>
            <a:off x="2668900" y="4170071"/>
            <a:ext cx="1819364" cy="2679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5C90D6-56FC-48E7-A9BF-9A981C68B22E}"/>
              </a:ext>
            </a:extLst>
          </p:cNvPr>
          <p:cNvCxnSpPr/>
          <p:nvPr/>
        </p:nvCxnSpPr>
        <p:spPr>
          <a:xfrm flipV="1">
            <a:off x="4481566" y="2083354"/>
            <a:ext cx="23446" cy="214364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16A6425-C084-40A5-97B3-1DEE5438F23A}"/>
              </a:ext>
            </a:extLst>
          </p:cNvPr>
          <p:cNvSpPr txBox="1"/>
          <p:nvPr/>
        </p:nvSpPr>
        <p:spPr>
          <a:xfrm>
            <a:off x="3949092" y="2949921"/>
            <a:ext cx="1245816" cy="338554"/>
          </a:xfrm>
          <a:prstGeom prst="rect">
            <a:avLst/>
          </a:prstGeom>
          <a:solidFill>
            <a:schemeClr val="bg1"/>
          </a:solidFill>
        </p:spPr>
        <p:txBody>
          <a:bodyPr wrap="square" rtlCol="0">
            <a:spAutoFit/>
          </a:bodyPr>
          <a:lstStyle/>
          <a:p>
            <a:pPr algn="ctr"/>
            <a:r>
              <a:rPr lang="en-GB" sz="1600" b="1" dirty="0">
                <a:latin typeface="Century Gothic" panose="020B0502020202020204" pitchFamily="34" charset="0"/>
              </a:rPr>
              <a:t>2 miles</a:t>
            </a:r>
          </a:p>
        </p:txBody>
      </p:sp>
      <p:cxnSp>
        <p:nvCxnSpPr>
          <p:cNvPr id="34" name="Straight Connector 33">
            <a:extLst>
              <a:ext uri="{FF2B5EF4-FFF2-40B4-BE49-F238E27FC236}">
                <a16:creationId xmlns:a16="http://schemas.microsoft.com/office/drawing/2014/main" id="{660A5EB2-B25B-4687-A7A6-43562C46E5ED}"/>
              </a:ext>
            </a:extLst>
          </p:cNvPr>
          <p:cNvCxnSpPr>
            <a:cxnSpLocks/>
          </p:cNvCxnSpPr>
          <p:nvPr/>
        </p:nvCxnSpPr>
        <p:spPr>
          <a:xfrm>
            <a:off x="4474871" y="2100099"/>
            <a:ext cx="280147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4F5BA33-CBDB-449B-AB66-84E18C162FBF}"/>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1017544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a:extLst>
              <a:ext uri="{FF2B5EF4-FFF2-40B4-BE49-F238E27FC236}">
                <a16:creationId xmlns:a16="http://schemas.microsoft.com/office/drawing/2014/main" id="{C653B9B4-F9A4-4C62-9BC2-7013CAC4FE6D}"/>
              </a:ext>
            </a:extLst>
          </p:cNvPr>
          <p:cNvPicPr>
            <a:picLocks noChangeAspect="1"/>
          </p:cNvPicPr>
          <p:nvPr/>
        </p:nvPicPr>
        <p:blipFill>
          <a:blip r:embed="rId3"/>
          <a:stretch>
            <a:fillRect/>
          </a:stretch>
        </p:blipFill>
        <p:spPr>
          <a:xfrm>
            <a:off x="115438" y="144125"/>
            <a:ext cx="8913124" cy="6322100"/>
          </a:xfrm>
          <a:prstGeom prst="rect">
            <a:avLst/>
          </a:prstGeom>
        </p:spPr>
      </p:pic>
      <p:sp>
        <p:nvSpPr>
          <p:cNvPr id="22" name="Rectangle 21">
            <a:extLst>
              <a:ext uri="{FF2B5EF4-FFF2-40B4-BE49-F238E27FC236}">
                <a16:creationId xmlns:a16="http://schemas.microsoft.com/office/drawing/2014/main" id="{D7E35669-F4C9-4CBF-A3FA-8FB079EE1F3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Bianca has planned her route through town on this map.</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Approximately how far does she travel in kilometres?</a:t>
            </a: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Bianca travels approximately 13.6 kilometres.</a:t>
            </a:r>
          </a:p>
          <a:p>
            <a:endParaRPr lang="en-GB" sz="2000" b="1" dirty="0">
              <a:solidFill>
                <a:schemeClr val="tx1"/>
              </a:solidFill>
              <a:latin typeface="Century Gothic" panose="020B0502020202020204" pitchFamily="34" charset="0"/>
            </a:endParaRPr>
          </a:p>
        </p:txBody>
      </p:sp>
      <p:sp>
        <p:nvSpPr>
          <p:cNvPr id="23" name="TextBox 22">
            <a:extLst>
              <a:ext uri="{FF2B5EF4-FFF2-40B4-BE49-F238E27FC236}">
                <a16:creationId xmlns:a16="http://schemas.microsoft.com/office/drawing/2014/main" id="{E081C3BE-D9E0-4909-9B9A-12934C02BDBE}"/>
              </a:ext>
            </a:extLst>
          </p:cNvPr>
          <p:cNvSpPr txBox="1"/>
          <p:nvPr/>
        </p:nvSpPr>
        <p:spPr>
          <a:xfrm>
            <a:off x="2995064" y="4257179"/>
            <a:ext cx="1245816" cy="338554"/>
          </a:xfrm>
          <a:prstGeom prst="rect">
            <a:avLst/>
          </a:prstGeom>
          <a:solidFill>
            <a:schemeClr val="bg1"/>
          </a:solidFill>
        </p:spPr>
        <p:txBody>
          <a:bodyPr wrap="square" rtlCol="0">
            <a:spAutoFit/>
          </a:bodyPr>
          <a:lstStyle/>
          <a:p>
            <a:pPr algn="ctr"/>
            <a:r>
              <a:rPr lang="en-GB" sz="1600" b="1" dirty="0">
                <a:latin typeface="Century Gothic" panose="020B0502020202020204" pitchFamily="34" charset="0"/>
              </a:rPr>
              <a:t>1.5 miles</a:t>
            </a:r>
          </a:p>
        </p:txBody>
      </p:sp>
      <p:sp>
        <p:nvSpPr>
          <p:cNvPr id="25" name="TextBox 24">
            <a:extLst>
              <a:ext uri="{FF2B5EF4-FFF2-40B4-BE49-F238E27FC236}">
                <a16:creationId xmlns:a16="http://schemas.microsoft.com/office/drawing/2014/main" id="{0127E28D-72C7-4DDF-92EF-862BCFA4DE96}"/>
              </a:ext>
            </a:extLst>
          </p:cNvPr>
          <p:cNvSpPr txBox="1"/>
          <p:nvPr/>
        </p:nvSpPr>
        <p:spPr>
          <a:xfrm>
            <a:off x="1867659" y="1575390"/>
            <a:ext cx="1245816" cy="338554"/>
          </a:xfrm>
          <a:prstGeom prst="rect">
            <a:avLst/>
          </a:prstGeom>
          <a:solidFill>
            <a:schemeClr val="bg1"/>
          </a:solidFill>
        </p:spPr>
        <p:txBody>
          <a:bodyPr wrap="square" rtlCol="0">
            <a:spAutoFit/>
          </a:bodyPr>
          <a:lstStyle/>
          <a:p>
            <a:pPr algn="ctr"/>
            <a:r>
              <a:rPr lang="en-GB" sz="1600" b="1" dirty="0">
                <a:latin typeface="Century Gothic" panose="020B0502020202020204" pitchFamily="34" charset="0"/>
              </a:rPr>
              <a:t>0.5 miles</a:t>
            </a:r>
          </a:p>
        </p:txBody>
      </p:sp>
      <p:sp>
        <p:nvSpPr>
          <p:cNvPr id="27" name="TextBox 26">
            <a:extLst>
              <a:ext uri="{FF2B5EF4-FFF2-40B4-BE49-F238E27FC236}">
                <a16:creationId xmlns:a16="http://schemas.microsoft.com/office/drawing/2014/main" id="{45396218-F363-476C-8F07-54EDE789051F}"/>
              </a:ext>
            </a:extLst>
          </p:cNvPr>
          <p:cNvSpPr txBox="1"/>
          <p:nvPr/>
        </p:nvSpPr>
        <p:spPr>
          <a:xfrm>
            <a:off x="4944077" y="2179200"/>
            <a:ext cx="1245816" cy="338554"/>
          </a:xfrm>
          <a:prstGeom prst="rect">
            <a:avLst/>
          </a:prstGeom>
          <a:solidFill>
            <a:schemeClr val="bg1"/>
          </a:solidFill>
        </p:spPr>
        <p:txBody>
          <a:bodyPr wrap="square" rtlCol="0">
            <a:spAutoFit/>
          </a:bodyPr>
          <a:lstStyle/>
          <a:p>
            <a:pPr algn="ctr"/>
            <a:r>
              <a:rPr lang="en-GB" sz="1600" b="1" dirty="0">
                <a:latin typeface="Century Gothic" panose="020B0502020202020204" pitchFamily="34" charset="0"/>
              </a:rPr>
              <a:t>2.5 miles</a:t>
            </a:r>
          </a:p>
        </p:txBody>
      </p:sp>
      <p:cxnSp>
        <p:nvCxnSpPr>
          <p:cNvPr id="28" name="Straight Connector 27">
            <a:extLst>
              <a:ext uri="{FF2B5EF4-FFF2-40B4-BE49-F238E27FC236}">
                <a16:creationId xmlns:a16="http://schemas.microsoft.com/office/drawing/2014/main" id="{0367FE61-D151-4BFC-94CA-E3F5DD7F88F6}"/>
              </a:ext>
            </a:extLst>
          </p:cNvPr>
          <p:cNvCxnSpPr>
            <a:cxnSpLocks/>
          </p:cNvCxnSpPr>
          <p:nvPr/>
        </p:nvCxnSpPr>
        <p:spPr>
          <a:xfrm>
            <a:off x="2643755" y="2088108"/>
            <a:ext cx="55902" cy="21054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3C79D4-AAE3-4C7B-9534-F4A86A0C5FD8}"/>
              </a:ext>
            </a:extLst>
          </p:cNvPr>
          <p:cNvCxnSpPr/>
          <p:nvPr/>
        </p:nvCxnSpPr>
        <p:spPr>
          <a:xfrm>
            <a:off x="1867659" y="2097206"/>
            <a:ext cx="80124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44037D7-78B8-4BC2-BBDD-7A7130A0EC7C}"/>
              </a:ext>
            </a:extLst>
          </p:cNvPr>
          <p:cNvSpPr txBox="1"/>
          <p:nvPr/>
        </p:nvSpPr>
        <p:spPr>
          <a:xfrm>
            <a:off x="2045992" y="2949921"/>
            <a:ext cx="1245816" cy="338554"/>
          </a:xfrm>
          <a:prstGeom prst="rect">
            <a:avLst/>
          </a:prstGeom>
          <a:solidFill>
            <a:schemeClr val="bg1"/>
          </a:solidFill>
        </p:spPr>
        <p:txBody>
          <a:bodyPr wrap="square" rtlCol="0">
            <a:spAutoFit/>
          </a:bodyPr>
          <a:lstStyle/>
          <a:p>
            <a:pPr algn="ctr"/>
            <a:r>
              <a:rPr lang="en-GB" sz="1600" b="1" dirty="0">
                <a:latin typeface="Century Gothic" panose="020B0502020202020204" pitchFamily="34" charset="0"/>
              </a:rPr>
              <a:t>2 miles</a:t>
            </a:r>
          </a:p>
        </p:txBody>
      </p:sp>
      <p:cxnSp>
        <p:nvCxnSpPr>
          <p:cNvPr id="31" name="Straight Connector 30">
            <a:extLst>
              <a:ext uri="{FF2B5EF4-FFF2-40B4-BE49-F238E27FC236}">
                <a16:creationId xmlns:a16="http://schemas.microsoft.com/office/drawing/2014/main" id="{B5D03406-CFAF-4C5E-9A5B-BC7EE5E815B3}"/>
              </a:ext>
            </a:extLst>
          </p:cNvPr>
          <p:cNvCxnSpPr>
            <a:cxnSpLocks/>
          </p:cNvCxnSpPr>
          <p:nvPr/>
        </p:nvCxnSpPr>
        <p:spPr>
          <a:xfrm>
            <a:off x="2668900" y="4170071"/>
            <a:ext cx="1819364" cy="2679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5C90D6-56FC-48E7-A9BF-9A981C68B22E}"/>
              </a:ext>
            </a:extLst>
          </p:cNvPr>
          <p:cNvCxnSpPr/>
          <p:nvPr/>
        </p:nvCxnSpPr>
        <p:spPr>
          <a:xfrm flipV="1">
            <a:off x="4481566" y="2083354"/>
            <a:ext cx="23446" cy="214364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16A6425-C084-40A5-97B3-1DEE5438F23A}"/>
              </a:ext>
            </a:extLst>
          </p:cNvPr>
          <p:cNvSpPr txBox="1"/>
          <p:nvPr/>
        </p:nvSpPr>
        <p:spPr>
          <a:xfrm>
            <a:off x="3949092" y="2949921"/>
            <a:ext cx="1245816" cy="338554"/>
          </a:xfrm>
          <a:prstGeom prst="rect">
            <a:avLst/>
          </a:prstGeom>
          <a:solidFill>
            <a:schemeClr val="bg1"/>
          </a:solidFill>
        </p:spPr>
        <p:txBody>
          <a:bodyPr wrap="square" rtlCol="0">
            <a:spAutoFit/>
          </a:bodyPr>
          <a:lstStyle/>
          <a:p>
            <a:pPr algn="ctr"/>
            <a:r>
              <a:rPr lang="en-GB" sz="1600" b="1" dirty="0">
                <a:latin typeface="Century Gothic" panose="020B0502020202020204" pitchFamily="34" charset="0"/>
              </a:rPr>
              <a:t>2 miles</a:t>
            </a:r>
          </a:p>
        </p:txBody>
      </p:sp>
      <p:cxnSp>
        <p:nvCxnSpPr>
          <p:cNvPr id="34" name="Straight Connector 33">
            <a:extLst>
              <a:ext uri="{FF2B5EF4-FFF2-40B4-BE49-F238E27FC236}">
                <a16:creationId xmlns:a16="http://schemas.microsoft.com/office/drawing/2014/main" id="{660A5EB2-B25B-4687-A7A6-43562C46E5ED}"/>
              </a:ext>
            </a:extLst>
          </p:cNvPr>
          <p:cNvCxnSpPr>
            <a:cxnSpLocks/>
          </p:cNvCxnSpPr>
          <p:nvPr/>
        </p:nvCxnSpPr>
        <p:spPr>
          <a:xfrm>
            <a:off x="4474871" y="2100099"/>
            <a:ext cx="280147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1BBF8DC-63B2-43F2-8760-9AC90F3C1868}"/>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797302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C5522C7-438D-4629-978A-C78A024AB492}"/>
              </a:ext>
            </a:extLst>
          </p:cNvPr>
          <p:cNvPicPr>
            <a:picLocks noChangeAspect="1"/>
          </p:cNvPicPr>
          <p:nvPr/>
        </p:nvPicPr>
        <p:blipFill>
          <a:blip r:embed="rId3"/>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D1E1E94C-1324-457B-85A4-36C2F653B84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Chad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p:txBody>
      </p:sp>
      <p:sp>
        <p:nvSpPr>
          <p:cNvPr id="12" name="Rounded Rectangular Callout 28">
            <a:extLst>
              <a:ext uri="{FF2B5EF4-FFF2-40B4-BE49-F238E27FC236}">
                <a16:creationId xmlns:a16="http://schemas.microsoft.com/office/drawing/2014/main" id="{F22D72EF-9C95-412D-9F09-0C0E26FF2598}"/>
              </a:ext>
            </a:extLst>
          </p:cNvPr>
          <p:cNvSpPr/>
          <p:nvPr/>
        </p:nvSpPr>
        <p:spPr>
          <a:xfrm>
            <a:off x="4049920" y="1594992"/>
            <a:ext cx="3223977" cy="1307044"/>
          </a:xfrm>
          <a:prstGeom prst="wedgeRoundRectCallout">
            <a:avLst>
              <a:gd name="adj1" fmla="val -49318"/>
              <a:gd name="adj2" fmla="val 77016"/>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sym typeface="Wingdings" panose="05000000000000000000" pitchFamily="2" charset="2"/>
              </a:rPr>
              <a:t>10 kilometres is equal to 16 miles.</a:t>
            </a:r>
          </a:p>
        </p:txBody>
      </p:sp>
      <p:sp>
        <p:nvSpPr>
          <p:cNvPr id="9" name="TextBox 8">
            <a:extLst>
              <a:ext uri="{FF2B5EF4-FFF2-40B4-BE49-F238E27FC236}">
                <a16:creationId xmlns:a16="http://schemas.microsoft.com/office/drawing/2014/main" id="{FD487BCD-5BD4-43C6-A734-5D9ACA38CB07}"/>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966686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C5522C7-438D-4629-978A-C78A024AB492}"/>
              </a:ext>
            </a:extLst>
          </p:cNvPr>
          <p:cNvPicPr>
            <a:picLocks noChangeAspect="1"/>
          </p:cNvPicPr>
          <p:nvPr/>
        </p:nvPicPr>
        <p:blipFill>
          <a:blip r:embed="rId3"/>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D1E1E94C-1324-457B-85A4-36C2F653B84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Chad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Chad is incorrect because…</a:t>
            </a:r>
          </a:p>
        </p:txBody>
      </p:sp>
      <p:sp>
        <p:nvSpPr>
          <p:cNvPr id="12" name="Rounded Rectangular Callout 28">
            <a:extLst>
              <a:ext uri="{FF2B5EF4-FFF2-40B4-BE49-F238E27FC236}">
                <a16:creationId xmlns:a16="http://schemas.microsoft.com/office/drawing/2014/main" id="{F22D72EF-9C95-412D-9F09-0C0E26FF2598}"/>
              </a:ext>
            </a:extLst>
          </p:cNvPr>
          <p:cNvSpPr/>
          <p:nvPr/>
        </p:nvSpPr>
        <p:spPr>
          <a:xfrm>
            <a:off x="4049920" y="1594992"/>
            <a:ext cx="3223977" cy="1307044"/>
          </a:xfrm>
          <a:prstGeom prst="wedgeRoundRectCallout">
            <a:avLst>
              <a:gd name="adj1" fmla="val -49318"/>
              <a:gd name="adj2" fmla="val 77016"/>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sym typeface="Wingdings" panose="05000000000000000000" pitchFamily="2" charset="2"/>
              </a:rPr>
              <a:t>10 kilometres is equal to 16 miles.</a:t>
            </a:r>
          </a:p>
        </p:txBody>
      </p:sp>
      <p:sp>
        <p:nvSpPr>
          <p:cNvPr id="9" name="TextBox 8">
            <a:extLst>
              <a:ext uri="{FF2B5EF4-FFF2-40B4-BE49-F238E27FC236}">
                <a16:creationId xmlns:a16="http://schemas.microsoft.com/office/drawing/2014/main" id="{8531E993-EE9E-43BF-82DB-E94F8D3BB1AA}"/>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2072167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C5522C7-438D-4629-978A-C78A024AB492}"/>
              </a:ext>
            </a:extLst>
          </p:cNvPr>
          <p:cNvPicPr>
            <a:picLocks noChangeAspect="1"/>
          </p:cNvPicPr>
          <p:nvPr/>
        </p:nvPicPr>
        <p:blipFill>
          <a:blip r:embed="rId3"/>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D1E1E94C-1324-457B-85A4-36C2F653B84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Chad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Chad is incorrect because he has mixed up the units in the conversion. 10 miles is approximately 16 kilometres; 10 kilometres is approximately 6.2 miles.</a:t>
            </a:r>
            <a:endParaRPr lang="en-GB" sz="2000" b="1" dirty="0">
              <a:solidFill>
                <a:schemeClr val="tx1"/>
              </a:solidFill>
              <a:latin typeface="Century Gothic" panose="020B0502020202020204" pitchFamily="34" charset="0"/>
            </a:endParaRPr>
          </a:p>
        </p:txBody>
      </p:sp>
      <p:sp>
        <p:nvSpPr>
          <p:cNvPr id="12" name="Rounded Rectangular Callout 28">
            <a:extLst>
              <a:ext uri="{FF2B5EF4-FFF2-40B4-BE49-F238E27FC236}">
                <a16:creationId xmlns:a16="http://schemas.microsoft.com/office/drawing/2014/main" id="{F22D72EF-9C95-412D-9F09-0C0E26FF2598}"/>
              </a:ext>
            </a:extLst>
          </p:cNvPr>
          <p:cNvSpPr/>
          <p:nvPr/>
        </p:nvSpPr>
        <p:spPr>
          <a:xfrm>
            <a:off x="4049920" y="1594992"/>
            <a:ext cx="3223977" cy="1307044"/>
          </a:xfrm>
          <a:prstGeom prst="wedgeRoundRectCallout">
            <a:avLst>
              <a:gd name="adj1" fmla="val -49318"/>
              <a:gd name="adj2" fmla="val 77016"/>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sym typeface="Wingdings" panose="05000000000000000000" pitchFamily="2" charset="2"/>
              </a:rPr>
              <a:t>10 kilometres is equal to 16 miles.</a:t>
            </a:r>
          </a:p>
        </p:txBody>
      </p:sp>
      <p:sp>
        <p:nvSpPr>
          <p:cNvPr id="9" name="TextBox 8">
            <a:extLst>
              <a:ext uri="{FF2B5EF4-FFF2-40B4-BE49-F238E27FC236}">
                <a16:creationId xmlns:a16="http://schemas.microsoft.com/office/drawing/2014/main" id="{6C92F25F-DF3B-4AA1-B8C1-DEEB8B4F0C7B}"/>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85586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Ivy is planning a cycling trip.</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wants to arrive in Manchester, which is 50 miles from her starting point, by 2:00pm.</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starts her journey at 10:00am and has travelled 56 kilometres by 1:30pm.</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miles does she have left?</a:t>
            </a: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80FCDC3E-B822-45BF-8D3B-1AF60BA7EF3F}"/>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268085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Ivy is planning a cycling trip.</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wants to arrive in Manchester, which is 50 miles from her starting point, by 2:00pm.</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starts her journey at 10:00am and has travelled 56 kilometres by 1:30pm.</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miles does she have left?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Ivy has travelled 56 km, or 35 miles. She has 15 miles to go.</a:t>
            </a:r>
          </a:p>
        </p:txBody>
      </p:sp>
      <p:sp>
        <p:nvSpPr>
          <p:cNvPr id="6" name="TextBox 5">
            <a:extLst>
              <a:ext uri="{FF2B5EF4-FFF2-40B4-BE49-F238E27FC236}">
                <a16:creationId xmlns:a16="http://schemas.microsoft.com/office/drawing/2014/main" id="{14B7E1E2-A643-4391-916D-6FC00FB59082}"/>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2003162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 Summer Block 1 – Converting Units</a:t>
            </a:r>
          </a:p>
          <a:p>
            <a:pPr algn="ctr"/>
            <a:r>
              <a:rPr lang="en-GB" sz="1600" b="1" u="sng" dirty="0">
                <a:solidFill>
                  <a:srgbClr val="E7E6E6">
                    <a:lumMod val="50000"/>
                  </a:srgbClr>
                </a:solidFill>
                <a:latin typeface="Century Gothic" panose="020B0502020202020204" pitchFamily="34" charset="0"/>
              </a:rPr>
              <a:t>Tuesday 5</a:t>
            </a:r>
            <a:r>
              <a:rPr lang="en-GB" sz="1600" b="1" u="sng" baseline="30000" dirty="0">
                <a:solidFill>
                  <a:srgbClr val="E7E6E6">
                    <a:lumMod val="50000"/>
                  </a:srgbClr>
                </a:solidFill>
                <a:latin typeface="Century Gothic" panose="020B0502020202020204" pitchFamily="34" charset="0"/>
              </a:rPr>
              <a:t>th</a:t>
            </a:r>
            <a:r>
              <a:rPr lang="en-GB" sz="1600" b="1" u="sng" dirty="0">
                <a:solidFill>
                  <a:srgbClr val="E7E6E6">
                    <a:lumMod val="50000"/>
                  </a:srgbClr>
                </a:solidFill>
                <a:latin typeface="Century Gothic" panose="020B0502020202020204" pitchFamily="34" charset="0"/>
              </a:rPr>
              <a:t> May 2020</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4 </a:t>
            </a: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6: Miles and Kilometres</a:t>
            </a: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Summer Block 1 – Measurement: Converting Units</a:t>
            </a:r>
          </a:p>
          <a:p>
            <a:pPr algn="ctr"/>
            <a:r>
              <a:rPr lang="en-GB" sz="1600" b="1" u="sng" dirty="0">
                <a:solidFill>
                  <a:srgbClr val="E7E6E6">
                    <a:lumMod val="50000"/>
                  </a:srgbClr>
                </a:solidFill>
                <a:latin typeface="Century Gothic" panose="020B0502020202020204" pitchFamily="34" charset="0"/>
              </a:rPr>
              <a:t>Thursday 7</a:t>
            </a:r>
            <a:r>
              <a:rPr lang="en-GB" sz="1600" b="1" u="sng" baseline="30000" dirty="0">
                <a:solidFill>
                  <a:srgbClr val="E7E6E6">
                    <a:lumMod val="50000"/>
                  </a:srgbClr>
                </a:solidFill>
                <a:latin typeface="Century Gothic" panose="020B0502020202020204" pitchFamily="34" charset="0"/>
              </a:rPr>
              <a:t>th</a:t>
            </a:r>
            <a:r>
              <a:rPr lang="en-GB" sz="1600" b="1" u="sng" dirty="0">
                <a:solidFill>
                  <a:srgbClr val="E7E6E6">
                    <a:lumMod val="50000"/>
                  </a:srgbClr>
                </a:solidFill>
                <a:latin typeface="Century Gothic" panose="020B0502020202020204" pitchFamily="34" charset="0"/>
              </a:rPr>
              <a:t> May 2020</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5</a:t>
            </a: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6: Imperial Measures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2681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Introduction</a:t>
            </a:r>
            <a:endParaRPr lang="en-GB" sz="2000" b="1" u="sng">
              <a:solidFill>
                <a:schemeClr val="bg2">
                  <a:lumMod val="50000"/>
                </a:schemeClr>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D7451240-9B0A-844F-9809-3FD06579DB70}"/>
              </a:ext>
            </a:extLst>
          </p:cNvPr>
          <p:cNvGrpSpPr/>
          <p:nvPr/>
        </p:nvGrpSpPr>
        <p:grpSpPr>
          <a:xfrm>
            <a:off x="2120035" y="1064269"/>
            <a:ext cx="4903924" cy="3551801"/>
            <a:chOff x="977034" y="1058735"/>
            <a:chExt cx="4903924" cy="3551801"/>
          </a:xfrm>
        </p:grpSpPr>
        <p:grpSp>
          <p:nvGrpSpPr>
            <p:cNvPr id="9" name="Group 8">
              <a:extLst>
                <a:ext uri="{FF2B5EF4-FFF2-40B4-BE49-F238E27FC236}">
                  <a16:creationId xmlns:a16="http://schemas.microsoft.com/office/drawing/2014/main" id="{693D591F-9585-134F-B43A-78F53585D21C}"/>
                </a:ext>
              </a:extLst>
            </p:cNvPr>
            <p:cNvGrpSpPr/>
            <p:nvPr/>
          </p:nvGrpSpPr>
          <p:grpSpPr>
            <a:xfrm>
              <a:off x="977034" y="1058735"/>
              <a:ext cx="1912536" cy="3551801"/>
              <a:chOff x="901335" y="1090748"/>
              <a:chExt cx="1436917" cy="4297682"/>
            </a:xfrm>
            <a:solidFill>
              <a:schemeClr val="accent6">
                <a:lumMod val="20000"/>
                <a:lumOff val="80000"/>
              </a:schemeClr>
            </a:solidFill>
          </p:grpSpPr>
          <p:sp>
            <p:nvSpPr>
              <p:cNvPr id="20" name="Rectangle: Rounded Corners 1">
                <a:extLst>
                  <a:ext uri="{FF2B5EF4-FFF2-40B4-BE49-F238E27FC236}">
                    <a16:creationId xmlns:a16="http://schemas.microsoft.com/office/drawing/2014/main" id="{AF3AB143-D6C7-EB43-BA85-0CA158590276}"/>
                  </a:ext>
                </a:extLst>
              </p:cNvPr>
              <p:cNvSpPr/>
              <p:nvPr/>
            </p:nvSpPr>
            <p:spPr>
              <a:xfrm>
                <a:off x="901337" y="1090748"/>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8 pints</a:t>
                </a:r>
              </a:p>
            </p:txBody>
          </p:sp>
          <p:sp>
            <p:nvSpPr>
              <p:cNvPr id="21" name="Rectangle: Rounded Corners 3">
                <a:extLst>
                  <a:ext uri="{FF2B5EF4-FFF2-40B4-BE49-F238E27FC236}">
                    <a16:creationId xmlns:a16="http://schemas.microsoft.com/office/drawing/2014/main" id="{B1D9D27F-118F-A94A-A36C-4428AC6CBEE4}"/>
                  </a:ext>
                </a:extLst>
              </p:cNvPr>
              <p:cNvSpPr/>
              <p:nvPr/>
            </p:nvSpPr>
            <p:spPr>
              <a:xfrm>
                <a:off x="901336" y="1726474"/>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0.56 litres</a:t>
                </a:r>
              </a:p>
            </p:txBody>
          </p:sp>
          <p:sp>
            <p:nvSpPr>
              <p:cNvPr id="22" name="Rectangle: Rounded Corners 5">
                <a:extLst>
                  <a:ext uri="{FF2B5EF4-FFF2-40B4-BE49-F238E27FC236}">
                    <a16:creationId xmlns:a16="http://schemas.microsoft.com/office/drawing/2014/main" id="{13E19EAB-B5BB-7D44-BB50-53BE154AA8C6}"/>
                  </a:ext>
                </a:extLst>
              </p:cNvPr>
              <p:cNvSpPr/>
              <p:nvPr/>
            </p:nvSpPr>
            <p:spPr>
              <a:xfrm>
                <a:off x="901336" y="2362200"/>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12 inches</a:t>
                </a:r>
              </a:p>
            </p:txBody>
          </p:sp>
          <p:sp>
            <p:nvSpPr>
              <p:cNvPr id="23" name="Rectangle: Rounded Corners 6">
                <a:extLst>
                  <a:ext uri="{FF2B5EF4-FFF2-40B4-BE49-F238E27FC236}">
                    <a16:creationId xmlns:a16="http://schemas.microsoft.com/office/drawing/2014/main" id="{BB35DF8F-24E2-3F4C-823F-A9ED75C18FB8}"/>
                  </a:ext>
                </a:extLst>
              </p:cNvPr>
              <p:cNvSpPr/>
              <p:nvPr/>
            </p:nvSpPr>
            <p:spPr>
              <a:xfrm>
                <a:off x="901335" y="2997926"/>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2.5 centimetres</a:t>
                </a:r>
              </a:p>
            </p:txBody>
          </p:sp>
          <p:sp>
            <p:nvSpPr>
              <p:cNvPr id="24" name="Rectangle: Rounded Corners 7">
                <a:extLst>
                  <a:ext uri="{FF2B5EF4-FFF2-40B4-BE49-F238E27FC236}">
                    <a16:creationId xmlns:a16="http://schemas.microsoft.com/office/drawing/2014/main" id="{89A7CB82-0D6F-BD49-8DDA-CFF1F2284624}"/>
                  </a:ext>
                </a:extLst>
              </p:cNvPr>
              <p:cNvSpPr/>
              <p:nvPr/>
            </p:nvSpPr>
            <p:spPr>
              <a:xfrm>
                <a:off x="901336" y="3633652"/>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16 ounces</a:t>
                </a:r>
              </a:p>
            </p:txBody>
          </p:sp>
          <p:sp>
            <p:nvSpPr>
              <p:cNvPr id="25" name="Rectangle: Rounded Corners 8">
                <a:extLst>
                  <a:ext uri="{FF2B5EF4-FFF2-40B4-BE49-F238E27FC236}">
                    <a16:creationId xmlns:a16="http://schemas.microsoft.com/office/drawing/2014/main" id="{16C4AE7E-E8C4-4343-91F9-378C291E07FD}"/>
                  </a:ext>
                </a:extLst>
              </p:cNvPr>
              <p:cNvSpPr/>
              <p:nvPr/>
            </p:nvSpPr>
            <p:spPr>
              <a:xfrm>
                <a:off x="901335" y="4269378"/>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14 pounds</a:t>
                </a:r>
              </a:p>
            </p:txBody>
          </p:sp>
          <p:sp>
            <p:nvSpPr>
              <p:cNvPr id="26" name="Rectangle: Rounded Corners 9">
                <a:extLst>
                  <a:ext uri="{FF2B5EF4-FFF2-40B4-BE49-F238E27FC236}">
                    <a16:creationId xmlns:a16="http://schemas.microsoft.com/office/drawing/2014/main" id="{76F807E9-3A54-9D41-BD93-61E21BC2C361}"/>
                  </a:ext>
                </a:extLst>
              </p:cNvPr>
              <p:cNvSpPr/>
              <p:nvPr/>
            </p:nvSpPr>
            <p:spPr>
              <a:xfrm>
                <a:off x="901335" y="4905104"/>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28 grams</a:t>
                </a:r>
              </a:p>
            </p:txBody>
          </p:sp>
        </p:grpSp>
        <p:grpSp>
          <p:nvGrpSpPr>
            <p:cNvPr id="10" name="Group 9">
              <a:extLst>
                <a:ext uri="{FF2B5EF4-FFF2-40B4-BE49-F238E27FC236}">
                  <a16:creationId xmlns:a16="http://schemas.microsoft.com/office/drawing/2014/main" id="{3C48F3BB-7BBD-6E4D-91D0-855AC60EA643}"/>
                </a:ext>
              </a:extLst>
            </p:cNvPr>
            <p:cNvGrpSpPr/>
            <p:nvPr/>
          </p:nvGrpSpPr>
          <p:grpSpPr>
            <a:xfrm>
              <a:off x="3968422" y="1058735"/>
              <a:ext cx="1912536" cy="3551801"/>
              <a:chOff x="901335" y="1090748"/>
              <a:chExt cx="1436917" cy="4297682"/>
            </a:xfrm>
            <a:solidFill>
              <a:schemeClr val="accent5">
                <a:lumMod val="20000"/>
                <a:lumOff val="80000"/>
              </a:schemeClr>
            </a:solidFill>
          </p:grpSpPr>
          <p:sp>
            <p:nvSpPr>
              <p:cNvPr id="11" name="Rectangle: Rounded Corners 11">
                <a:extLst>
                  <a:ext uri="{FF2B5EF4-FFF2-40B4-BE49-F238E27FC236}">
                    <a16:creationId xmlns:a16="http://schemas.microsoft.com/office/drawing/2014/main" id="{6AEEA60F-53AE-454E-95EB-E1F98DDF5A19}"/>
                  </a:ext>
                </a:extLst>
              </p:cNvPr>
              <p:cNvSpPr/>
              <p:nvPr/>
            </p:nvSpPr>
            <p:spPr>
              <a:xfrm>
                <a:off x="901337" y="1090748"/>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foot</a:t>
                </a:r>
              </a:p>
            </p:txBody>
          </p:sp>
          <p:sp>
            <p:nvSpPr>
              <p:cNvPr id="12" name="Rectangle: Rounded Corners 12">
                <a:extLst>
                  <a:ext uri="{FF2B5EF4-FFF2-40B4-BE49-F238E27FC236}">
                    <a16:creationId xmlns:a16="http://schemas.microsoft.com/office/drawing/2014/main" id="{45F90ECC-D335-3647-B2B0-75C851A84326}"/>
                  </a:ext>
                </a:extLst>
              </p:cNvPr>
              <p:cNvSpPr/>
              <p:nvPr/>
            </p:nvSpPr>
            <p:spPr>
              <a:xfrm>
                <a:off x="901336" y="1726474"/>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gallon</a:t>
                </a:r>
              </a:p>
            </p:txBody>
          </p:sp>
          <p:sp>
            <p:nvSpPr>
              <p:cNvPr id="13" name="Rectangle: Rounded Corners 13">
                <a:extLst>
                  <a:ext uri="{FF2B5EF4-FFF2-40B4-BE49-F238E27FC236}">
                    <a16:creationId xmlns:a16="http://schemas.microsoft.com/office/drawing/2014/main" id="{B98C1D20-6E02-4F44-8716-9625F328E711}"/>
                  </a:ext>
                </a:extLst>
              </p:cNvPr>
              <p:cNvSpPr/>
              <p:nvPr/>
            </p:nvSpPr>
            <p:spPr>
              <a:xfrm>
                <a:off x="901336" y="2362200"/>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inch</a:t>
                </a:r>
              </a:p>
            </p:txBody>
          </p:sp>
          <p:sp>
            <p:nvSpPr>
              <p:cNvPr id="14" name="Rectangle: Rounded Corners 14">
                <a:extLst>
                  <a:ext uri="{FF2B5EF4-FFF2-40B4-BE49-F238E27FC236}">
                    <a16:creationId xmlns:a16="http://schemas.microsoft.com/office/drawing/2014/main" id="{42851532-6A10-E84D-9521-1D7CD2952300}"/>
                  </a:ext>
                </a:extLst>
              </p:cNvPr>
              <p:cNvSpPr/>
              <p:nvPr/>
            </p:nvSpPr>
            <p:spPr>
              <a:xfrm>
                <a:off x="901335" y="2997926"/>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pint</a:t>
                </a:r>
              </a:p>
            </p:txBody>
          </p:sp>
          <p:sp>
            <p:nvSpPr>
              <p:cNvPr id="15" name="Rectangle: Rounded Corners 15">
                <a:extLst>
                  <a:ext uri="{FF2B5EF4-FFF2-40B4-BE49-F238E27FC236}">
                    <a16:creationId xmlns:a16="http://schemas.microsoft.com/office/drawing/2014/main" id="{DC9D9FE1-1660-C241-BBC6-2C7571889C97}"/>
                  </a:ext>
                </a:extLst>
              </p:cNvPr>
              <p:cNvSpPr/>
              <p:nvPr/>
            </p:nvSpPr>
            <p:spPr>
              <a:xfrm>
                <a:off x="901336" y="3633652"/>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stone</a:t>
                </a:r>
              </a:p>
            </p:txBody>
          </p:sp>
          <p:sp>
            <p:nvSpPr>
              <p:cNvPr id="16" name="Rectangle: Rounded Corners 16">
                <a:extLst>
                  <a:ext uri="{FF2B5EF4-FFF2-40B4-BE49-F238E27FC236}">
                    <a16:creationId xmlns:a16="http://schemas.microsoft.com/office/drawing/2014/main" id="{ADAEA1C0-8A12-B34C-85D8-E01A4EEA4DED}"/>
                  </a:ext>
                </a:extLst>
              </p:cNvPr>
              <p:cNvSpPr/>
              <p:nvPr/>
            </p:nvSpPr>
            <p:spPr>
              <a:xfrm>
                <a:off x="901335" y="4269378"/>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ounce</a:t>
                </a:r>
              </a:p>
            </p:txBody>
          </p:sp>
          <p:sp>
            <p:nvSpPr>
              <p:cNvPr id="17" name="Rectangle: Rounded Corners 17">
                <a:extLst>
                  <a:ext uri="{FF2B5EF4-FFF2-40B4-BE49-F238E27FC236}">
                    <a16:creationId xmlns:a16="http://schemas.microsoft.com/office/drawing/2014/main" id="{1CD2D09B-5E6D-9C47-9A6E-61EEF28CD958}"/>
                  </a:ext>
                </a:extLst>
              </p:cNvPr>
              <p:cNvSpPr/>
              <p:nvPr/>
            </p:nvSpPr>
            <p:spPr>
              <a:xfrm>
                <a:off x="901335" y="4905104"/>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pound</a:t>
                </a:r>
              </a:p>
            </p:txBody>
          </p:sp>
        </p:grpSp>
      </p:grpSp>
      <p:sp>
        <p:nvSpPr>
          <p:cNvPr id="2" name="TextBox 1">
            <a:extLst>
              <a:ext uri="{FF2B5EF4-FFF2-40B4-BE49-F238E27FC236}">
                <a16:creationId xmlns:a16="http://schemas.microsoft.com/office/drawing/2014/main" id="{5597EA9F-6ADE-474D-B374-BC4DF143B91F}"/>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553209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Introduction</a:t>
            </a:r>
            <a:endParaRPr lang="en-GB" sz="2000" b="1" u="sng">
              <a:solidFill>
                <a:schemeClr val="bg2">
                  <a:lumMod val="50000"/>
                </a:schemeClr>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p:txBody>
      </p:sp>
      <p:grpSp>
        <p:nvGrpSpPr>
          <p:cNvPr id="27" name="Group 26">
            <a:extLst>
              <a:ext uri="{FF2B5EF4-FFF2-40B4-BE49-F238E27FC236}">
                <a16:creationId xmlns:a16="http://schemas.microsoft.com/office/drawing/2014/main" id="{79BBC6E8-A742-7E44-8AB8-78A79D38FB61}"/>
              </a:ext>
            </a:extLst>
          </p:cNvPr>
          <p:cNvGrpSpPr/>
          <p:nvPr/>
        </p:nvGrpSpPr>
        <p:grpSpPr>
          <a:xfrm>
            <a:off x="2120035" y="1064269"/>
            <a:ext cx="4903924" cy="3551801"/>
            <a:chOff x="977034" y="1058735"/>
            <a:chExt cx="4903924" cy="3551801"/>
          </a:xfrm>
        </p:grpSpPr>
        <p:grpSp>
          <p:nvGrpSpPr>
            <p:cNvPr id="28" name="Group 27">
              <a:extLst>
                <a:ext uri="{FF2B5EF4-FFF2-40B4-BE49-F238E27FC236}">
                  <a16:creationId xmlns:a16="http://schemas.microsoft.com/office/drawing/2014/main" id="{985A2206-3A2D-D847-BA2E-649B30527E3E}"/>
                </a:ext>
              </a:extLst>
            </p:cNvPr>
            <p:cNvGrpSpPr/>
            <p:nvPr/>
          </p:nvGrpSpPr>
          <p:grpSpPr>
            <a:xfrm>
              <a:off x="977034" y="1058735"/>
              <a:ext cx="4903924" cy="3551801"/>
              <a:chOff x="977034" y="1058735"/>
              <a:chExt cx="4903924" cy="3551801"/>
            </a:xfrm>
          </p:grpSpPr>
          <p:grpSp>
            <p:nvGrpSpPr>
              <p:cNvPr id="37" name="Group 36">
                <a:extLst>
                  <a:ext uri="{FF2B5EF4-FFF2-40B4-BE49-F238E27FC236}">
                    <a16:creationId xmlns:a16="http://schemas.microsoft.com/office/drawing/2014/main" id="{9E84C125-A73E-7B45-89AB-2E02F09C69D5}"/>
                  </a:ext>
                </a:extLst>
              </p:cNvPr>
              <p:cNvGrpSpPr/>
              <p:nvPr/>
            </p:nvGrpSpPr>
            <p:grpSpPr>
              <a:xfrm>
                <a:off x="977034" y="1058735"/>
                <a:ext cx="1912536" cy="3551801"/>
                <a:chOff x="901335" y="1090748"/>
                <a:chExt cx="1436917" cy="4297682"/>
              </a:xfrm>
              <a:solidFill>
                <a:schemeClr val="accent6">
                  <a:lumMod val="20000"/>
                  <a:lumOff val="80000"/>
                </a:schemeClr>
              </a:solidFill>
            </p:grpSpPr>
            <p:sp>
              <p:nvSpPr>
                <p:cNvPr id="46" name="Rectangle: Rounded Corners 57">
                  <a:extLst>
                    <a:ext uri="{FF2B5EF4-FFF2-40B4-BE49-F238E27FC236}">
                      <a16:creationId xmlns:a16="http://schemas.microsoft.com/office/drawing/2014/main" id="{1BA0B73B-97D5-D447-AF45-E2957A4713F2}"/>
                    </a:ext>
                  </a:extLst>
                </p:cNvPr>
                <p:cNvSpPr/>
                <p:nvPr/>
              </p:nvSpPr>
              <p:spPr>
                <a:xfrm>
                  <a:off x="901337" y="1090748"/>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8 pints</a:t>
                  </a:r>
                </a:p>
              </p:txBody>
            </p:sp>
            <p:sp>
              <p:nvSpPr>
                <p:cNvPr id="47" name="Rectangle: Rounded Corners 58">
                  <a:extLst>
                    <a:ext uri="{FF2B5EF4-FFF2-40B4-BE49-F238E27FC236}">
                      <a16:creationId xmlns:a16="http://schemas.microsoft.com/office/drawing/2014/main" id="{4E14D72B-D8B2-7145-B964-2E56C5AA2029}"/>
                    </a:ext>
                  </a:extLst>
                </p:cNvPr>
                <p:cNvSpPr/>
                <p:nvPr/>
              </p:nvSpPr>
              <p:spPr>
                <a:xfrm>
                  <a:off x="901336" y="1726474"/>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0.56 litres</a:t>
                  </a:r>
                </a:p>
              </p:txBody>
            </p:sp>
            <p:sp>
              <p:nvSpPr>
                <p:cNvPr id="48" name="Rectangle: Rounded Corners 59">
                  <a:extLst>
                    <a:ext uri="{FF2B5EF4-FFF2-40B4-BE49-F238E27FC236}">
                      <a16:creationId xmlns:a16="http://schemas.microsoft.com/office/drawing/2014/main" id="{C78ABD61-41B4-D541-8541-AF174B42A78B}"/>
                    </a:ext>
                  </a:extLst>
                </p:cNvPr>
                <p:cNvSpPr/>
                <p:nvPr/>
              </p:nvSpPr>
              <p:spPr>
                <a:xfrm>
                  <a:off x="901336" y="2362200"/>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12 inches</a:t>
                  </a:r>
                </a:p>
              </p:txBody>
            </p:sp>
            <p:sp>
              <p:nvSpPr>
                <p:cNvPr id="49" name="Rectangle: Rounded Corners 60">
                  <a:extLst>
                    <a:ext uri="{FF2B5EF4-FFF2-40B4-BE49-F238E27FC236}">
                      <a16:creationId xmlns:a16="http://schemas.microsoft.com/office/drawing/2014/main" id="{DA699168-09E1-E94F-A707-42743A38810B}"/>
                    </a:ext>
                  </a:extLst>
                </p:cNvPr>
                <p:cNvSpPr/>
                <p:nvPr/>
              </p:nvSpPr>
              <p:spPr>
                <a:xfrm>
                  <a:off x="901335" y="2997926"/>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2.5 centimetres</a:t>
                  </a:r>
                </a:p>
              </p:txBody>
            </p:sp>
            <p:sp>
              <p:nvSpPr>
                <p:cNvPr id="50" name="Rectangle: Rounded Corners 61">
                  <a:extLst>
                    <a:ext uri="{FF2B5EF4-FFF2-40B4-BE49-F238E27FC236}">
                      <a16:creationId xmlns:a16="http://schemas.microsoft.com/office/drawing/2014/main" id="{8E51F946-D3A2-2941-BFA1-0C3BAD81716A}"/>
                    </a:ext>
                  </a:extLst>
                </p:cNvPr>
                <p:cNvSpPr/>
                <p:nvPr/>
              </p:nvSpPr>
              <p:spPr>
                <a:xfrm>
                  <a:off x="901336" y="3633652"/>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16 ounces</a:t>
                  </a:r>
                </a:p>
              </p:txBody>
            </p:sp>
            <p:sp>
              <p:nvSpPr>
                <p:cNvPr id="51" name="Rectangle: Rounded Corners 62">
                  <a:extLst>
                    <a:ext uri="{FF2B5EF4-FFF2-40B4-BE49-F238E27FC236}">
                      <a16:creationId xmlns:a16="http://schemas.microsoft.com/office/drawing/2014/main" id="{8B6DDCF2-F0A0-3F47-BDF3-47256DFF7EC0}"/>
                    </a:ext>
                  </a:extLst>
                </p:cNvPr>
                <p:cNvSpPr/>
                <p:nvPr/>
              </p:nvSpPr>
              <p:spPr>
                <a:xfrm>
                  <a:off x="901335" y="4269378"/>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14 pounds</a:t>
                  </a:r>
                </a:p>
              </p:txBody>
            </p:sp>
            <p:sp>
              <p:nvSpPr>
                <p:cNvPr id="52" name="Rectangle: Rounded Corners 63">
                  <a:extLst>
                    <a:ext uri="{FF2B5EF4-FFF2-40B4-BE49-F238E27FC236}">
                      <a16:creationId xmlns:a16="http://schemas.microsoft.com/office/drawing/2014/main" id="{8B38FD64-DEC1-E24E-993B-D7C28534A98A}"/>
                    </a:ext>
                  </a:extLst>
                </p:cNvPr>
                <p:cNvSpPr/>
                <p:nvPr/>
              </p:nvSpPr>
              <p:spPr>
                <a:xfrm>
                  <a:off x="901335" y="4905104"/>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28 grams</a:t>
                  </a:r>
                </a:p>
              </p:txBody>
            </p:sp>
          </p:grpSp>
          <p:grpSp>
            <p:nvGrpSpPr>
              <p:cNvPr id="38" name="Group 37">
                <a:extLst>
                  <a:ext uri="{FF2B5EF4-FFF2-40B4-BE49-F238E27FC236}">
                    <a16:creationId xmlns:a16="http://schemas.microsoft.com/office/drawing/2014/main" id="{ECE06FFC-5FBC-5F4E-9852-A74A8A39D515}"/>
                  </a:ext>
                </a:extLst>
              </p:cNvPr>
              <p:cNvGrpSpPr/>
              <p:nvPr/>
            </p:nvGrpSpPr>
            <p:grpSpPr>
              <a:xfrm>
                <a:off x="3968422" y="1058735"/>
                <a:ext cx="1912536" cy="3551801"/>
                <a:chOff x="901335" y="1090748"/>
                <a:chExt cx="1436917" cy="4297682"/>
              </a:xfrm>
              <a:solidFill>
                <a:schemeClr val="accent5">
                  <a:lumMod val="20000"/>
                  <a:lumOff val="80000"/>
                </a:schemeClr>
              </a:solidFill>
            </p:grpSpPr>
            <p:sp>
              <p:nvSpPr>
                <p:cNvPr id="39" name="Rectangle: Rounded Corners 50">
                  <a:extLst>
                    <a:ext uri="{FF2B5EF4-FFF2-40B4-BE49-F238E27FC236}">
                      <a16:creationId xmlns:a16="http://schemas.microsoft.com/office/drawing/2014/main" id="{40D86A64-8316-134E-9750-7F172E2A5F56}"/>
                    </a:ext>
                  </a:extLst>
                </p:cNvPr>
                <p:cNvSpPr/>
                <p:nvPr/>
              </p:nvSpPr>
              <p:spPr>
                <a:xfrm>
                  <a:off x="901337" y="1090748"/>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foot</a:t>
                  </a:r>
                </a:p>
              </p:txBody>
            </p:sp>
            <p:sp>
              <p:nvSpPr>
                <p:cNvPr id="40" name="Rectangle: Rounded Corners 51">
                  <a:extLst>
                    <a:ext uri="{FF2B5EF4-FFF2-40B4-BE49-F238E27FC236}">
                      <a16:creationId xmlns:a16="http://schemas.microsoft.com/office/drawing/2014/main" id="{395B09AF-E3D6-7840-BEAD-923A916FD6BE}"/>
                    </a:ext>
                  </a:extLst>
                </p:cNvPr>
                <p:cNvSpPr/>
                <p:nvPr/>
              </p:nvSpPr>
              <p:spPr>
                <a:xfrm>
                  <a:off x="901336" y="1726474"/>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gallon</a:t>
                  </a:r>
                </a:p>
              </p:txBody>
            </p:sp>
            <p:sp>
              <p:nvSpPr>
                <p:cNvPr id="41" name="Rectangle: Rounded Corners 52">
                  <a:extLst>
                    <a:ext uri="{FF2B5EF4-FFF2-40B4-BE49-F238E27FC236}">
                      <a16:creationId xmlns:a16="http://schemas.microsoft.com/office/drawing/2014/main" id="{04F4B78A-A2B3-D04D-9574-70F1129CB7E9}"/>
                    </a:ext>
                  </a:extLst>
                </p:cNvPr>
                <p:cNvSpPr/>
                <p:nvPr/>
              </p:nvSpPr>
              <p:spPr>
                <a:xfrm>
                  <a:off x="901336" y="2362200"/>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inch</a:t>
                  </a:r>
                </a:p>
              </p:txBody>
            </p:sp>
            <p:sp>
              <p:nvSpPr>
                <p:cNvPr id="42" name="Rectangle: Rounded Corners 53">
                  <a:extLst>
                    <a:ext uri="{FF2B5EF4-FFF2-40B4-BE49-F238E27FC236}">
                      <a16:creationId xmlns:a16="http://schemas.microsoft.com/office/drawing/2014/main" id="{BF6E13E4-0E3C-024E-A916-15C4AEC89271}"/>
                    </a:ext>
                  </a:extLst>
                </p:cNvPr>
                <p:cNvSpPr/>
                <p:nvPr/>
              </p:nvSpPr>
              <p:spPr>
                <a:xfrm>
                  <a:off x="901335" y="2997926"/>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pint</a:t>
                  </a:r>
                </a:p>
              </p:txBody>
            </p:sp>
            <p:sp>
              <p:nvSpPr>
                <p:cNvPr id="43" name="Rectangle: Rounded Corners 54">
                  <a:extLst>
                    <a:ext uri="{FF2B5EF4-FFF2-40B4-BE49-F238E27FC236}">
                      <a16:creationId xmlns:a16="http://schemas.microsoft.com/office/drawing/2014/main" id="{A841C1C7-0A8A-8246-B111-FCB76E50C361}"/>
                    </a:ext>
                  </a:extLst>
                </p:cNvPr>
                <p:cNvSpPr/>
                <p:nvPr/>
              </p:nvSpPr>
              <p:spPr>
                <a:xfrm>
                  <a:off x="901336" y="3633652"/>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stone</a:t>
                  </a:r>
                </a:p>
              </p:txBody>
            </p:sp>
            <p:sp>
              <p:nvSpPr>
                <p:cNvPr id="44" name="Rectangle: Rounded Corners 55">
                  <a:extLst>
                    <a:ext uri="{FF2B5EF4-FFF2-40B4-BE49-F238E27FC236}">
                      <a16:creationId xmlns:a16="http://schemas.microsoft.com/office/drawing/2014/main" id="{2A4CE027-12F5-0D48-B45D-3D6A17A0C5FC}"/>
                    </a:ext>
                  </a:extLst>
                </p:cNvPr>
                <p:cNvSpPr/>
                <p:nvPr/>
              </p:nvSpPr>
              <p:spPr>
                <a:xfrm>
                  <a:off x="901335" y="4269378"/>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ounce</a:t>
                  </a:r>
                </a:p>
              </p:txBody>
            </p:sp>
            <p:sp>
              <p:nvSpPr>
                <p:cNvPr id="45" name="Rectangle: Rounded Corners 56">
                  <a:extLst>
                    <a:ext uri="{FF2B5EF4-FFF2-40B4-BE49-F238E27FC236}">
                      <a16:creationId xmlns:a16="http://schemas.microsoft.com/office/drawing/2014/main" id="{AA1FB9CC-3AF5-EE48-9393-58C4BF19810A}"/>
                    </a:ext>
                  </a:extLst>
                </p:cNvPr>
                <p:cNvSpPr/>
                <p:nvPr/>
              </p:nvSpPr>
              <p:spPr>
                <a:xfrm>
                  <a:off x="901335" y="4905104"/>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pound</a:t>
                  </a:r>
                </a:p>
              </p:txBody>
            </p:sp>
          </p:grpSp>
        </p:grpSp>
        <p:grpSp>
          <p:nvGrpSpPr>
            <p:cNvPr id="29" name="Group 28">
              <a:extLst>
                <a:ext uri="{FF2B5EF4-FFF2-40B4-BE49-F238E27FC236}">
                  <a16:creationId xmlns:a16="http://schemas.microsoft.com/office/drawing/2014/main" id="{B633A269-7832-514E-B69B-DD3525C2AE6D}"/>
                </a:ext>
              </a:extLst>
            </p:cNvPr>
            <p:cNvGrpSpPr/>
            <p:nvPr/>
          </p:nvGrpSpPr>
          <p:grpSpPr>
            <a:xfrm>
              <a:off x="2889570" y="1258457"/>
              <a:ext cx="1078857" cy="3152361"/>
              <a:chOff x="2889570" y="1258457"/>
              <a:chExt cx="1078857" cy="3152361"/>
            </a:xfrm>
          </p:grpSpPr>
          <p:cxnSp>
            <p:nvCxnSpPr>
              <p:cNvPr id="30" name="Straight Connector 29">
                <a:extLst>
                  <a:ext uri="{FF2B5EF4-FFF2-40B4-BE49-F238E27FC236}">
                    <a16:creationId xmlns:a16="http://schemas.microsoft.com/office/drawing/2014/main" id="{346FAB18-1645-8740-9FF8-9B2D2FECD1B8}"/>
                  </a:ext>
                </a:extLst>
              </p:cNvPr>
              <p:cNvCxnSpPr>
                <a:stCxn id="50" idx="3"/>
                <a:endCxn id="45" idx="1"/>
              </p:cNvCxnSpPr>
              <p:nvPr/>
            </p:nvCxnSpPr>
            <p:spPr>
              <a:xfrm>
                <a:off x="2889571" y="3360031"/>
                <a:ext cx="1078853" cy="1050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3128DFF-7A84-2B44-BC6C-8DB4B70439DE}"/>
                  </a:ext>
                </a:extLst>
              </p:cNvPr>
              <p:cNvCxnSpPr>
                <a:stCxn id="51" idx="3"/>
                <a:endCxn id="43" idx="1"/>
              </p:cNvCxnSpPr>
              <p:nvPr/>
            </p:nvCxnSpPr>
            <p:spPr>
              <a:xfrm flipV="1">
                <a:off x="2889570" y="3360031"/>
                <a:ext cx="1078855" cy="5253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783423-D827-E844-B255-785B9DE76614}"/>
                  </a:ext>
                </a:extLst>
              </p:cNvPr>
              <p:cNvCxnSpPr>
                <a:stCxn id="49" idx="3"/>
                <a:endCxn id="41" idx="1"/>
              </p:cNvCxnSpPr>
              <p:nvPr/>
            </p:nvCxnSpPr>
            <p:spPr>
              <a:xfrm flipV="1">
                <a:off x="2889570" y="2309244"/>
                <a:ext cx="1078855" cy="5253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F503DBC-9BAF-8B4C-B24B-1D677307D576}"/>
                  </a:ext>
                </a:extLst>
              </p:cNvPr>
              <p:cNvCxnSpPr>
                <a:cxnSpLocks/>
                <a:stCxn id="48" idx="3"/>
                <a:endCxn id="39" idx="1"/>
              </p:cNvCxnSpPr>
              <p:nvPr/>
            </p:nvCxnSpPr>
            <p:spPr>
              <a:xfrm flipV="1">
                <a:off x="2889571" y="1258457"/>
                <a:ext cx="1078856" cy="1050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ADB5007-9569-9D40-A053-6CACD6FA2B1F}"/>
                  </a:ext>
                </a:extLst>
              </p:cNvPr>
              <p:cNvCxnSpPr>
                <a:stCxn id="46" idx="3"/>
                <a:endCxn id="40" idx="1"/>
              </p:cNvCxnSpPr>
              <p:nvPr/>
            </p:nvCxnSpPr>
            <p:spPr>
              <a:xfrm>
                <a:off x="2889573" y="1258457"/>
                <a:ext cx="1078852" cy="5253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CC4F3C8-8885-7245-85AE-745AECBE0F6C}"/>
                  </a:ext>
                </a:extLst>
              </p:cNvPr>
              <p:cNvCxnSpPr>
                <a:stCxn id="52" idx="3"/>
                <a:endCxn id="44" idx="1"/>
              </p:cNvCxnSpPr>
              <p:nvPr/>
            </p:nvCxnSpPr>
            <p:spPr>
              <a:xfrm flipV="1">
                <a:off x="2889570" y="3885424"/>
                <a:ext cx="1078854" cy="5253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96F202-5270-9F4D-87E1-082471A901E8}"/>
                  </a:ext>
                </a:extLst>
              </p:cNvPr>
              <p:cNvCxnSpPr>
                <a:stCxn id="47" idx="3"/>
                <a:endCxn id="42" idx="1"/>
              </p:cNvCxnSpPr>
              <p:nvPr/>
            </p:nvCxnSpPr>
            <p:spPr>
              <a:xfrm>
                <a:off x="2889571" y="1783850"/>
                <a:ext cx="1078853" cy="1050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3" name="TextBox 52">
            <a:extLst>
              <a:ext uri="{FF2B5EF4-FFF2-40B4-BE49-F238E27FC236}">
                <a16:creationId xmlns:a16="http://schemas.microsoft.com/office/drawing/2014/main" id="{4E41180C-B070-4158-8D20-9E968642352D}"/>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53924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1</a:t>
            </a:r>
          </a:p>
          <a:p>
            <a:pPr lvl="0" algn="ctr"/>
            <a:endParaRPr lang="en-GB" sz="2000" b="1">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Will and Rhys are comparing the heights of their dogs.</a:t>
            </a:r>
          </a:p>
          <a:p>
            <a:pPr algn="ctr"/>
            <a:endParaRPr lang="en-GB" sz="2000" b="1">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Will’s dog is 1 foot 2 inches tall.</a:t>
            </a:r>
          </a:p>
          <a:p>
            <a:pPr algn="ctr"/>
            <a:endParaRPr lang="en-GB" sz="2000" b="1">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Rhys’ dog is 18 inches tall.</a:t>
            </a:r>
          </a:p>
          <a:p>
            <a:pPr algn="ctr"/>
            <a:endParaRPr lang="en-GB" sz="2000" b="1">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Who has the tallest dog? </a:t>
            </a:r>
          </a:p>
          <a:p>
            <a:pPr lvl="0" algn="ctr"/>
            <a:endParaRPr lang="en-GB" sz="2000" b="1">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73A60FDF-F1D6-43AA-BF45-64F769C49BB6}"/>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6917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Will and Rhys are comparing the heights of their dogs.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Will’s dog is 1 foot 2 inches tall.</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Rhys’ dog is 18 inches tall.</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has the tallest dog?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Rhys</a:t>
            </a: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2D9CA0FA-299C-491F-A347-9A17B46CD0B8}"/>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133912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Are the following statements 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r>
              <a:rPr lang="en-GB" sz="2000" b="1" dirty="0">
                <a:solidFill>
                  <a:schemeClr val="tx1"/>
                </a:solidFill>
                <a:latin typeface="Century Gothic" panose="020B0502020202020204" pitchFamily="34" charset="0"/>
              </a:rPr>
              <a:t>    gallon = 1 pint</a:t>
            </a: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r>
              <a:rPr lang="en-GB" sz="2000" b="1" dirty="0">
                <a:solidFill>
                  <a:schemeClr val="tx1"/>
                </a:solidFill>
                <a:latin typeface="Century Gothic" panose="020B0502020202020204" pitchFamily="34" charset="0"/>
              </a:rPr>
              <a:t>10 inches = 0.25cm</a:t>
            </a: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r>
              <a:rPr lang="en-GB" sz="2000" b="1" dirty="0">
                <a:solidFill>
                  <a:schemeClr val="tx1"/>
                </a:solidFill>
                <a:latin typeface="Century Gothic" panose="020B0502020202020204" pitchFamily="34" charset="0"/>
              </a:rPr>
              <a:t> 280g = 2 ounces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BA741B36-BCF5-2F47-81D3-8D1B91196425}"/>
              </a:ext>
            </a:extLst>
          </p:cNvPr>
          <p:cNvGraphicFramePr>
            <a:graphicFrameLocks noGrp="1"/>
          </p:cNvGraphicFramePr>
          <p:nvPr/>
        </p:nvGraphicFramePr>
        <p:xfrm>
          <a:off x="3687331" y="1688027"/>
          <a:ext cx="216000" cy="5760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4256385669"/>
                    </a:ext>
                  </a:extLst>
                </a:gridCol>
              </a:tblGrid>
              <a:tr h="288000">
                <a:tc>
                  <a:txBody>
                    <a:bodyPr/>
                    <a:lstStyle/>
                    <a:p>
                      <a:pPr algn="ctr"/>
                      <a:r>
                        <a:rPr lang="en-GB" b="1" i="0"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863407"/>
                  </a:ext>
                </a:extLst>
              </a:tr>
              <a:tr h="288000">
                <a:tc>
                  <a:txBody>
                    <a:bodyPr/>
                    <a:lstStyle/>
                    <a:p>
                      <a:pPr algn="ctr"/>
                      <a:r>
                        <a:rPr lang="en-GB" b="1" i="0" dirty="0">
                          <a:solidFill>
                            <a:schemeClr val="tx1"/>
                          </a:solidFill>
                          <a:latin typeface="Century Gothic" panose="020B0502020202020204" pitchFamily="34" charset="0"/>
                        </a:rPr>
                        <a:t>8</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187436"/>
                  </a:ext>
                </a:extLst>
              </a:tr>
            </a:tbl>
          </a:graphicData>
        </a:graphic>
      </p:graphicFrame>
      <p:sp>
        <p:nvSpPr>
          <p:cNvPr id="9" name="TextBox 8">
            <a:extLst>
              <a:ext uri="{FF2B5EF4-FFF2-40B4-BE49-F238E27FC236}">
                <a16:creationId xmlns:a16="http://schemas.microsoft.com/office/drawing/2014/main" id="{F556B5C9-62B5-4995-9B4B-F10A9EF4764E}"/>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090280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Are the following statements 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r>
              <a:rPr lang="en-GB" sz="2000" b="1" dirty="0">
                <a:solidFill>
                  <a:schemeClr val="tx1"/>
                </a:solidFill>
                <a:latin typeface="Century Gothic" panose="020B0502020202020204" pitchFamily="34" charset="0"/>
              </a:rPr>
              <a:t>    gallon = 1 pint</a:t>
            </a: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r>
              <a:rPr lang="en-GB" sz="2000" b="1" dirty="0">
                <a:solidFill>
                  <a:schemeClr val="tx1"/>
                </a:solidFill>
                <a:latin typeface="Century Gothic" panose="020B0502020202020204" pitchFamily="34" charset="0"/>
              </a:rPr>
              <a:t>10 inches = 0.25cm</a:t>
            </a: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r>
              <a:rPr lang="en-GB" sz="2000" b="1" dirty="0">
                <a:solidFill>
                  <a:schemeClr val="tx1"/>
                </a:solidFill>
                <a:latin typeface="Century Gothic" panose="020B0502020202020204" pitchFamily="34" charset="0"/>
              </a:rPr>
              <a:t> 280g = 2 ounces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A. True B. False C. False</a:t>
            </a:r>
          </a:p>
        </p:txBody>
      </p:sp>
      <p:graphicFrame>
        <p:nvGraphicFramePr>
          <p:cNvPr id="10" name="Table 9">
            <a:extLst>
              <a:ext uri="{FF2B5EF4-FFF2-40B4-BE49-F238E27FC236}">
                <a16:creationId xmlns:a16="http://schemas.microsoft.com/office/drawing/2014/main" id="{19BE8B5E-0123-4660-A93D-FA0B55297EAB}"/>
              </a:ext>
            </a:extLst>
          </p:cNvPr>
          <p:cNvGraphicFramePr>
            <a:graphicFrameLocks noGrp="1"/>
          </p:cNvGraphicFramePr>
          <p:nvPr/>
        </p:nvGraphicFramePr>
        <p:xfrm>
          <a:off x="3687331" y="1688027"/>
          <a:ext cx="216000" cy="5760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4256385669"/>
                    </a:ext>
                  </a:extLst>
                </a:gridCol>
              </a:tblGrid>
              <a:tr h="288000">
                <a:tc>
                  <a:txBody>
                    <a:bodyPr/>
                    <a:lstStyle/>
                    <a:p>
                      <a:pPr algn="ctr"/>
                      <a:r>
                        <a:rPr lang="en-GB" b="1" i="0"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863407"/>
                  </a:ext>
                </a:extLst>
              </a:tr>
              <a:tr h="288000">
                <a:tc>
                  <a:txBody>
                    <a:bodyPr/>
                    <a:lstStyle/>
                    <a:p>
                      <a:pPr algn="ctr"/>
                      <a:r>
                        <a:rPr lang="en-GB" b="1" i="0" dirty="0">
                          <a:solidFill>
                            <a:schemeClr val="tx1"/>
                          </a:solidFill>
                          <a:latin typeface="Century Gothic" panose="020B0502020202020204" pitchFamily="34" charset="0"/>
                        </a:rPr>
                        <a:t>8</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187436"/>
                  </a:ext>
                </a:extLst>
              </a:tr>
            </a:tbl>
          </a:graphicData>
        </a:graphic>
      </p:graphicFrame>
      <p:sp>
        <p:nvSpPr>
          <p:cNvPr id="9" name="TextBox 8">
            <a:extLst>
              <a:ext uri="{FF2B5EF4-FFF2-40B4-BE49-F238E27FC236}">
                <a16:creationId xmlns:a16="http://schemas.microsoft.com/office/drawing/2014/main" id="{83206600-1D68-46E9-8FE5-F97E0C8E78E2}"/>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484072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measurements to their conversions.</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8407EAA2-8B2F-46C6-B212-F9DC63E8085F}"/>
              </a:ext>
            </a:extLst>
          </p:cNvPr>
          <p:cNvGraphicFramePr>
            <a:graphicFrameLocks noGrp="1"/>
          </p:cNvGraphicFramePr>
          <p:nvPr/>
        </p:nvGraphicFramePr>
        <p:xfrm>
          <a:off x="1911520" y="2371067"/>
          <a:ext cx="5320960" cy="1859884"/>
        </p:xfrm>
        <a:graphic>
          <a:graphicData uri="http://schemas.openxmlformats.org/drawingml/2006/table">
            <a:tbl>
              <a:tblPr firstRow="1" bandRow="1">
                <a:tableStyleId>{5C22544A-7EE6-4342-B048-85BDC9FD1C3A}</a:tableStyleId>
              </a:tblPr>
              <a:tblGrid>
                <a:gridCol w="1629144">
                  <a:extLst>
                    <a:ext uri="{9D8B030D-6E8A-4147-A177-3AD203B41FA5}">
                      <a16:colId xmlns:a16="http://schemas.microsoft.com/office/drawing/2014/main" val="1014771632"/>
                    </a:ext>
                  </a:extLst>
                </a:gridCol>
                <a:gridCol w="104134">
                  <a:extLst>
                    <a:ext uri="{9D8B030D-6E8A-4147-A177-3AD203B41FA5}">
                      <a16:colId xmlns:a16="http://schemas.microsoft.com/office/drawing/2014/main" val="4016943858"/>
                    </a:ext>
                  </a:extLst>
                </a:gridCol>
                <a:gridCol w="1772892">
                  <a:extLst>
                    <a:ext uri="{9D8B030D-6E8A-4147-A177-3AD203B41FA5}">
                      <a16:colId xmlns:a16="http://schemas.microsoft.com/office/drawing/2014/main" val="1450256571"/>
                    </a:ext>
                  </a:extLst>
                </a:gridCol>
                <a:gridCol w="137730">
                  <a:extLst>
                    <a:ext uri="{9D8B030D-6E8A-4147-A177-3AD203B41FA5}">
                      <a16:colId xmlns:a16="http://schemas.microsoft.com/office/drawing/2014/main" val="3038076516"/>
                    </a:ext>
                  </a:extLst>
                </a:gridCol>
                <a:gridCol w="1677060">
                  <a:extLst>
                    <a:ext uri="{9D8B030D-6E8A-4147-A177-3AD203B41FA5}">
                      <a16:colId xmlns:a16="http://schemas.microsoft.com/office/drawing/2014/main" val="3929722927"/>
                    </a:ext>
                  </a:extLst>
                </a:gridCol>
              </a:tblGrid>
              <a:tr h="498698">
                <a:tc>
                  <a:txBody>
                    <a:bodyPr/>
                    <a:lstStyle/>
                    <a:p>
                      <a:pPr algn="ctr"/>
                      <a:r>
                        <a:rPr lang="en-GB" sz="2400" b="1" i="0" dirty="0">
                          <a:solidFill>
                            <a:schemeClr val="tx1"/>
                          </a:solidFill>
                          <a:latin typeface="Century Gothic" panose="020B0502020202020204" pitchFamily="34" charset="0"/>
                        </a:rPr>
                        <a:t>5 pounds</a:t>
                      </a:r>
                    </a:p>
                  </a:txBody>
                  <a:tcPr marL="121706" marR="121706" marT="60853" marB="6085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i="0">
                          <a:solidFill>
                            <a:schemeClr val="tx1"/>
                          </a:solidFill>
                          <a:latin typeface="Century Gothic" panose="020B0502020202020204" pitchFamily="34" charset="0"/>
                        </a:rPr>
                        <a:t>25cm</a:t>
                      </a:r>
                    </a:p>
                  </a:txBody>
                  <a:tcPr marL="121706" marR="121706" marT="60853" marB="60853"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i="0">
                          <a:solidFill>
                            <a:schemeClr val="tx1"/>
                          </a:solidFill>
                          <a:latin typeface="Century Gothic" panose="020B0502020202020204" pitchFamily="34" charset="0"/>
                        </a:rPr>
                        <a:t>1.12 litres</a:t>
                      </a:r>
                    </a:p>
                  </a:txBody>
                  <a:tcPr marL="121706" marR="121706" marT="60853" marB="60853"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552836701"/>
                  </a:ext>
                </a:extLst>
              </a:tr>
              <a:tr h="862488">
                <a:tc>
                  <a:txBody>
                    <a:bodyPr/>
                    <a:lstStyle/>
                    <a:p>
                      <a:pPr algn="ctr"/>
                      <a:endParaRPr lang="en-GB" sz="2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38826614"/>
                  </a:ext>
                </a:extLst>
              </a:tr>
              <a:tr h="498698">
                <a:tc>
                  <a:txBody>
                    <a:bodyPr/>
                    <a:lstStyle/>
                    <a:p>
                      <a:pPr algn="ctr"/>
                      <a:r>
                        <a:rPr lang="en-GB" sz="2400" b="1" i="0">
                          <a:solidFill>
                            <a:schemeClr val="tx1"/>
                          </a:solidFill>
                          <a:latin typeface="Century Gothic" panose="020B0502020202020204" pitchFamily="34" charset="0"/>
                        </a:rPr>
                        <a:t>2 pints</a:t>
                      </a:r>
                    </a:p>
                  </a:txBody>
                  <a:tcPr marL="121706" marR="121706" marT="60853" marB="60853"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i="0">
                          <a:solidFill>
                            <a:schemeClr val="tx1"/>
                          </a:solidFill>
                          <a:latin typeface="Century Gothic" panose="020B0502020202020204" pitchFamily="34" charset="0"/>
                        </a:rPr>
                        <a:t>80 ounces</a:t>
                      </a:r>
                    </a:p>
                  </a:txBody>
                  <a:tcPr marL="121706" marR="121706" marT="60853" marB="60853"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i="0" dirty="0">
                          <a:solidFill>
                            <a:schemeClr val="tx1"/>
                          </a:solidFill>
                          <a:latin typeface="Century Gothic" panose="020B0502020202020204" pitchFamily="34" charset="0"/>
                        </a:rPr>
                        <a:t>10 inches</a:t>
                      </a:r>
                    </a:p>
                  </a:txBody>
                  <a:tcPr marL="121706" marR="121706" marT="60853" marB="60853"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5743621"/>
                  </a:ext>
                </a:extLst>
              </a:tr>
            </a:tbl>
          </a:graphicData>
        </a:graphic>
      </p:graphicFrame>
      <p:sp>
        <p:nvSpPr>
          <p:cNvPr id="10" name="TextBox 9">
            <a:extLst>
              <a:ext uri="{FF2B5EF4-FFF2-40B4-BE49-F238E27FC236}">
                <a16:creationId xmlns:a16="http://schemas.microsoft.com/office/drawing/2014/main" id="{624FF119-27B4-4A39-A8CE-6237E586DEAE}"/>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837623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measurements to their conversions.</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5 pounds = 80 ounces, 25cm = 10 inches, 1.12 litres = 2 pints</a:t>
            </a:r>
          </a:p>
        </p:txBody>
      </p:sp>
      <p:graphicFrame>
        <p:nvGraphicFramePr>
          <p:cNvPr id="36" name="Table 35">
            <a:extLst>
              <a:ext uri="{FF2B5EF4-FFF2-40B4-BE49-F238E27FC236}">
                <a16:creationId xmlns:a16="http://schemas.microsoft.com/office/drawing/2014/main" id="{D0AC4F66-6236-5341-B612-2B9CB8181325}"/>
              </a:ext>
            </a:extLst>
          </p:cNvPr>
          <p:cNvGraphicFramePr>
            <a:graphicFrameLocks noGrp="1"/>
          </p:cNvGraphicFramePr>
          <p:nvPr/>
        </p:nvGraphicFramePr>
        <p:xfrm>
          <a:off x="1911520" y="2371067"/>
          <a:ext cx="5320960" cy="1859884"/>
        </p:xfrm>
        <a:graphic>
          <a:graphicData uri="http://schemas.openxmlformats.org/drawingml/2006/table">
            <a:tbl>
              <a:tblPr firstRow="1" bandRow="1">
                <a:tableStyleId>{5C22544A-7EE6-4342-B048-85BDC9FD1C3A}</a:tableStyleId>
              </a:tblPr>
              <a:tblGrid>
                <a:gridCol w="1629144">
                  <a:extLst>
                    <a:ext uri="{9D8B030D-6E8A-4147-A177-3AD203B41FA5}">
                      <a16:colId xmlns:a16="http://schemas.microsoft.com/office/drawing/2014/main" val="1014771632"/>
                    </a:ext>
                  </a:extLst>
                </a:gridCol>
                <a:gridCol w="104134">
                  <a:extLst>
                    <a:ext uri="{9D8B030D-6E8A-4147-A177-3AD203B41FA5}">
                      <a16:colId xmlns:a16="http://schemas.microsoft.com/office/drawing/2014/main" val="4016943858"/>
                    </a:ext>
                  </a:extLst>
                </a:gridCol>
                <a:gridCol w="1772892">
                  <a:extLst>
                    <a:ext uri="{9D8B030D-6E8A-4147-A177-3AD203B41FA5}">
                      <a16:colId xmlns:a16="http://schemas.microsoft.com/office/drawing/2014/main" val="1450256571"/>
                    </a:ext>
                  </a:extLst>
                </a:gridCol>
                <a:gridCol w="137730">
                  <a:extLst>
                    <a:ext uri="{9D8B030D-6E8A-4147-A177-3AD203B41FA5}">
                      <a16:colId xmlns:a16="http://schemas.microsoft.com/office/drawing/2014/main" val="3038076516"/>
                    </a:ext>
                  </a:extLst>
                </a:gridCol>
                <a:gridCol w="1677060">
                  <a:extLst>
                    <a:ext uri="{9D8B030D-6E8A-4147-A177-3AD203B41FA5}">
                      <a16:colId xmlns:a16="http://schemas.microsoft.com/office/drawing/2014/main" val="3929722927"/>
                    </a:ext>
                  </a:extLst>
                </a:gridCol>
              </a:tblGrid>
              <a:tr h="498698">
                <a:tc>
                  <a:txBody>
                    <a:bodyPr/>
                    <a:lstStyle/>
                    <a:p>
                      <a:pPr algn="ctr"/>
                      <a:r>
                        <a:rPr lang="en-GB" sz="2400" b="1" i="0" dirty="0">
                          <a:solidFill>
                            <a:schemeClr val="tx1"/>
                          </a:solidFill>
                          <a:latin typeface="Century Gothic" panose="020B0502020202020204" pitchFamily="34" charset="0"/>
                        </a:rPr>
                        <a:t>5 pounds</a:t>
                      </a:r>
                    </a:p>
                  </a:txBody>
                  <a:tcPr marL="121706" marR="121706" marT="60853" marB="6085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i="0">
                          <a:solidFill>
                            <a:schemeClr val="tx1"/>
                          </a:solidFill>
                          <a:latin typeface="Century Gothic" panose="020B0502020202020204" pitchFamily="34" charset="0"/>
                        </a:rPr>
                        <a:t>25cm</a:t>
                      </a:r>
                    </a:p>
                  </a:txBody>
                  <a:tcPr marL="121706" marR="121706" marT="60853" marB="60853"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i="0">
                          <a:solidFill>
                            <a:schemeClr val="tx1"/>
                          </a:solidFill>
                          <a:latin typeface="Century Gothic" panose="020B0502020202020204" pitchFamily="34" charset="0"/>
                        </a:rPr>
                        <a:t>1.12 litres</a:t>
                      </a:r>
                    </a:p>
                  </a:txBody>
                  <a:tcPr marL="121706" marR="121706" marT="60853" marB="60853"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552836701"/>
                  </a:ext>
                </a:extLst>
              </a:tr>
              <a:tr h="862488">
                <a:tc>
                  <a:txBody>
                    <a:bodyPr/>
                    <a:lstStyle/>
                    <a:p>
                      <a:pPr algn="ctr"/>
                      <a:endParaRPr lang="en-GB" sz="2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38826614"/>
                  </a:ext>
                </a:extLst>
              </a:tr>
              <a:tr h="498698">
                <a:tc>
                  <a:txBody>
                    <a:bodyPr/>
                    <a:lstStyle/>
                    <a:p>
                      <a:pPr algn="ctr"/>
                      <a:r>
                        <a:rPr lang="en-GB" sz="2400" b="1" i="0">
                          <a:solidFill>
                            <a:schemeClr val="tx1"/>
                          </a:solidFill>
                          <a:latin typeface="Century Gothic" panose="020B0502020202020204" pitchFamily="34" charset="0"/>
                        </a:rPr>
                        <a:t>2 pints</a:t>
                      </a:r>
                    </a:p>
                  </a:txBody>
                  <a:tcPr marL="121706" marR="121706" marT="60853" marB="60853"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i="0">
                          <a:solidFill>
                            <a:schemeClr val="tx1"/>
                          </a:solidFill>
                          <a:latin typeface="Century Gothic" panose="020B0502020202020204" pitchFamily="34" charset="0"/>
                        </a:rPr>
                        <a:t>80 ounces</a:t>
                      </a:r>
                    </a:p>
                  </a:txBody>
                  <a:tcPr marL="121706" marR="121706" marT="60853" marB="60853"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i="0" dirty="0">
                          <a:solidFill>
                            <a:schemeClr val="tx1"/>
                          </a:solidFill>
                          <a:latin typeface="Century Gothic" panose="020B0502020202020204" pitchFamily="34" charset="0"/>
                        </a:rPr>
                        <a:t>10 inches</a:t>
                      </a:r>
                    </a:p>
                  </a:txBody>
                  <a:tcPr marL="121706" marR="121706" marT="60853" marB="60853"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5743621"/>
                  </a:ext>
                </a:extLst>
              </a:tr>
            </a:tbl>
          </a:graphicData>
        </a:graphic>
      </p:graphicFrame>
      <p:sp>
        <p:nvSpPr>
          <p:cNvPr id="9" name="TextBox 8">
            <a:extLst>
              <a:ext uri="{FF2B5EF4-FFF2-40B4-BE49-F238E27FC236}">
                <a16:creationId xmlns:a16="http://schemas.microsoft.com/office/drawing/2014/main" id="{6B6A4724-231D-4FF5-B03C-6B99A17B1D78}"/>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409040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measurements.</a:t>
            </a:r>
            <a:br>
              <a:rPr lang="en-GB" sz="2000" b="1" dirty="0">
                <a:latin typeface="Century Gothic" panose="020B0502020202020204" pitchFamily="34" charset="0"/>
              </a:rPr>
            </a:br>
            <a:endParaRPr lang="en-GB" sz="2000"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79660C2A-236E-4BC8-872F-4D0BCE719D05}"/>
              </a:ext>
            </a:extLst>
          </p:cNvPr>
          <p:cNvGraphicFramePr>
            <a:graphicFrameLocks noGrp="1"/>
          </p:cNvGraphicFramePr>
          <p:nvPr/>
        </p:nvGraphicFramePr>
        <p:xfrm>
          <a:off x="1215139" y="1774724"/>
          <a:ext cx="6713722" cy="3139179"/>
        </p:xfrm>
        <a:graphic>
          <a:graphicData uri="http://schemas.openxmlformats.org/drawingml/2006/table">
            <a:tbl>
              <a:tblPr firstRow="1" bandRow="1">
                <a:tableStyleId>{5C22544A-7EE6-4342-B048-85BDC9FD1C3A}</a:tableStyleId>
              </a:tblPr>
              <a:tblGrid>
                <a:gridCol w="3009599">
                  <a:extLst>
                    <a:ext uri="{9D8B030D-6E8A-4147-A177-3AD203B41FA5}">
                      <a16:colId xmlns:a16="http://schemas.microsoft.com/office/drawing/2014/main" val="3451155356"/>
                    </a:ext>
                  </a:extLst>
                </a:gridCol>
                <a:gridCol w="694524">
                  <a:extLst>
                    <a:ext uri="{9D8B030D-6E8A-4147-A177-3AD203B41FA5}">
                      <a16:colId xmlns:a16="http://schemas.microsoft.com/office/drawing/2014/main" val="1617825814"/>
                    </a:ext>
                  </a:extLst>
                </a:gridCol>
                <a:gridCol w="3009599">
                  <a:extLst>
                    <a:ext uri="{9D8B030D-6E8A-4147-A177-3AD203B41FA5}">
                      <a16:colId xmlns:a16="http://schemas.microsoft.com/office/drawing/2014/main" val="364408306"/>
                    </a:ext>
                  </a:extLst>
                </a:gridCol>
              </a:tblGrid>
              <a:tr h="811697">
                <a:tc>
                  <a:txBody>
                    <a:bodyPr/>
                    <a:lstStyle/>
                    <a:p>
                      <a:pPr algn="ctr"/>
                      <a:r>
                        <a:rPr lang="en-GB" sz="2600" b="1" i="0" dirty="0">
                          <a:solidFill>
                            <a:schemeClr val="tx1"/>
                          </a:solidFill>
                          <a:latin typeface="Century Gothic" panose="020B0502020202020204" pitchFamily="34" charset="0"/>
                        </a:rPr>
                        <a:t>                  inches</a:t>
                      </a:r>
                      <a:endParaRPr lang="en-GB" sz="2300" b="1" i="0"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i="0"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900" b="1" i="0" dirty="0">
                          <a:solidFill>
                            <a:schemeClr val="tx1"/>
                          </a:solidFill>
                          <a:latin typeface="Century Gothic" panose="020B0502020202020204" pitchFamily="34" charset="0"/>
                        </a:rPr>
                        <a:t>100 feet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437212"/>
                  </a:ext>
                </a:extLst>
              </a:tr>
              <a:tr h="352044">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9340435"/>
                  </a:ext>
                </a:extLst>
              </a:tr>
              <a:tr h="811697">
                <a:tc>
                  <a:txBody>
                    <a:bodyPr/>
                    <a:lstStyle/>
                    <a:p>
                      <a:pPr algn="ctr"/>
                      <a:r>
                        <a:rPr lang="en-GB" sz="2900" b="1" i="0" dirty="0">
                          <a:solidFill>
                            <a:schemeClr val="tx1"/>
                          </a:solidFill>
                          <a:latin typeface="Century Gothic" panose="020B0502020202020204" pitchFamily="34" charset="0"/>
                        </a:rPr>
                        <a:t>100 pints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300" b="1" i="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600" b="1" i="0" dirty="0">
                          <a:solidFill>
                            <a:schemeClr val="tx1"/>
                          </a:solidFill>
                          <a:latin typeface="Century Gothic" panose="020B0502020202020204" pitchFamily="34" charset="0"/>
                        </a:rPr>
                        <a:t>                     litres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408980"/>
                  </a:ext>
                </a:extLst>
              </a:tr>
              <a:tr h="352044">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3070053"/>
                  </a:ext>
                </a:extLst>
              </a:tr>
              <a:tr h="811697">
                <a:tc>
                  <a:txBody>
                    <a:bodyPr/>
                    <a:lstStyle/>
                    <a:p>
                      <a:pPr algn="ctr"/>
                      <a:r>
                        <a:rPr lang="en-GB" sz="2600" b="1" i="0" dirty="0">
                          <a:solidFill>
                            <a:schemeClr val="tx1"/>
                          </a:solidFill>
                          <a:latin typeface="Century Gothic" panose="020B0502020202020204" pitchFamily="34" charset="0"/>
                        </a:rPr>
                        <a:t>                    pints</a:t>
                      </a:r>
                      <a:endParaRPr lang="en-GB" sz="2300" b="1" i="0"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i="0"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900" b="1" i="0" dirty="0">
                          <a:solidFill>
                            <a:schemeClr val="tx1"/>
                          </a:solidFill>
                          <a:latin typeface="Century Gothic" panose="020B0502020202020204" pitchFamily="34" charset="0"/>
                        </a:rPr>
                        <a:t>0.5 gallon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5696722"/>
                  </a:ext>
                </a:extLst>
              </a:tr>
            </a:tbl>
          </a:graphicData>
        </a:graphic>
      </p:graphicFrame>
      <p:sp>
        <p:nvSpPr>
          <p:cNvPr id="10" name="TextBox 9">
            <a:extLst>
              <a:ext uri="{FF2B5EF4-FFF2-40B4-BE49-F238E27FC236}">
                <a16:creationId xmlns:a16="http://schemas.microsoft.com/office/drawing/2014/main" id="{5B2AE24F-588B-4A95-8EAA-ED7F5A2A0B2E}"/>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14639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further: 1 mile or 1km?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Where have you seen miles?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Where have you seen km?</a:t>
            </a: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587D126F-0E15-45C8-9A86-46B615C5B907}"/>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1669721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measurements.</a:t>
            </a:r>
            <a:br>
              <a:rPr lang="en-GB" sz="2000" b="1" dirty="0">
                <a:latin typeface="Century Gothic" panose="020B0502020202020204" pitchFamily="34" charset="0"/>
              </a:rPr>
            </a:br>
            <a:endParaRPr lang="en-GB" sz="2000"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79660C2A-236E-4BC8-872F-4D0BCE719D05}"/>
              </a:ext>
            </a:extLst>
          </p:cNvPr>
          <p:cNvGraphicFramePr>
            <a:graphicFrameLocks noGrp="1"/>
          </p:cNvGraphicFramePr>
          <p:nvPr/>
        </p:nvGraphicFramePr>
        <p:xfrm>
          <a:off x="1215139" y="1774724"/>
          <a:ext cx="6713722" cy="3139179"/>
        </p:xfrm>
        <a:graphic>
          <a:graphicData uri="http://schemas.openxmlformats.org/drawingml/2006/table">
            <a:tbl>
              <a:tblPr firstRow="1" bandRow="1">
                <a:tableStyleId>{5C22544A-7EE6-4342-B048-85BDC9FD1C3A}</a:tableStyleId>
              </a:tblPr>
              <a:tblGrid>
                <a:gridCol w="3009599">
                  <a:extLst>
                    <a:ext uri="{9D8B030D-6E8A-4147-A177-3AD203B41FA5}">
                      <a16:colId xmlns:a16="http://schemas.microsoft.com/office/drawing/2014/main" val="3451155356"/>
                    </a:ext>
                  </a:extLst>
                </a:gridCol>
                <a:gridCol w="694524">
                  <a:extLst>
                    <a:ext uri="{9D8B030D-6E8A-4147-A177-3AD203B41FA5}">
                      <a16:colId xmlns:a16="http://schemas.microsoft.com/office/drawing/2014/main" val="1617825814"/>
                    </a:ext>
                  </a:extLst>
                </a:gridCol>
                <a:gridCol w="3009599">
                  <a:extLst>
                    <a:ext uri="{9D8B030D-6E8A-4147-A177-3AD203B41FA5}">
                      <a16:colId xmlns:a16="http://schemas.microsoft.com/office/drawing/2014/main" val="364408306"/>
                    </a:ext>
                  </a:extLst>
                </a:gridCol>
              </a:tblGrid>
              <a:tr h="811697">
                <a:tc>
                  <a:txBody>
                    <a:bodyPr/>
                    <a:lstStyle/>
                    <a:p>
                      <a:pPr algn="ctr"/>
                      <a:r>
                        <a:rPr lang="en-GB" sz="2300" b="1" i="0" dirty="0">
                          <a:solidFill>
                            <a:schemeClr val="tx1"/>
                          </a:solidFill>
                          <a:latin typeface="Century Gothic" panose="020B0502020202020204" pitchFamily="34" charset="0"/>
                        </a:rPr>
                        <a:t> </a:t>
                      </a:r>
                      <a:r>
                        <a:rPr lang="en-GB" sz="2600" b="1" i="0" dirty="0">
                          <a:solidFill>
                            <a:srgbClr val="FF0000"/>
                          </a:solidFill>
                          <a:latin typeface="Century Gothic" panose="020B0502020202020204" pitchFamily="34" charset="0"/>
                        </a:rPr>
                        <a:t>1,200 inches</a:t>
                      </a:r>
                      <a:endParaRPr lang="en-GB" sz="2300" b="1" i="0" dirty="0">
                        <a:solidFill>
                          <a:srgbClr val="FF0000"/>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i="0" dirty="0">
                          <a:solidFill>
                            <a:schemeClr val="tx1"/>
                          </a:solidFill>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900" b="1" i="0" dirty="0">
                          <a:solidFill>
                            <a:schemeClr val="tx1"/>
                          </a:solidFill>
                          <a:latin typeface="Century Gothic" panose="020B0502020202020204" pitchFamily="34" charset="0"/>
                        </a:rPr>
                        <a:t>100 feet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437212"/>
                  </a:ext>
                </a:extLst>
              </a:tr>
              <a:tr h="352044">
                <a:tc>
                  <a:txBody>
                    <a:bodyPr/>
                    <a:lstStyle/>
                    <a:p>
                      <a:pPr algn="ctr"/>
                      <a:endParaRPr lang="en-GB" sz="2300" b="1" i="0"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9340435"/>
                  </a:ext>
                </a:extLst>
              </a:tr>
              <a:tr h="811697">
                <a:tc>
                  <a:txBody>
                    <a:bodyPr/>
                    <a:lstStyle/>
                    <a:p>
                      <a:pPr algn="ctr"/>
                      <a:r>
                        <a:rPr lang="en-GB" sz="2900" b="1" i="0" dirty="0">
                          <a:solidFill>
                            <a:schemeClr val="tx1"/>
                          </a:solidFill>
                          <a:latin typeface="Century Gothic" panose="020B0502020202020204" pitchFamily="34" charset="0"/>
                        </a:rPr>
                        <a:t>100 pints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300" b="1" i="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600" b="1" i="0" dirty="0">
                          <a:solidFill>
                            <a:schemeClr val="tx1"/>
                          </a:solidFill>
                          <a:latin typeface="Century Gothic" panose="020B0502020202020204" pitchFamily="34" charset="0"/>
                        </a:rPr>
                        <a:t>         </a:t>
                      </a:r>
                      <a:r>
                        <a:rPr lang="en-GB" sz="2600" b="1" i="0" dirty="0">
                          <a:solidFill>
                            <a:srgbClr val="FF0000"/>
                          </a:solidFill>
                          <a:latin typeface="Century Gothic" panose="020B0502020202020204" pitchFamily="34" charset="0"/>
                        </a:rPr>
                        <a:t>56 litres</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408980"/>
                  </a:ext>
                </a:extLst>
              </a:tr>
              <a:tr h="352044">
                <a:tc>
                  <a:txBody>
                    <a:bodyPr/>
                    <a:lstStyle/>
                    <a:p>
                      <a:pPr algn="ctr"/>
                      <a:endParaRPr lang="en-GB" sz="2300" b="1" i="0"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3070053"/>
                  </a:ext>
                </a:extLst>
              </a:tr>
              <a:tr h="811697">
                <a:tc>
                  <a:txBody>
                    <a:bodyPr/>
                    <a:lstStyle/>
                    <a:p>
                      <a:pPr algn="ctr"/>
                      <a:r>
                        <a:rPr lang="en-GB" sz="2300" b="1" i="0" dirty="0">
                          <a:solidFill>
                            <a:srgbClr val="FF0000"/>
                          </a:solidFill>
                          <a:latin typeface="Century Gothic" panose="020B0502020202020204" pitchFamily="34" charset="0"/>
                        </a:rPr>
                        <a:t>              </a:t>
                      </a:r>
                      <a:r>
                        <a:rPr lang="en-GB" sz="2600" b="1" i="0" dirty="0">
                          <a:solidFill>
                            <a:srgbClr val="FF0000"/>
                          </a:solidFill>
                          <a:latin typeface="Century Gothic" panose="020B0502020202020204" pitchFamily="34" charset="0"/>
                        </a:rPr>
                        <a:t>4 pints</a:t>
                      </a:r>
                      <a:endParaRPr lang="en-GB" sz="2300" b="1" i="0" dirty="0">
                        <a:solidFill>
                          <a:srgbClr val="FF0000"/>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i="0" dirty="0">
                          <a:solidFill>
                            <a:schemeClr val="tx1"/>
                          </a:solidFill>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900" b="1" i="0" dirty="0">
                          <a:solidFill>
                            <a:schemeClr val="tx1"/>
                          </a:solidFill>
                          <a:latin typeface="Century Gothic" panose="020B0502020202020204" pitchFamily="34" charset="0"/>
                        </a:rPr>
                        <a:t>0.5 gallon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5696722"/>
                  </a:ext>
                </a:extLst>
              </a:tr>
            </a:tbl>
          </a:graphicData>
        </a:graphic>
      </p:graphicFrame>
      <p:sp>
        <p:nvSpPr>
          <p:cNvPr id="10" name="TextBox 9">
            <a:extLst>
              <a:ext uri="{FF2B5EF4-FFF2-40B4-BE49-F238E27FC236}">
                <a16:creationId xmlns:a16="http://schemas.microsoft.com/office/drawing/2014/main" id="{66F38664-C578-4EA7-B1D1-B9F31CFEB0D4}"/>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046834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algn="ctr"/>
            <a:r>
              <a:rPr lang="en-GB" sz="1600" b="1" u="sng" dirty="0">
                <a:solidFill>
                  <a:schemeClr val="bg2">
                    <a:lumMod val="50000"/>
                  </a:schemeClr>
                </a:solidFill>
                <a:latin typeface="Century Gothic" panose="020B0502020202020204" pitchFamily="34" charset="0"/>
              </a:rPr>
              <a:t>Friday 8</a:t>
            </a:r>
            <a:r>
              <a:rPr lang="en-GB" sz="1600" b="1" u="sng" baseline="30000" dirty="0">
                <a:solidFill>
                  <a:schemeClr val="bg2">
                    <a:lumMod val="50000"/>
                  </a:schemeClr>
                </a:solidFill>
                <a:latin typeface="Century Gothic" panose="020B0502020202020204" pitchFamily="34" charset="0"/>
              </a:rPr>
              <a:t>th</a:t>
            </a:r>
            <a:r>
              <a:rPr lang="en-GB" sz="1600" b="1" u="sng" dirty="0">
                <a:solidFill>
                  <a:schemeClr val="bg2">
                    <a:lumMod val="50000"/>
                  </a:schemeClr>
                </a:solidFill>
                <a:latin typeface="Century Gothic" panose="020B0502020202020204" pitchFamily="34" charset="0"/>
              </a:rPr>
              <a:t> May 2020</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True or false?</a:t>
            </a:r>
          </a:p>
          <a:p>
            <a:pPr lvl="0" algn="ctr" defTabSz="514350">
              <a:defRPr/>
            </a:pPr>
            <a:endParaRPr lang="en-GB" sz="1600" b="1" dirty="0">
              <a:solidFill>
                <a:schemeClr val="tx1"/>
              </a:solidFill>
              <a:latin typeface="Century Gothic" panose="020B0502020202020204" pitchFamily="34" charset="0"/>
            </a:endParaRPr>
          </a:p>
          <a:p>
            <a:pPr lvl="0" algn="ctr" defTabSz="514350">
              <a:defRPr/>
            </a:pPr>
            <a:endParaRPr lang="en-GB" sz="16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0.25 of a gallon is the </a:t>
            </a:r>
          </a:p>
          <a:p>
            <a:pPr lvl="0" algn="ctr" defTabSz="514350">
              <a:defRPr/>
            </a:pPr>
            <a:r>
              <a:rPr lang="en-GB" sz="2000" b="1" dirty="0">
                <a:solidFill>
                  <a:schemeClr val="tx1"/>
                </a:solidFill>
                <a:latin typeface="Century Gothic" panose="020B0502020202020204" pitchFamily="34" charset="0"/>
              </a:rPr>
              <a:t>same as 4 pints.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Explain your answer.</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90559E91-FBF4-4ED8-BFB8-85F24EFE9B27}"/>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144478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True or false?</a:t>
            </a:r>
          </a:p>
          <a:p>
            <a:pPr lvl="0" algn="ctr" defTabSz="514350">
              <a:defRPr/>
            </a:pPr>
            <a:endParaRPr lang="en-GB" sz="1600" b="1" dirty="0">
              <a:solidFill>
                <a:schemeClr val="tx1"/>
              </a:solidFill>
              <a:latin typeface="Century Gothic" panose="020B0502020202020204" pitchFamily="34" charset="0"/>
            </a:endParaRPr>
          </a:p>
          <a:p>
            <a:pPr lvl="0" algn="ctr" defTabSz="514350">
              <a:defRPr/>
            </a:pPr>
            <a:endParaRPr lang="en-GB" sz="16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0.25 of a gallon is the </a:t>
            </a:r>
          </a:p>
          <a:p>
            <a:pPr lvl="0" algn="ctr" defTabSz="514350">
              <a:defRPr/>
            </a:pPr>
            <a:r>
              <a:rPr lang="en-GB" sz="2000" b="1" dirty="0">
                <a:solidFill>
                  <a:schemeClr val="tx1"/>
                </a:solidFill>
                <a:latin typeface="Century Gothic" panose="020B0502020202020204" pitchFamily="34" charset="0"/>
              </a:rPr>
              <a:t>same as 4 pints.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Explain your answer.</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False because…</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C1631204-F087-465A-9DA1-1C6CEDFDDCC4}"/>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65391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True or false?</a:t>
            </a:r>
          </a:p>
          <a:p>
            <a:pPr lvl="0" algn="ctr" defTabSz="514350">
              <a:defRPr/>
            </a:pPr>
            <a:endParaRPr lang="en-GB" sz="1600" b="1" dirty="0">
              <a:solidFill>
                <a:schemeClr val="tx1"/>
              </a:solidFill>
              <a:latin typeface="Century Gothic" panose="020B0502020202020204" pitchFamily="34" charset="0"/>
            </a:endParaRPr>
          </a:p>
          <a:p>
            <a:pPr lvl="0" algn="ctr" defTabSz="514350">
              <a:defRPr/>
            </a:pPr>
            <a:endParaRPr lang="en-GB" sz="16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0.25 of a gallon is the </a:t>
            </a:r>
          </a:p>
          <a:p>
            <a:pPr lvl="0" algn="ctr" defTabSz="514350">
              <a:defRPr/>
            </a:pPr>
            <a:r>
              <a:rPr lang="en-GB" sz="2000" b="1" dirty="0">
                <a:solidFill>
                  <a:schemeClr val="tx1"/>
                </a:solidFill>
                <a:latin typeface="Century Gothic" panose="020B0502020202020204" pitchFamily="34" charset="0"/>
              </a:rPr>
              <a:t>same as 4 pints.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Explain your answer.</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False because 1 gallon = 8 pints, so 0.25 = 2 pints</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E1E434FB-7EC9-44A6-8A35-01831B2E90F3}"/>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403000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B1B609F2-EF68-4FF6-8435-D1DA3DB6CAA8}"/>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0" name="Rounded Rectangular Callout 35">
            <a:extLst>
              <a:ext uri="{FF2B5EF4-FFF2-40B4-BE49-F238E27FC236}">
                <a16:creationId xmlns:a16="http://schemas.microsoft.com/office/drawing/2014/main" id="{AA154747-DC6A-4474-AD03-422202AB4E24}"/>
              </a:ext>
            </a:extLst>
          </p:cNvPr>
          <p:cNvSpPr/>
          <p:nvPr/>
        </p:nvSpPr>
        <p:spPr>
          <a:xfrm>
            <a:off x="3481138" y="2033232"/>
            <a:ext cx="3896938" cy="1688395"/>
          </a:xfrm>
          <a:prstGeom prst="wedgeRoundRectCallout">
            <a:avLst>
              <a:gd name="adj1" fmla="val -55761"/>
              <a:gd name="adj2" fmla="val 2418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My bath has a volume of 100 pints which is the same as 560 litres.</a:t>
            </a:r>
          </a:p>
        </p:txBody>
      </p:sp>
      <p:sp>
        <p:nvSpPr>
          <p:cNvPr id="11" name="Rectangle 10">
            <a:extLst>
              <a:ext uri="{FF2B5EF4-FFF2-40B4-BE49-F238E27FC236}">
                <a16:creationId xmlns:a16="http://schemas.microsoft.com/office/drawing/2014/main" id="{D810B442-B2CF-4C77-BDC1-97DFFEF3E0F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Suzie is converting the volume of her bath.</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She says: </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Is Suzie correct? Explain your answer.</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2" name="TextBox 11">
            <a:extLst>
              <a:ext uri="{FF2B5EF4-FFF2-40B4-BE49-F238E27FC236}">
                <a16:creationId xmlns:a16="http://schemas.microsoft.com/office/drawing/2014/main" id="{503D7D4F-2F21-4CF3-9628-B10E397CD0B0}"/>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780380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B1B609F2-EF68-4FF6-8435-D1DA3DB6CAA8}"/>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0" name="Rounded Rectangular Callout 35">
            <a:extLst>
              <a:ext uri="{FF2B5EF4-FFF2-40B4-BE49-F238E27FC236}">
                <a16:creationId xmlns:a16="http://schemas.microsoft.com/office/drawing/2014/main" id="{AA154747-DC6A-4474-AD03-422202AB4E24}"/>
              </a:ext>
            </a:extLst>
          </p:cNvPr>
          <p:cNvSpPr/>
          <p:nvPr/>
        </p:nvSpPr>
        <p:spPr>
          <a:xfrm>
            <a:off x="3481138" y="2033232"/>
            <a:ext cx="3896938" cy="1688395"/>
          </a:xfrm>
          <a:prstGeom prst="wedgeRoundRectCallout">
            <a:avLst>
              <a:gd name="adj1" fmla="val -55761"/>
              <a:gd name="adj2" fmla="val 2418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My bath has a volume of 100 pints which is the same as 560 litres.</a:t>
            </a:r>
          </a:p>
        </p:txBody>
      </p:sp>
      <p:sp>
        <p:nvSpPr>
          <p:cNvPr id="11" name="Rectangle 10">
            <a:extLst>
              <a:ext uri="{FF2B5EF4-FFF2-40B4-BE49-F238E27FC236}">
                <a16:creationId xmlns:a16="http://schemas.microsoft.com/office/drawing/2014/main" id="{D810B442-B2CF-4C77-BDC1-97DFFEF3E0F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Suzie is converting the volume of her bath.</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She says: </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Is Suzie correct? Explain your answer.</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Suzie has multiplied 0.56 litres by 1,000 instead of 100. 1 pint = 0.56 litres so 100 pints = 56 litres.</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2" name="TextBox 11">
            <a:extLst>
              <a:ext uri="{FF2B5EF4-FFF2-40B4-BE49-F238E27FC236}">
                <a16:creationId xmlns:a16="http://schemas.microsoft.com/office/drawing/2014/main" id="{F3BB4D5A-24FE-4CE9-BB17-2E826EF3BE97}"/>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337936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Yusuf is ordering material for a project. He must convert the measurements to cm as they each cost £2 per 10cm.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much will the material cost?</a:t>
            </a:r>
          </a:p>
          <a:p>
            <a:endParaRPr lang="en-GB" sz="2000" b="1" dirty="0">
              <a:solidFill>
                <a:schemeClr val="tx1"/>
              </a:solidFill>
              <a:latin typeface="Century Gothic" panose="020B0502020202020204" pitchFamily="34" charset="0"/>
            </a:endParaRPr>
          </a:p>
        </p:txBody>
      </p:sp>
      <p:graphicFrame>
        <p:nvGraphicFramePr>
          <p:cNvPr id="36" name="Table 35">
            <a:extLst>
              <a:ext uri="{FF2B5EF4-FFF2-40B4-BE49-F238E27FC236}">
                <a16:creationId xmlns:a16="http://schemas.microsoft.com/office/drawing/2014/main" id="{F5F8927C-224C-4148-B323-5D74899EC917}"/>
              </a:ext>
            </a:extLst>
          </p:cNvPr>
          <p:cNvGraphicFramePr>
            <a:graphicFrameLocks noGrp="1"/>
          </p:cNvGraphicFramePr>
          <p:nvPr/>
        </p:nvGraphicFramePr>
        <p:xfrm>
          <a:off x="3168000" y="1840712"/>
          <a:ext cx="2808000" cy="2880000"/>
        </p:xfrm>
        <a:graphic>
          <a:graphicData uri="http://schemas.openxmlformats.org/drawingml/2006/table">
            <a:tbl>
              <a:tblPr firstRow="1" bandRow="1">
                <a:tableStyleId>{5C22544A-7EE6-4342-B048-85BDC9FD1C3A}</a:tableStyleId>
              </a:tblPr>
              <a:tblGrid>
                <a:gridCol w="2808000">
                  <a:extLst>
                    <a:ext uri="{9D8B030D-6E8A-4147-A177-3AD203B41FA5}">
                      <a16:colId xmlns:a16="http://schemas.microsoft.com/office/drawing/2014/main" val="2019167496"/>
                    </a:ext>
                  </a:extLst>
                </a:gridCol>
              </a:tblGrid>
              <a:tr h="720000">
                <a:tc>
                  <a:txBody>
                    <a:bodyPr/>
                    <a:lstStyle/>
                    <a:p>
                      <a:pPr algn="ctr"/>
                      <a:r>
                        <a:rPr lang="en-GB" sz="2000" b="1" i="0" dirty="0">
                          <a:solidFill>
                            <a:schemeClr val="tx1"/>
                          </a:solidFill>
                          <a:latin typeface="Century Gothic" panose="020B0502020202020204" pitchFamily="34" charset="0"/>
                        </a:rPr>
                        <a:t>Amount Needed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84971531"/>
                  </a:ext>
                </a:extLst>
              </a:tr>
              <a:tr h="720000">
                <a:tc>
                  <a:txBody>
                    <a:bodyPr/>
                    <a:lstStyle/>
                    <a:p>
                      <a:pPr algn="ctr"/>
                      <a:r>
                        <a:rPr lang="en-GB" sz="2000" b="1" i="0" dirty="0">
                          <a:solidFill>
                            <a:schemeClr val="tx1"/>
                          </a:solidFill>
                          <a:latin typeface="Century Gothic" panose="020B0502020202020204" pitchFamily="34" charset="0"/>
                        </a:rPr>
                        <a:t>8 inches blue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80125"/>
                  </a:ext>
                </a:extLst>
              </a:tr>
              <a:tr h="720000">
                <a:tc>
                  <a:txBody>
                    <a:bodyPr/>
                    <a:lstStyle/>
                    <a:p>
                      <a:pPr algn="ctr"/>
                      <a:r>
                        <a:rPr lang="en-GB" sz="2000" b="1" i="0" dirty="0">
                          <a:solidFill>
                            <a:schemeClr val="tx1"/>
                          </a:solidFill>
                          <a:latin typeface="Century Gothic" panose="020B0502020202020204" pitchFamily="34" charset="0"/>
                        </a:rPr>
                        <a:t>4 inches flowery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5880483"/>
                  </a:ext>
                </a:extLst>
              </a:tr>
              <a:tr h="720000">
                <a:tc>
                  <a:txBody>
                    <a:bodyPr/>
                    <a:lstStyle/>
                    <a:p>
                      <a:pPr algn="ctr"/>
                      <a:r>
                        <a:rPr lang="en-GB" sz="2000" b="1" i="0" dirty="0">
                          <a:solidFill>
                            <a:schemeClr val="tx1"/>
                          </a:solidFill>
                          <a:latin typeface="Century Gothic" panose="020B0502020202020204" pitchFamily="34" charset="0"/>
                        </a:rPr>
                        <a:t>1 foot white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7928097"/>
                  </a:ext>
                </a:extLst>
              </a:tr>
            </a:tbl>
          </a:graphicData>
        </a:graphic>
      </p:graphicFrame>
      <p:sp>
        <p:nvSpPr>
          <p:cNvPr id="9" name="TextBox 8">
            <a:extLst>
              <a:ext uri="{FF2B5EF4-FFF2-40B4-BE49-F238E27FC236}">
                <a16:creationId xmlns:a16="http://schemas.microsoft.com/office/drawing/2014/main" id="{2F0BF840-6A13-4C86-96C3-5F818D86F33B}"/>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636014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Yusuf is ordering material for a project. He must convert the measurements to cm as they each cost £2 per 10cm.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much will the material cost?</a:t>
            </a:r>
          </a:p>
          <a:p>
            <a:pPr algn="ctr"/>
            <a:r>
              <a:rPr lang="en-GB" sz="2000" b="1" dirty="0">
                <a:solidFill>
                  <a:srgbClr val="FF0000"/>
                </a:solidFill>
                <a:latin typeface="Century Gothic" panose="020B0502020202020204" pitchFamily="34" charset="0"/>
              </a:rPr>
              <a:t>Blue: 20cm = £4. Flowery: 10cm = £2. White: 30cm = £6</a:t>
            </a:r>
          </a:p>
          <a:p>
            <a:pPr algn="ctr"/>
            <a:r>
              <a:rPr lang="en-GB" sz="2000" b="1" dirty="0">
                <a:solidFill>
                  <a:srgbClr val="FF0000"/>
                </a:solidFill>
                <a:latin typeface="Century Gothic" panose="020B0502020202020204" pitchFamily="34" charset="0"/>
              </a:rPr>
              <a:t>Total cost = £12</a:t>
            </a:r>
          </a:p>
        </p:txBody>
      </p:sp>
      <p:graphicFrame>
        <p:nvGraphicFramePr>
          <p:cNvPr id="36" name="Table 35">
            <a:extLst>
              <a:ext uri="{FF2B5EF4-FFF2-40B4-BE49-F238E27FC236}">
                <a16:creationId xmlns:a16="http://schemas.microsoft.com/office/drawing/2014/main" id="{F5F8927C-224C-4148-B323-5D74899EC917}"/>
              </a:ext>
            </a:extLst>
          </p:cNvPr>
          <p:cNvGraphicFramePr>
            <a:graphicFrameLocks noGrp="1"/>
          </p:cNvGraphicFramePr>
          <p:nvPr/>
        </p:nvGraphicFramePr>
        <p:xfrm>
          <a:off x="3168000" y="1840712"/>
          <a:ext cx="2808000" cy="2880000"/>
        </p:xfrm>
        <a:graphic>
          <a:graphicData uri="http://schemas.openxmlformats.org/drawingml/2006/table">
            <a:tbl>
              <a:tblPr firstRow="1" bandRow="1">
                <a:tableStyleId>{5C22544A-7EE6-4342-B048-85BDC9FD1C3A}</a:tableStyleId>
              </a:tblPr>
              <a:tblGrid>
                <a:gridCol w="2808000">
                  <a:extLst>
                    <a:ext uri="{9D8B030D-6E8A-4147-A177-3AD203B41FA5}">
                      <a16:colId xmlns:a16="http://schemas.microsoft.com/office/drawing/2014/main" val="2019167496"/>
                    </a:ext>
                  </a:extLst>
                </a:gridCol>
              </a:tblGrid>
              <a:tr h="720000">
                <a:tc>
                  <a:txBody>
                    <a:bodyPr/>
                    <a:lstStyle/>
                    <a:p>
                      <a:pPr algn="ctr"/>
                      <a:r>
                        <a:rPr lang="en-GB" sz="2000" b="1" i="0" dirty="0">
                          <a:solidFill>
                            <a:schemeClr val="tx1"/>
                          </a:solidFill>
                          <a:latin typeface="Century Gothic" panose="020B0502020202020204" pitchFamily="34" charset="0"/>
                        </a:rPr>
                        <a:t>Amount Needed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84971531"/>
                  </a:ext>
                </a:extLst>
              </a:tr>
              <a:tr h="720000">
                <a:tc>
                  <a:txBody>
                    <a:bodyPr/>
                    <a:lstStyle/>
                    <a:p>
                      <a:pPr algn="ctr"/>
                      <a:r>
                        <a:rPr lang="en-GB" sz="2000" b="1" i="0" dirty="0">
                          <a:solidFill>
                            <a:schemeClr val="tx1"/>
                          </a:solidFill>
                          <a:latin typeface="Century Gothic" panose="020B0502020202020204" pitchFamily="34" charset="0"/>
                        </a:rPr>
                        <a:t>8 inches blue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80125"/>
                  </a:ext>
                </a:extLst>
              </a:tr>
              <a:tr h="720000">
                <a:tc>
                  <a:txBody>
                    <a:bodyPr/>
                    <a:lstStyle/>
                    <a:p>
                      <a:pPr algn="ctr"/>
                      <a:r>
                        <a:rPr lang="en-GB" sz="2000" b="1" i="0" dirty="0">
                          <a:solidFill>
                            <a:schemeClr val="tx1"/>
                          </a:solidFill>
                          <a:latin typeface="Century Gothic" panose="020B0502020202020204" pitchFamily="34" charset="0"/>
                        </a:rPr>
                        <a:t>4 inches flowery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5880483"/>
                  </a:ext>
                </a:extLst>
              </a:tr>
              <a:tr h="720000">
                <a:tc>
                  <a:txBody>
                    <a:bodyPr/>
                    <a:lstStyle/>
                    <a:p>
                      <a:pPr algn="ctr"/>
                      <a:r>
                        <a:rPr lang="en-GB" sz="2000" b="1" i="0" dirty="0">
                          <a:solidFill>
                            <a:schemeClr val="tx1"/>
                          </a:solidFill>
                          <a:latin typeface="Century Gothic" panose="020B0502020202020204" pitchFamily="34" charset="0"/>
                        </a:rPr>
                        <a:t>1 foot white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7928097"/>
                  </a:ext>
                </a:extLst>
              </a:tr>
            </a:tbl>
          </a:graphicData>
        </a:graphic>
      </p:graphicFrame>
      <p:sp>
        <p:nvSpPr>
          <p:cNvPr id="9" name="TextBox 8">
            <a:extLst>
              <a:ext uri="{FF2B5EF4-FFF2-40B4-BE49-F238E27FC236}">
                <a16:creationId xmlns:a16="http://schemas.microsoft.com/office/drawing/2014/main" id="{504BF208-68E2-4C82-B034-E7F053C0A170}"/>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78813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further: 1 mile or 1km?</a:t>
            </a:r>
          </a:p>
          <a:p>
            <a:pPr algn="ctr"/>
            <a:r>
              <a:rPr lang="en-GB" sz="2000" b="1" dirty="0">
                <a:solidFill>
                  <a:srgbClr val="FF0000"/>
                </a:solidFill>
                <a:latin typeface="Century Gothic" panose="020B0502020202020204" pitchFamily="34" charset="0"/>
              </a:rPr>
              <a:t>1 mile</a:t>
            </a:r>
          </a:p>
          <a:p>
            <a:pPr algn="ctr"/>
            <a:endParaRPr lang="en-GB" sz="20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Where have you seen miles?</a:t>
            </a:r>
          </a:p>
          <a:p>
            <a:pPr algn="ctr"/>
            <a:r>
              <a:rPr lang="en-GB" sz="2000" b="1" dirty="0">
                <a:solidFill>
                  <a:srgbClr val="FF0000"/>
                </a:solidFill>
                <a:latin typeface="Century Gothic" panose="020B0502020202020204" pitchFamily="34" charset="0"/>
              </a:rPr>
              <a:t>Various answers, examples include: maps, road signs</a:t>
            </a:r>
          </a:p>
          <a:p>
            <a:pPr algn="ctr"/>
            <a:endParaRPr lang="en-GB" sz="20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Where have you seen km?</a:t>
            </a:r>
          </a:p>
          <a:p>
            <a:pPr algn="ctr"/>
            <a:r>
              <a:rPr lang="en-GB" sz="2000" b="1" dirty="0">
                <a:solidFill>
                  <a:srgbClr val="FF0000"/>
                </a:solidFill>
                <a:latin typeface="Century Gothic" panose="020B0502020202020204" pitchFamily="34" charset="0"/>
              </a:rPr>
              <a:t>Various answers, examples include: European road signs or maps.</a:t>
            </a: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CDF18E50-35F2-4684-BDC5-59C0C158BF67}"/>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233852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Calculate the missing conversions.</a:t>
            </a:r>
          </a:p>
          <a:p>
            <a:pPr lvl="0" algn="ct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DA576E94-FB23-43EF-A831-95695203FC89}"/>
              </a:ext>
            </a:extLst>
          </p:cNvPr>
          <p:cNvGraphicFramePr>
            <a:graphicFrameLocks noGrp="1"/>
          </p:cNvGraphicFramePr>
          <p:nvPr/>
        </p:nvGraphicFramePr>
        <p:xfrm>
          <a:off x="3207600" y="2005009"/>
          <a:ext cx="2872800" cy="273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82255226"/>
                    </a:ext>
                  </a:extLst>
                </a:gridCol>
                <a:gridCol w="612000">
                  <a:extLst>
                    <a:ext uri="{9D8B030D-6E8A-4147-A177-3AD203B41FA5}">
                      <a16:colId xmlns:a16="http://schemas.microsoft.com/office/drawing/2014/main" val="2143463079"/>
                    </a:ext>
                  </a:extLst>
                </a:gridCol>
                <a:gridCol w="360000">
                  <a:extLst>
                    <a:ext uri="{9D8B030D-6E8A-4147-A177-3AD203B41FA5}">
                      <a16:colId xmlns:a16="http://schemas.microsoft.com/office/drawing/2014/main" val="768516451"/>
                    </a:ext>
                  </a:extLst>
                </a:gridCol>
                <a:gridCol w="208800">
                  <a:extLst>
                    <a:ext uri="{9D8B030D-6E8A-4147-A177-3AD203B41FA5}">
                      <a16:colId xmlns:a16="http://schemas.microsoft.com/office/drawing/2014/main" val="3800083347"/>
                    </a:ext>
                  </a:extLst>
                </a:gridCol>
                <a:gridCol w="360000">
                  <a:extLst>
                    <a:ext uri="{9D8B030D-6E8A-4147-A177-3AD203B41FA5}">
                      <a16:colId xmlns:a16="http://schemas.microsoft.com/office/drawing/2014/main" val="201785491"/>
                    </a:ext>
                  </a:extLst>
                </a:gridCol>
                <a:gridCol w="612000">
                  <a:extLst>
                    <a:ext uri="{9D8B030D-6E8A-4147-A177-3AD203B41FA5}">
                      <a16:colId xmlns:a16="http://schemas.microsoft.com/office/drawing/2014/main" val="2302586722"/>
                    </a:ext>
                  </a:extLst>
                </a:gridCol>
                <a:gridCol w="360000">
                  <a:extLst>
                    <a:ext uri="{9D8B030D-6E8A-4147-A177-3AD203B41FA5}">
                      <a16:colId xmlns:a16="http://schemas.microsoft.com/office/drawing/2014/main" val="3098720296"/>
                    </a:ext>
                  </a:extLst>
                </a:gridCol>
              </a:tblGrid>
              <a:tr h="540000">
                <a:tc gridSpan="3">
                  <a:txBody>
                    <a:bodyPr/>
                    <a:lstStyle/>
                    <a:p>
                      <a:pPr algn="ctr"/>
                      <a:r>
                        <a:rPr lang="en-GB" sz="2000" b="1" i="0" dirty="0">
                          <a:solidFill>
                            <a:schemeClr val="tx1"/>
                          </a:solidFill>
                          <a:latin typeface="Century Gothic" panose="020B0502020202020204" pitchFamily="34" charset="0"/>
                        </a:rPr>
                        <a:t>5 miles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ctr"/>
                      <a:r>
                        <a:rPr lang="en-GB" sz="2000" b="1" i="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n-GB" sz="2000" b="1" i="0" dirty="0">
                          <a:solidFill>
                            <a:schemeClr val="tx1"/>
                          </a:solidFill>
                          <a:latin typeface="Century Gothic" panose="020B0502020202020204" pitchFamily="34" charset="0"/>
                        </a:rPr>
                        <a:t>8km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3548046"/>
                  </a:ext>
                </a:extLst>
              </a:tr>
              <a:tr h="144000">
                <a:tc gridSpan="3">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20044499"/>
                  </a:ext>
                </a:extLst>
              </a:tr>
              <a:tr h="54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dirty="0">
                          <a:solidFill>
                            <a:srgbClr val="FF0000"/>
                          </a:solidFill>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1" i="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n-GB" sz="2000" b="1" i="0" dirty="0">
                          <a:solidFill>
                            <a:schemeClr val="tx1"/>
                          </a:solidFill>
                          <a:latin typeface="Century Gothic" panose="020B0502020202020204" pitchFamily="34" charset="0"/>
                        </a:rPr>
                        <a:t>2.4km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60992368"/>
                  </a:ext>
                </a:extLst>
              </a:tr>
              <a:tr h="144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2401929"/>
                  </a:ext>
                </a:extLst>
              </a:tr>
              <a:tr h="612000">
                <a:tc gridSpan="3">
                  <a:txBody>
                    <a:bodyPr/>
                    <a:lstStyle/>
                    <a:p>
                      <a:pPr algn="ctr"/>
                      <a:r>
                        <a:rPr lang="en-GB" sz="2000" b="1" i="0" dirty="0">
                          <a:solidFill>
                            <a:schemeClr val="tx1"/>
                          </a:solidFill>
                          <a:latin typeface="Century Gothic" panose="020B0502020202020204" pitchFamily="34" charset="0"/>
                        </a:rPr>
                        <a:t>2.5 miles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ctr"/>
                      <a:r>
                        <a:rPr lang="en-GB" sz="2000" b="1" i="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a:solidFill>
                            <a:srgbClr val="FF0000"/>
                          </a:solidFill>
                          <a:latin typeface="Century Gothic" panose="020B0502020202020204" pitchFamily="34" charset="0"/>
                        </a:rPr>
                        <a:t> </a:t>
                      </a:r>
                      <a:endParaRPr lang="en-GB" sz="1800" b="1" i="0"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04985411"/>
                  </a:ext>
                </a:extLst>
              </a:tr>
              <a:tr h="144000">
                <a:tc gridSpan="3">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3398540"/>
                  </a:ext>
                </a:extLst>
              </a:tr>
              <a:tr h="612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dirty="0">
                          <a:solidFill>
                            <a:srgbClr val="FF0000"/>
                          </a:solidFill>
                          <a:latin typeface="Century Gothic" panose="020B0502020202020204" pitchFamily="34" charset="0"/>
                        </a:rPr>
                        <a:t> </a:t>
                      </a:r>
                      <a:endParaRPr lang="en-GB" sz="1600" b="1" i="0"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n-GB" sz="2000" b="1" i="0" dirty="0">
                          <a:solidFill>
                            <a:schemeClr val="tx1"/>
                          </a:solidFill>
                          <a:latin typeface="Century Gothic" panose="020B0502020202020204" pitchFamily="34" charset="0"/>
                        </a:rPr>
                        <a:t>80km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46171237"/>
                  </a:ext>
                </a:extLst>
              </a:tr>
            </a:tbl>
          </a:graphicData>
        </a:graphic>
      </p:graphicFrame>
      <p:sp>
        <p:nvSpPr>
          <p:cNvPr id="10" name="TextBox 9">
            <a:extLst>
              <a:ext uri="{FF2B5EF4-FFF2-40B4-BE49-F238E27FC236}">
                <a16:creationId xmlns:a16="http://schemas.microsoft.com/office/drawing/2014/main" id="{4A4D5C9A-9EDF-4B6C-B080-E274CBB2F84D}"/>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268794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Calculate the missing conversions.</a:t>
            </a: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F5E63362-FD89-484F-81A6-559F6E3F0A89}"/>
              </a:ext>
            </a:extLst>
          </p:cNvPr>
          <p:cNvGraphicFramePr>
            <a:graphicFrameLocks noGrp="1"/>
          </p:cNvGraphicFramePr>
          <p:nvPr/>
        </p:nvGraphicFramePr>
        <p:xfrm>
          <a:off x="3207600" y="2005009"/>
          <a:ext cx="2872800" cy="273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82255226"/>
                    </a:ext>
                  </a:extLst>
                </a:gridCol>
                <a:gridCol w="612000">
                  <a:extLst>
                    <a:ext uri="{9D8B030D-6E8A-4147-A177-3AD203B41FA5}">
                      <a16:colId xmlns:a16="http://schemas.microsoft.com/office/drawing/2014/main" val="2143463079"/>
                    </a:ext>
                  </a:extLst>
                </a:gridCol>
                <a:gridCol w="360000">
                  <a:extLst>
                    <a:ext uri="{9D8B030D-6E8A-4147-A177-3AD203B41FA5}">
                      <a16:colId xmlns:a16="http://schemas.microsoft.com/office/drawing/2014/main" val="768516451"/>
                    </a:ext>
                  </a:extLst>
                </a:gridCol>
                <a:gridCol w="208800">
                  <a:extLst>
                    <a:ext uri="{9D8B030D-6E8A-4147-A177-3AD203B41FA5}">
                      <a16:colId xmlns:a16="http://schemas.microsoft.com/office/drawing/2014/main" val="3800083347"/>
                    </a:ext>
                  </a:extLst>
                </a:gridCol>
                <a:gridCol w="360000">
                  <a:extLst>
                    <a:ext uri="{9D8B030D-6E8A-4147-A177-3AD203B41FA5}">
                      <a16:colId xmlns:a16="http://schemas.microsoft.com/office/drawing/2014/main" val="201785491"/>
                    </a:ext>
                  </a:extLst>
                </a:gridCol>
                <a:gridCol w="612000">
                  <a:extLst>
                    <a:ext uri="{9D8B030D-6E8A-4147-A177-3AD203B41FA5}">
                      <a16:colId xmlns:a16="http://schemas.microsoft.com/office/drawing/2014/main" val="2302586722"/>
                    </a:ext>
                  </a:extLst>
                </a:gridCol>
                <a:gridCol w="360000">
                  <a:extLst>
                    <a:ext uri="{9D8B030D-6E8A-4147-A177-3AD203B41FA5}">
                      <a16:colId xmlns:a16="http://schemas.microsoft.com/office/drawing/2014/main" val="3098720296"/>
                    </a:ext>
                  </a:extLst>
                </a:gridCol>
              </a:tblGrid>
              <a:tr h="540000">
                <a:tc gridSpan="3">
                  <a:txBody>
                    <a:bodyPr/>
                    <a:lstStyle/>
                    <a:p>
                      <a:pPr algn="ctr"/>
                      <a:r>
                        <a:rPr lang="en-GB" sz="2000" b="1" i="0" dirty="0">
                          <a:solidFill>
                            <a:schemeClr val="tx1"/>
                          </a:solidFill>
                          <a:latin typeface="Century Gothic" panose="020B0502020202020204" pitchFamily="34" charset="0"/>
                        </a:rPr>
                        <a:t>5 miles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ctr"/>
                      <a:r>
                        <a:rPr lang="en-GB" sz="2000" b="1" i="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n-GB" sz="2000" b="1" i="0" dirty="0">
                          <a:solidFill>
                            <a:schemeClr val="tx1"/>
                          </a:solidFill>
                          <a:latin typeface="Century Gothic" panose="020B0502020202020204" pitchFamily="34" charset="0"/>
                        </a:rPr>
                        <a:t>8km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3548046"/>
                  </a:ext>
                </a:extLst>
              </a:tr>
              <a:tr h="144000">
                <a:tc gridSpan="3">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20044499"/>
                  </a:ext>
                </a:extLst>
              </a:tr>
              <a:tr h="54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dirty="0">
                          <a:solidFill>
                            <a:srgbClr val="FF0000"/>
                          </a:solidFill>
                          <a:latin typeface="Century Gothic" panose="020B0502020202020204" pitchFamily="34" charset="0"/>
                        </a:rPr>
                        <a:t>1.5m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1" i="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n-GB" sz="2000" b="1" i="0" dirty="0">
                          <a:solidFill>
                            <a:schemeClr val="tx1"/>
                          </a:solidFill>
                          <a:latin typeface="Century Gothic" panose="020B0502020202020204" pitchFamily="34" charset="0"/>
                        </a:rPr>
                        <a:t>2.4km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60992368"/>
                  </a:ext>
                </a:extLst>
              </a:tr>
              <a:tr h="144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2401929"/>
                  </a:ext>
                </a:extLst>
              </a:tr>
              <a:tr h="612000">
                <a:tc gridSpan="3">
                  <a:txBody>
                    <a:bodyPr/>
                    <a:lstStyle/>
                    <a:p>
                      <a:pPr algn="ctr"/>
                      <a:r>
                        <a:rPr lang="en-GB" sz="2000" b="1" i="0" dirty="0">
                          <a:solidFill>
                            <a:schemeClr val="tx1"/>
                          </a:solidFill>
                          <a:latin typeface="Century Gothic" panose="020B0502020202020204" pitchFamily="34" charset="0"/>
                        </a:rPr>
                        <a:t>2.5 miles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ctr"/>
                      <a:r>
                        <a:rPr lang="en-GB" sz="2000" b="1" i="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dirty="0">
                          <a:solidFill>
                            <a:srgbClr val="FF0000"/>
                          </a:solidFill>
                          <a:latin typeface="Century Gothic" panose="020B0502020202020204" pitchFamily="34" charset="0"/>
                        </a:rPr>
                        <a:t>4km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04985411"/>
                  </a:ext>
                </a:extLst>
              </a:tr>
              <a:tr h="144000">
                <a:tc gridSpan="3">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3398540"/>
                  </a:ext>
                </a:extLst>
              </a:tr>
              <a:tr h="612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1" i="0" dirty="0">
                          <a:solidFill>
                            <a:srgbClr val="FF0000"/>
                          </a:solidFill>
                          <a:latin typeface="Century Gothic" panose="020B0502020202020204" pitchFamily="34" charset="0"/>
                        </a:rPr>
                        <a:t>50m</a:t>
                      </a:r>
                      <a:endParaRPr lang="en-GB" sz="1600" b="1" i="0"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n-GB" sz="2000" b="1" i="0" dirty="0">
                          <a:solidFill>
                            <a:schemeClr val="tx1"/>
                          </a:solidFill>
                          <a:latin typeface="Century Gothic" panose="020B0502020202020204" pitchFamily="34" charset="0"/>
                        </a:rPr>
                        <a:t>80km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46171237"/>
                  </a:ext>
                </a:extLst>
              </a:tr>
            </a:tbl>
          </a:graphicData>
        </a:graphic>
      </p:graphicFrame>
      <p:sp>
        <p:nvSpPr>
          <p:cNvPr id="9" name="TextBox 8">
            <a:extLst>
              <a:ext uri="{FF2B5EF4-FFF2-40B4-BE49-F238E27FC236}">
                <a16:creationId xmlns:a16="http://schemas.microsoft.com/office/drawing/2014/main" id="{AFF5160B-6196-4535-A6FA-65D8AE4B89B1}"/>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332873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b="1" dirty="0">
              <a:solidFill>
                <a:schemeClr val="tx1"/>
              </a:solidFill>
              <a:latin typeface="Century Gothic" panose="020B0502020202020204" pitchFamily="34" charset="0"/>
            </a:endParaRPr>
          </a:p>
          <a:p>
            <a:pPr lvl="0" algn="ctr" defTabSz="685800">
              <a:defRPr/>
            </a:pPr>
            <a:endParaRPr lang="en-GB" b="1" dirty="0">
              <a:solidFill>
                <a:schemeClr val="tx1"/>
              </a:solidFill>
              <a:latin typeface="Century Gothic" panose="020B0502020202020204" pitchFamily="34" charset="0"/>
            </a:endParaRPr>
          </a:p>
          <a:p>
            <a:pPr lvl="0" algn="ctr" defTabSz="685800">
              <a:defRPr/>
            </a:pPr>
            <a:r>
              <a:rPr lang="en-GB" sz="2800" b="1" dirty="0">
                <a:solidFill>
                  <a:schemeClr val="tx1"/>
                </a:solidFill>
                <a:latin typeface="Century Gothic" panose="020B0502020202020204" pitchFamily="34" charset="0"/>
              </a:rPr>
              <a:t>4.5 miles is equivalent to 8km.</a:t>
            </a: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DF91CC95-F61F-4D84-8EED-838E26CD2243}"/>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314413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b="1" dirty="0">
              <a:solidFill>
                <a:schemeClr val="tx1"/>
              </a:solidFill>
              <a:latin typeface="Century Gothic" panose="020B0502020202020204" pitchFamily="34" charset="0"/>
            </a:endParaRPr>
          </a:p>
          <a:p>
            <a:pPr lvl="0" algn="ctr" defTabSz="685800">
              <a:defRPr/>
            </a:pPr>
            <a:endParaRPr lang="en-GB" b="1" dirty="0">
              <a:solidFill>
                <a:schemeClr val="tx1"/>
              </a:solidFill>
              <a:latin typeface="Century Gothic" panose="020B0502020202020204" pitchFamily="34" charset="0"/>
            </a:endParaRPr>
          </a:p>
          <a:p>
            <a:pPr lvl="0" algn="ctr" defTabSz="685800">
              <a:defRPr/>
            </a:pPr>
            <a:r>
              <a:rPr lang="en-GB" sz="2800" b="1" dirty="0">
                <a:solidFill>
                  <a:schemeClr val="tx1"/>
                </a:solidFill>
                <a:latin typeface="Century Gothic" panose="020B0502020202020204" pitchFamily="34" charset="0"/>
              </a:rPr>
              <a:t>4.5 miles is equivalent to 8km.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False. </a:t>
            </a:r>
          </a:p>
          <a:p>
            <a:pPr lvl="0" algn="ctr"/>
            <a:r>
              <a:rPr lang="en-GB" sz="2000" b="1" dirty="0">
                <a:solidFill>
                  <a:srgbClr val="FF0000"/>
                </a:solidFill>
                <a:latin typeface="Century Gothic" panose="020B0502020202020204" pitchFamily="34" charset="0"/>
              </a:rPr>
              <a:t>4.5miles is equivalent to 7.2km</a:t>
            </a:r>
          </a:p>
        </p:txBody>
      </p:sp>
      <p:sp>
        <p:nvSpPr>
          <p:cNvPr id="6" name="TextBox 5">
            <a:extLst>
              <a:ext uri="{FF2B5EF4-FFF2-40B4-BE49-F238E27FC236}">
                <a16:creationId xmlns:a16="http://schemas.microsoft.com/office/drawing/2014/main" id="{5598F119-5FBD-42E5-B663-68DC31520DAF}"/>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384107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Two children are taking part in a long distance walk.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Lily walked 72km.</a:t>
            </a:r>
          </a:p>
          <a:p>
            <a:pPr algn="ctr"/>
            <a:endParaRPr lang="en-GB" sz="32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Frankie walked 55 miles.</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walked further?</a:t>
            </a:r>
            <a:br>
              <a:rPr lang="en-GB" sz="1600" b="1" dirty="0">
                <a:latin typeface="Century Gothic" panose="020B0502020202020204" pitchFamily="34" charset="0"/>
              </a:rPr>
            </a:br>
            <a:endParaRPr lang="en-GB" sz="16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35B8134E-A9D0-4A6B-B738-8368769C353F}"/>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2290115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2AEDBF0B-2739-42CB-AF49-CDFBAAAF7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86144f90-c7b6-48d0-aae5-f5e9e48cc3df"/>
    <ds:schemaRef ds:uri="http://purl.org/dc/terms/"/>
    <ds:schemaRef ds:uri="http://schemas.microsoft.com/sharepoint/v3"/>
    <ds:schemaRef ds:uri="0f0ae0ff-29c4-4766-b250-c1a9bee8d430"/>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1871</TotalTime>
  <Words>1345</Words>
  <Application>Microsoft Office PowerPoint</Application>
  <PresentationFormat>On-screen Show (4:3)</PresentationFormat>
  <Paragraphs>610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Shaheda Khanom</cp:lastModifiedBy>
  <cp:revision>124</cp:revision>
  <dcterms:created xsi:type="dcterms:W3CDTF">2018-03-17T10:08:43Z</dcterms:created>
  <dcterms:modified xsi:type="dcterms:W3CDTF">2020-04-29T10:16:49Z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3584">
    <vt:lpwstr>21</vt:lpwstr>
  </property>
</Properties>
</file>