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3"/>
  </p:notesMasterIdLst>
  <p:handoutMasterIdLst>
    <p:handoutMasterId r:id="rId14"/>
  </p:handoutMasterIdLst>
  <p:sldIdLst>
    <p:sldId id="340" r:id="rId2"/>
    <p:sldId id="324" r:id="rId3"/>
    <p:sldId id="317" r:id="rId4"/>
    <p:sldId id="319" r:id="rId5"/>
    <p:sldId id="330" r:id="rId6"/>
    <p:sldId id="338" r:id="rId7"/>
    <p:sldId id="325" r:id="rId8"/>
    <p:sldId id="326" r:id="rId9"/>
    <p:sldId id="339" r:id="rId10"/>
    <p:sldId id="331" r:id="rId11"/>
    <p:sldId id="333"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99"/>
    <a:srgbClr val="006699"/>
    <a:srgbClr val="3333FF"/>
    <a:srgbClr val="FF3300"/>
    <a:srgbClr val="CC3300"/>
    <a:srgbClr val="FFFF66"/>
    <a:srgbClr val="00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1395" autoAdjust="0"/>
    <p:restoredTop sz="99139" autoAdjust="0"/>
  </p:normalViewPr>
  <p:slideViewPr>
    <p:cSldViewPr>
      <p:cViewPr varScale="1">
        <p:scale>
          <a:sx n="74" d="100"/>
          <a:sy n="74" d="100"/>
        </p:scale>
        <p:origin x="17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0162" name="Rectangle 2">
            <a:extLst>
              <a:ext uri="{FF2B5EF4-FFF2-40B4-BE49-F238E27FC236}">
                <a16:creationId xmlns:a16="http://schemas.microsoft.com/office/drawing/2014/main" xmlns="" id="{2F8934CD-E51A-4830-8AF4-D92C8F681B2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lvl1pPr>
          </a:lstStyle>
          <a:p>
            <a:pPr>
              <a:defRPr/>
            </a:pPr>
            <a:endParaRPr lang="en-US" altLang="en-US"/>
          </a:p>
        </p:txBody>
      </p:sp>
      <p:sp>
        <p:nvSpPr>
          <p:cNvPr id="220163" name="Rectangle 3">
            <a:extLst>
              <a:ext uri="{FF2B5EF4-FFF2-40B4-BE49-F238E27FC236}">
                <a16:creationId xmlns:a16="http://schemas.microsoft.com/office/drawing/2014/main" xmlns="" id="{9EF63D76-95F0-4FE5-AEF6-79206814DF1D}"/>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20164" name="Rectangle 4">
            <a:extLst>
              <a:ext uri="{FF2B5EF4-FFF2-40B4-BE49-F238E27FC236}">
                <a16:creationId xmlns:a16="http://schemas.microsoft.com/office/drawing/2014/main" xmlns="" id="{CC7FDC8E-939A-45F7-BA8A-191C02335E7F}"/>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lvl1pPr>
          </a:lstStyle>
          <a:p>
            <a:pPr>
              <a:defRPr/>
            </a:pPr>
            <a:endParaRPr lang="en-US" altLang="en-US"/>
          </a:p>
        </p:txBody>
      </p:sp>
      <p:sp>
        <p:nvSpPr>
          <p:cNvPr id="220165" name="Rectangle 5">
            <a:extLst>
              <a:ext uri="{FF2B5EF4-FFF2-40B4-BE49-F238E27FC236}">
                <a16:creationId xmlns:a16="http://schemas.microsoft.com/office/drawing/2014/main" xmlns="" id="{1ABD3AF6-EDE1-420D-BB23-17708AD22053}"/>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A674E19-572F-4BE5-AF86-DA5C6A8B5C92}" type="slidenum">
              <a:rPr lang="ar-SA" altLang="en-US"/>
              <a:pPr>
                <a:defRPr/>
              </a:pPr>
              <a:t>‹#›</a:t>
            </a:fld>
            <a:endParaRPr lang="en-US" altLang="en-US"/>
          </a:p>
        </p:txBody>
      </p:sp>
    </p:spTree>
    <p:extLst>
      <p:ext uri="{BB962C8B-B14F-4D97-AF65-F5344CB8AC3E}">
        <p14:creationId xmlns:p14="http://schemas.microsoft.com/office/powerpoint/2010/main" val="3468510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366C2EDE-7F54-4BD4-A329-950B047DEA6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lvl1pPr>
          </a:lstStyle>
          <a:p>
            <a:pPr>
              <a:defRPr/>
            </a:pPr>
            <a:endParaRPr lang="en-US" altLang="en-US"/>
          </a:p>
        </p:txBody>
      </p:sp>
      <p:sp>
        <p:nvSpPr>
          <p:cNvPr id="4099" name="Rectangle 3">
            <a:extLst>
              <a:ext uri="{FF2B5EF4-FFF2-40B4-BE49-F238E27FC236}">
                <a16:creationId xmlns:a16="http://schemas.microsoft.com/office/drawing/2014/main" xmlns="" id="{716D3E90-DAD2-4C65-BB9F-86F19A74F52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14340" name="Rectangle 4">
            <a:extLst>
              <a:ext uri="{FF2B5EF4-FFF2-40B4-BE49-F238E27FC236}">
                <a16:creationId xmlns:a16="http://schemas.microsoft.com/office/drawing/2014/main" xmlns="" id="{35FF1191-A3D7-4C20-BFC9-D2B6B5DD556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xmlns="" id="{3EC26B49-051F-40BD-93D7-21A76F6F2FE8}"/>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02" name="Rectangle 6">
            <a:extLst>
              <a:ext uri="{FF2B5EF4-FFF2-40B4-BE49-F238E27FC236}">
                <a16:creationId xmlns:a16="http://schemas.microsoft.com/office/drawing/2014/main" xmlns="" id="{94270D24-CAF1-4F09-948E-CAF78146631D}"/>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lvl1pPr>
          </a:lstStyle>
          <a:p>
            <a:pPr>
              <a:defRPr/>
            </a:pPr>
            <a:endParaRPr lang="en-US" altLang="en-US"/>
          </a:p>
        </p:txBody>
      </p:sp>
      <p:sp>
        <p:nvSpPr>
          <p:cNvPr id="4103" name="Rectangle 7">
            <a:extLst>
              <a:ext uri="{FF2B5EF4-FFF2-40B4-BE49-F238E27FC236}">
                <a16:creationId xmlns:a16="http://schemas.microsoft.com/office/drawing/2014/main" xmlns="" id="{CA24CFAF-78CA-4F76-B590-CB3355932BCA}"/>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57B1AA3-132B-487E-AA67-D0C8A087A1F3}" type="slidenum">
              <a:rPr lang="ar-SA" altLang="en-US"/>
              <a:pPr>
                <a:defRPr/>
              </a:pPr>
              <a:t>‹#›</a:t>
            </a:fld>
            <a:endParaRPr lang="en-US" altLang="en-US"/>
          </a:p>
        </p:txBody>
      </p:sp>
    </p:spTree>
    <p:extLst>
      <p:ext uri="{BB962C8B-B14F-4D97-AF65-F5344CB8AC3E}">
        <p14:creationId xmlns:p14="http://schemas.microsoft.com/office/powerpoint/2010/main" val="15304816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D49CAA1-8E56-4F18-B501-DBA8587B2FFD}"/>
              </a:ext>
            </a:extLst>
          </p:cNvPr>
          <p:cNvSpPr>
            <a:spLocks noChangeArrowheads="1"/>
          </p:cNvSpPr>
          <p:nvPr/>
        </p:nvSpPr>
        <p:spPr bwMode="auto">
          <a:xfrm>
            <a:off x="25400" y="444500"/>
            <a:ext cx="685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9B5BF1C1-5216-4C2D-9798-152D38A5A615}" type="slidenum">
              <a:rPr lang="ar-SA" altLang="en-US" sz="2000">
                <a:solidFill>
                  <a:schemeClr val="bg1"/>
                </a:solidFill>
                <a:latin typeface="Times" panose="02020603050405020304" pitchFamily="18" charset="0"/>
                <a:cs typeface="Arial" panose="020B0604020202020204" pitchFamily="34" charset="0"/>
              </a:rPr>
              <a:pPr/>
              <a:t>‹#›</a:t>
            </a:fld>
            <a:endParaRPr lang="en-US" altLang="en-US" sz="2000">
              <a:solidFill>
                <a:schemeClr val="bg1"/>
              </a:solidFill>
              <a:latin typeface="Times" panose="02020603050405020304" pitchFamily="18" charset="0"/>
            </a:endParaRPr>
          </a:p>
        </p:txBody>
      </p:sp>
      <p:sp>
        <p:nvSpPr>
          <p:cNvPr id="151570" name="Rectangle 18">
            <a:extLst>
              <a:ext uri="{FF2B5EF4-FFF2-40B4-BE49-F238E27FC236}">
                <a16:creationId xmlns:a16="http://schemas.microsoft.com/office/drawing/2014/main" xmlns="" id="{986F6E81-7915-4D62-9064-95BF96680BE2}"/>
              </a:ext>
            </a:extLst>
          </p:cNvPr>
          <p:cNvSpPr>
            <a:spLocks noGrp="1" noChangeArrowheads="1"/>
          </p:cNvSpPr>
          <p:nvPr>
            <p:ph type="subTitle" idx="1"/>
          </p:nvPr>
        </p:nvSpPr>
        <p:spPr>
          <a:xfrm>
            <a:off x="1916113" y="3441700"/>
            <a:ext cx="6364287" cy="1676400"/>
          </a:xfrm>
          <a:extLst>
            <a:ext uri="{91240B29-F687-4F45-9708-019B960494DF}">
              <a14:hiddenLine xmlns:a14="http://schemas.microsoft.com/office/drawing/2010/main" w="9525" algn="ctr">
                <a:solidFill>
                  <a:schemeClr val="tx1"/>
                </a:solidFill>
                <a:miter lim="800000"/>
                <a:headEnd/>
                <a:tailEnd/>
              </a14:hiddenLine>
            </a:ext>
          </a:extLst>
        </p:spPr>
        <p:txBody>
          <a:bodyPr anchor="ctr"/>
          <a:lstStyle>
            <a:lvl1pPr marL="0" indent="0" algn="r">
              <a:spcBef>
                <a:spcPct val="0"/>
              </a:spcBef>
              <a:buClrTx/>
              <a:buFontTx/>
              <a:buNone/>
              <a:defRPr sz="2000">
                <a:solidFill>
                  <a:srgbClr val="000066"/>
                </a:solidFill>
              </a:defRPr>
            </a:lvl1pPr>
          </a:lstStyle>
          <a:p>
            <a:pPr lvl="0"/>
            <a:r>
              <a:rPr lang="en-GB" altLang="en-US" noProof="0"/>
              <a:t>Click to edit Master subtitle style</a:t>
            </a:r>
          </a:p>
        </p:txBody>
      </p:sp>
      <p:sp>
        <p:nvSpPr>
          <p:cNvPr id="151571" name="Rectangle 19">
            <a:extLst>
              <a:ext uri="{FF2B5EF4-FFF2-40B4-BE49-F238E27FC236}">
                <a16:creationId xmlns:a16="http://schemas.microsoft.com/office/drawing/2014/main" xmlns="" id="{4ACD5B2F-C414-42EB-9BF0-694E555B0579}"/>
              </a:ext>
            </a:extLst>
          </p:cNvPr>
          <p:cNvSpPr>
            <a:spLocks noGrp="1" noChangeArrowheads="1"/>
          </p:cNvSpPr>
          <p:nvPr>
            <p:ph type="ctrTitle"/>
          </p:nvPr>
        </p:nvSpPr>
        <p:spPr>
          <a:xfrm>
            <a:off x="960438" y="1760538"/>
            <a:ext cx="6973887" cy="1641475"/>
          </a:xfrm>
          <a:noFill/>
          <a:extLst>
            <a:ext uri="{909E8E84-426E-40DD-AFC4-6F175D3DCCD1}">
              <a14:hiddenFill xmlns:a14="http://schemas.microsoft.com/office/drawing/2010/main">
                <a:solidFill>
                  <a:schemeClr val="accent1"/>
                </a:solidFill>
              </a14:hiddenFill>
            </a:ext>
          </a:extLst>
        </p:spPr>
        <p:txBody>
          <a:bodyPr/>
          <a:lstStyle>
            <a:lvl1pPr>
              <a:defRPr sz="2400"/>
            </a:lvl1pPr>
          </a:lstStyle>
          <a:p>
            <a:pPr lvl="0"/>
            <a:r>
              <a:rPr lang="en-GB" altLang="en-US" noProof="0"/>
              <a:t>Click to edit Master title style</a:t>
            </a:r>
          </a:p>
        </p:txBody>
      </p:sp>
    </p:spTree>
    <p:extLst>
      <p:ext uri="{BB962C8B-B14F-4D97-AF65-F5344CB8AC3E}">
        <p14:creationId xmlns:p14="http://schemas.microsoft.com/office/powerpoint/2010/main" val="1465662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001ABD-4C25-450E-BE7F-5C310438088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BFB67103-FE7D-4577-BDD0-6AE2CD4668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a:extLst>
              <a:ext uri="{FF2B5EF4-FFF2-40B4-BE49-F238E27FC236}">
                <a16:creationId xmlns:a16="http://schemas.microsoft.com/office/drawing/2014/main" xmlns="" id="{BBEAA377-BE8C-4BF3-B310-7B18CB731D5F}"/>
              </a:ext>
            </a:extLst>
          </p:cNvPr>
          <p:cNvSpPr>
            <a:spLocks noGrp="1"/>
          </p:cNvSpPr>
          <p:nvPr>
            <p:ph type="sldNum" sz="quarter" idx="10"/>
          </p:nvPr>
        </p:nvSpPr>
        <p:spPr/>
        <p:txBody>
          <a:bodyPr/>
          <a:lstStyle>
            <a:lvl1pPr>
              <a:defRPr smtClean="0"/>
            </a:lvl1pPr>
          </a:lstStyle>
          <a:p>
            <a:pPr>
              <a:defRPr/>
            </a:pPr>
            <a:fld id="{7A1E196B-A423-4A32-8448-38992F1CB08B}" type="slidenum">
              <a:rPr lang="ar-SA" altLang="en-US"/>
              <a:pPr>
                <a:defRPr/>
              </a:pPr>
              <a:t>‹#›</a:t>
            </a:fld>
            <a:endParaRPr lang="en-US" altLang="en-US" sz="1000"/>
          </a:p>
        </p:txBody>
      </p:sp>
    </p:spTree>
    <p:extLst>
      <p:ext uri="{BB962C8B-B14F-4D97-AF65-F5344CB8AC3E}">
        <p14:creationId xmlns:p14="http://schemas.microsoft.com/office/powerpoint/2010/main" val="2278958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2BE4A99-C0DE-4455-8ECD-AF2A7E406440}"/>
              </a:ext>
            </a:extLst>
          </p:cNvPr>
          <p:cNvSpPr>
            <a:spLocks noGrp="1"/>
          </p:cNvSpPr>
          <p:nvPr>
            <p:ph type="title" orient="vert"/>
          </p:nvPr>
        </p:nvSpPr>
        <p:spPr>
          <a:xfrm>
            <a:off x="6858000" y="0"/>
            <a:ext cx="2286000" cy="6119813"/>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C361BC00-AC20-46BC-AA7E-14F8F6F27163}"/>
              </a:ext>
            </a:extLst>
          </p:cNvPr>
          <p:cNvSpPr>
            <a:spLocks noGrp="1"/>
          </p:cNvSpPr>
          <p:nvPr>
            <p:ph type="body" orient="vert" idx="1"/>
          </p:nvPr>
        </p:nvSpPr>
        <p:spPr>
          <a:xfrm>
            <a:off x="0" y="0"/>
            <a:ext cx="6705600" cy="6119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a:extLst>
              <a:ext uri="{FF2B5EF4-FFF2-40B4-BE49-F238E27FC236}">
                <a16:creationId xmlns:a16="http://schemas.microsoft.com/office/drawing/2014/main" xmlns="" id="{9AE53AA2-3019-4401-99EC-8CED43C12C21}"/>
              </a:ext>
            </a:extLst>
          </p:cNvPr>
          <p:cNvSpPr>
            <a:spLocks noGrp="1"/>
          </p:cNvSpPr>
          <p:nvPr>
            <p:ph type="sldNum" sz="quarter" idx="10"/>
          </p:nvPr>
        </p:nvSpPr>
        <p:spPr/>
        <p:txBody>
          <a:bodyPr/>
          <a:lstStyle>
            <a:lvl1pPr>
              <a:defRPr smtClean="0"/>
            </a:lvl1pPr>
          </a:lstStyle>
          <a:p>
            <a:pPr>
              <a:defRPr/>
            </a:pPr>
            <a:fld id="{861B2F58-462D-4B04-9319-0FFBB8228EF6}" type="slidenum">
              <a:rPr lang="ar-SA" altLang="en-US"/>
              <a:pPr>
                <a:defRPr/>
              </a:pPr>
              <a:t>‹#›</a:t>
            </a:fld>
            <a:endParaRPr lang="en-US" altLang="en-US" sz="1000"/>
          </a:p>
        </p:txBody>
      </p:sp>
    </p:spTree>
    <p:extLst>
      <p:ext uri="{BB962C8B-B14F-4D97-AF65-F5344CB8AC3E}">
        <p14:creationId xmlns:p14="http://schemas.microsoft.com/office/powerpoint/2010/main" val="1003447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97A5B4-18F6-490B-B282-0055229E9141}"/>
              </a:ext>
            </a:extLst>
          </p:cNvPr>
          <p:cNvSpPr>
            <a:spLocks noGrp="1"/>
          </p:cNvSpPr>
          <p:nvPr>
            <p:ph type="title"/>
          </p:nvPr>
        </p:nvSpPr>
        <p:spPr>
          <a:xfrm>
            <a:off x="0" y="0"/>
            <a:ext cx="9144000" cy="838200"/>
          </a:xfrm>
        </p:spPr>
        <p:txBody>
          <a:bodyPr/>
          <a:lstStyle/>
          <a:p>
            <a:r>
              <a:rPr lang="en-US"/>
              <a:t>Click to edit Master title style</a:t>
            </a:r>
            <a:endParaRPr lang="en-GB"/>
          </a:p>
        </p:txBody>
      </p:sp>
      <p:sp>
        <p:nvSpPr>
          <p:cNvPr id="3" name="Chart Placeholder 2">
            <a:extLst>
              <a:ext uri="{FF2B5EF4-FFF2-40B4-BE49-F238E27FC236}">
                <a16:creationId xmlns:a16="http://schemas.microsoft.com/office/drawing/2014/main" xmlns="" id="{43A7142D-52DE-40A7-AC01-6423FEA865C4}"/>
              </a:ext>
            </a:extLst>
          </p:cNvPr>
          <p:cNvSpPr>
            <a:spLocks noGrp="1"/>
          </p:cNvSpPr>
          <p:nvPr>
            <p:ph type="chart" idx="1"/>
          </p:nvPr>
        </p:nvSpPr>
        <p:spPr>
          <a:xfrm>
            <a:off x="468313" y="1484313"/>
            <a:ext cx="8135937" cy="4635500"/>
          </a:xfrm>
        </p:spPr>
        <p:txBody>
          <a:bodyPr/>
          <a:lstStyle/>
          <a:p>
            <a:pPr lvl="0"/>
            <a:endParaRPr lang="en-GB" noProof="0"/>
          </a:p>
        </p:txBody>
      </p:sp>
      <p:sp>
        <p:nvSpPr>
          <p:cNvPr id="4" name="Slide Number Placeholder 3">
            <a:extLst>
              <a:ext uri="{FF2B5EF4-FFF2-40B4-BE49-F238E27FC236}">
                <a16:creationId xmlns:a16="http://schemas.microsoft.com/office/drawing/2014/main" xmlns="" id="{A757CDF2-69C9-4A4C-A93A-38FB75EDA2FA}"/>
              </a:ext>
            </a:extLst>
          </p:cNvPr>
          <p:cNvSpPr>
            <a:spLocks noGrp="1"/>
          </p:cNvSpPr>
          <p:nvPr>
            <p:ph type="sldNum" sz="quarter" idx="10"/>
          </p:nvPr>
        </p:nvSpPr>
        <p:spPr/>
        <p:txBody>
          <a:bodyPr/>
          <a:lstStyle>
            <a:lvl1pPr>
              <a:defRPr smtClean="0"/>
            </a:lvl1pPr>
          </a:lstStyle>
          <a:p>
            <a:pPr>
              <a:defRPr/>
            </a:pPr>
            <a:fld id="{3B4EB5E7-4E47-4D4B-A54F-5BB5B8DB1086}" type="slidenum">
              <a:rPr lang="ar-SA" altLang="en-US"/>
              <a:pPr>
                <a:defRPr/>
              </a:pPr>
              <a:t>‹#›</a:t>
            </a:fld>
            <a:endParaRPr lang="en-US" altLang="en-US" sz="1000"/>
          </a:p>
        </p:txBody>
      </p:sp>
    </p:spTree>
    <p:extLst>
      <p:ext uri="{BB962C8B-B14F-4D97-AF65-F5344CB8AC3E}">
        <p14:creationId xmlns:p14="http://schemas.microsoft.com/office/powerpoint/2010/main" val="4003063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B30F0A-F0D4-4D5B-A5B5-88318752D2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519247B-7FFC-41B2-8139-C4453588B6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a:extLst>
              <a:ext uri="{FF2B5EF4-FFF2-40B4-BE49-F238E27FC236}">
                <a16:creationId xmlns:a16="http://schemas.microsoft.com/office/drawing/2014/main" xmlns="" id="{8BCDE045-260B-4C99-BF24-FC00F4532D75}"/>
              </a:ext>
            </a:extLst>
          </p:cNvPr>
          <p:cNvSpPr>
            <a:spLocks noGrp="1"/>
          </p:cNvSpPr>
          <p:nvPr>
            <p:ph type="sldNum" sz="quarter" idx="10"/>
          </p:nvPr>
        </p:nvSpPr>
        <p:spPr/>
        <p:txBody>
          <a:bodyPr/>
          <a:lstStyle>
            <a:lvl1pPr>
              <a:defRPr smtClean="0"/>
            </a:lvl1pPr>
          </a:lstStyle>
          <a:p>
            <a:pPr>
              <a:defRPr/>
            </a:pPr>
            <a:fld id="{997326CE-8F81-4041-A08E-AF4FCCC12126}" type="slidenum">
              <a:rPr lang="ar-SA" altLang="en-US"/>
              <a:pPr>
                <a:defRPr/>
              </a:pPr>
              <a:t>‹#›</a:t>
            </a:fld>
            <a:endParaRPr lang="en-US" altLang="en-US" sz="1000"/>
          </a:p>
        </p:txBody>
      </p:sp>
    </p:spTree>
    <p:extLst>
      <p:ext uri="{BB962C8B-B14F-4D97-AF65-F5344CB8AC3E}">
        <p14:creationId xmlns:p14="http://schemas.microsoft.com/office/powerpoint/2010/main" val="3791840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48159D-B675-4EE6-A8B6-18EDD88A205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7F5F8EF-961A-428F-AC45-27840C432BF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Slide Number Placeholder 3">
            <a:extLst>
              <a:ext uri="{FF2B5EF4-FFF2-40B4-BE49-F238E27FC236}">
                <a16:creationId xmlns:a16="http://schemas.microsoft.com/office/drawing/2014/main" xmlns="" id="{FE401AAE-EA14-450A-9B7F-D573D4283C21}"/>
              </a:ext>
            </a:extLst>
          </p:cNvPr>
          <p:cNvSpPr>
            <a:spLocks noGrp="1"/>
          </p:cNvSpPr>
          <p:nvPr>
            <p:ph type="sldNum" sz="quarter" idx="10"/>
          </p:nvPr>
        </p:nvSpPr>
        <p:spPr/>
        <p:txBody>
          <a:bodyPr/>
          <a:lstStyle>
            <a:lvl1pPr>
              <a:defRPr smtClean="0"/>
            </a:lvl1pPr>
          </a:lstStyle>
          <a:p>
            <a:pPr>
              <a:defRPr/>
            </a:pPr>
            <a:fld id="{8E5A621F-D15E-4D55-BAC8-26B5B9A1E08B}" type="slidenum">
              <a:rPr lang="ar-SA" altLang="en-US"/>
              <a:pPr>
                <a:defRPr/>
              </a:pPr>
              <a:t>‹#›</a:t>
            </a:fld>
            <a:endParaRPr lang="en-US" altLang="en-US" sz="1000"/>
          </a:p>
        </p:txBody>
      </p:sp>
    </p:spTree>
    <p:extLst>
      <p:ext uri="{BB962C8B-B14F-4D97-AF65-F5344CB8AC3E}">
        <p14:creationId xmlns:p14="http://schemas.microsoft.com/office/powerpoint/2010/main" val="1107513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F73F97-4174-4058-B1F4-66A769E73C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40BE220-F4D3-46E4-B8DE-61BB600A3E33}"/>
              </a:ext>
            </a:extLst>
          </p:cNvPr>
          <p:cNvSpPr>
            <a:spLocks noGrp="1"/>
          </p:cNvSpPr>
          <p:nvPr>
            <p:ph sz="half" idx="1"/>
          </p:nvPr>
        </p:nvSpPr>
        <p:spPr>
          <a:xfrm>
            <a:off x="468313" y="1484313"/>
            <a:ext cx="3990975" cy="4635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E860DD90-779A-4F40-BD88-3759A5347C6B}"/>
              </a:ext>
            </a:extLst>
          </p:cNvPr>
          <p:cNvSpPr>
            <a:spLocks noGrp="1"/>
          </p:cNvSpPr>
          <p:nvPr>
            <p:ph sz="half" idx="2"/>
          </p:nvPr>
        </p:nvSpPr>
        <p:spPr>
          <a:xfrm>
            <a:off x="4611688" y="1484313"/>
            <a:ext cx="3992562" cy="4635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a:extLst>
              <a:ext uri="{FF2B5EF4-FFF2-40B4-BE49-F238E27FC236}">
                <a16:creationId xmlns:a16="http://schemas.microsoft.com/office/drawing/2014/main" xmlns="" id="{BAA1C827-78AC-4A10-998F-E656AC20E3FA}"/>
              </a:ext>
            </a:extLst>
          </p:cNvPr>
          <p:cNvSpPr>
            <a:spLocks noGrp="1"/>
          </p:cNvSpPr>
          <p:nvPr>
            <p:ph type="sldNum" sz="quarter" idx="10"/>
          </p:nvPr>
        </p:nvSpPr>
        <p:spPr/>
        <p:txBody>
          <a:bodyPr/>
          <a:lstStyle>
            <a:lvl1pPr>
              <a:defRPr smtClean="0"/>
            </a:lvl1pPr>
          </a:lstStyle>
          <a:p>
            <a:pPr>
              <a:defRPr/>
            </a:pPr>
            <a:fld id="{E7F68499-7A0C-4A27-A740-74CEA95D4FB1}" type="slidenum">
              <a:rPr lang="ar-SA" altLang="en-US"/>
              <a:pPr>
                <a:defRPr/>
              </a:pPr>
              <a:t>‹#›</a:t>
            </a:fld>
            <a:endParaRPr lang="en-US" altLang="en-US" sz="1000"/>
          </a:p>
        </p:txBody>
      </p:sp>
    </p:spTree>
    <p:extLst>
      <p:ext uri="{BB962C8B-B14F-4D97-AF65-F5344CB8AC3E}">
        <p14:creationId xmlns:p14="http://schemas.microsoft.com/office/powerpoint/2010/main" val="158157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933781-D9DE-4FBF-8054-897708E7D700}"/>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6538420-2D51-4C3A-B097-6278C4674E7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463673E-5F1C-4FB6-AC38-05A302D793D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77FD2CDC-2323-429D-AD12-553D2F5C033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DA22105-EE71-48A5-BBF3-CD5E2785C95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xmlns="" id="{94BF3E08-7CC5-4AA2-9374-EE8615634F4C}"/>
              </a:ext>
            </a:extLst>
          </p:cNvPr>
          <p:cNvSpPr>
            <a:spLocks noGrp="1"/>
          </p:cNvSpPr>
          <p:nvPr>
            <p:ph type="sldNum" sz="quarter" idx="10"/>
          </p:nvPr>
        </p:nvSpPr>
        <p:spPr/>
        <p:txBody>
          <a:bodyPr/>
          <a:lstStyle>
            <a:lvl1pPr>
              <a:defRPr smtClean="0"/>
            </a:lvl1pPr>
          </a:lstStyle>
          <a:p>
            <a:pPr>
              <a:defRPr/>
            </a:pPr>
            <a:fld id="{B4D9604C-B367-418C-A905-204F4F235C19}" type="slidenum">
              <a:rPr lang="ar-SA" altLang="en-US"/>
              <a:pPr>
                <a:defRPr/>
              </a:pPr>
              <a:t>‹#›</a:t>
            </a:fld>
            <a:endParaRPr lang="en-US" altLang="en-US" sz="1000"/>
          </a:p>
        </p:txBody>
      </p:sp>
    </p:spTree>
    <p:extLst>
      <p:ext uri="{BB962C8B-B14F-4D97-AF65-F5344CB8AC3E}">
        <p14:creationId xmlns:p14="http://schemas.microsoft.com/office/powerpoint/2010/main" val="262525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B59832-EBFC-4D59-A41B-C1F905467056}"/>
              </a:ext>
            </a:extLst>
          </p:cNvPr>
          <p:cNvSpPr>
            <a:spLocks noGrp="1"/>
          </p:cNvSpPr>
          <p:nvPr>
            <p:ph type="title"/>
          </p:nvPr>
        </p:nvSpPr>
        <p:spPr/>
        <p:txBody>
          <a:bodyPr/>
          <a:lstStyle/>
          <a:p>
            <a:r>
              <a:rPr lang="en-US"/>
              <a:t>Click to edit Master title style</a:t>
            </a:r>
            <a:endParaRPr lang="en-GB"/>
          </a:p>
        </p:txBody>
      </p:sp>
      <p:sp>
        <p:nvSpPr>
          <p:cNvPr id="3" name="Slide Number Placeholder 2">
            <a:extLst>
              <a:ext uri="{FF2B5EF4-FFF2-40B4-BE49-F238E27FC236}">
                <a16:creationId xmlns:a16="http://schemas.microsoft.com/office/drawing/2014/main" xmlns="" id="{5AACE8FC-C8F6-466B-9219-90908D40A650}"/>
              </a:ext>
            </a:extLst>
          </p:cNvPr>
          <p:cNvSpPr>
            <a:spLocks noGrp="1"/>
          </p:cNvSpPr>
          <p:nvPr>
            <p:ph type="sldNum" sz="quarter" idx="10"/>
          </p:nvPr>
        </p:nvSpPr>
        <p:spPr/>
        <p:txBody>
          <a:bodyPr/>
          <a:lstStyle>
            <a:lvl1pPr>
              <a:defRPr smtClean="0"/>
            </a:lvl1pPr>
          </a:lstStyle>
          <a:p>
            <a:pPr>
              <a:defRPr/>
            </a:pPr>
            <a:fld id="{95FDE188-CA6A-4739-B297-020386BE6296}" type="slidenum">
              <a:rPr lang="ar-SA" altLang="en-US"/>
              <a:pPr>
                <a:defRPr/>
              </a:pPr>
              <a:t>‹#›</a:t>
            </a:fld>
            <a:endParaRPr lang="en-US" altLang="en-US" sz="1000"/>
          </a:p>
        </p:txBody>
      </p:sp>
    </p:spTree>
    <p:extLst>
      <p:ext uri="{BB962C8B-B14F-4D97-AF65-F5344CB8AC3E}">
        <p14:creationId xmlns:p14="http://schemas.microsoft.com/office/powerpoint/2010/main" val="660725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061379CA-D860-4323-BE55-8514EB04F16A}"/>
              </a:ext>
            </a:extLst>
          </p:cNvPr>
          <p:cNvSpPr>
            <a:spLocks noGrp="1"/>
          </p:cNvSpPr>
          <p:nvPr>
            <p:ph type="sldNum" sz="quarter" idx="10"/>
          </p:nvPr>
        </p:nvSpPr>
        <p:spPr/>
        <p:txBody>
          <a:bodyPr/>
          <a:lstStyle>
            <a:lvl1pPr>
              <a:defRPr smtClean="0"/>
            </a:lvl1pPr>
          </a:lstStyle>
          <a:p>
            <a:pPr>
              <a:defRPr/>
            </a:pPr>
            <a:fld id="{8C2BAC00-DA0B-4721-ADF4-2DF99FA18160}" type="slidenum">
              <a:rPr lang="ar-SA" altLang="en-US"/>
              <a:pPr>
                <a:defRPr/>
              </a:pPr>
              <a:t>‹#›</a:t>
            </a:fld>
            <a:endParaRPr lang="en-US" altLang="en-US" sz="1000"/>
          </a:p>
        </p:txBody>
      </p:sp>
    </p:spTree>
    <p:extLst>
      <p:ext uri="{BB962C8B-B14F-4D97-AF65-F5344CB8AC3E}">
        <p14:creationId xmlns:p14="http://schemas.microsoft.com/office/powerpoint/2010/main" val="3307888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569E3C-6A3B-45DF-B2B0-30F5368FF96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3E031BBA-3A11-45BD-8D38-0C5DF95AA5C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EA9A1A96-417E-471B-8AEB-4BBF201785A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xmlns="" id="{C88142FC-60FE-4288-9D5F-B56D8CDF5843}"/>
              </a:ext>
            </a:extLst>
          </p:cNvPr>
          <p:cNvSpPr>
            <a:spLocks noGrp="1"/>
          </p:cNvSpPr>
          <p:nvPr>
            <p:ph type="sldNum" sz="quarter" idx="10"/>
          </p:nvPr>
        </p:nvSpPr>
        <p:spPr/>
        <p:txBody>
          <a:bodyPr/>
          <a:lstStyle>
            <a:lvl1pPr>
              <a:defRPr smtClean="0"/>
            </a:lvl1pPr>
          </a:lstStyle>
          <a:p>
            <a:pPr>
              <a:defRPr/>
            </a:pPr>
            <a:fld id="{F6F5CD64-04BE-475D-A6DC-B53D79DC4E4A}" type="slidenum">
              <a:rPr lang="ar-SA" altLang="en-US"/>
              <a:pPr>
                <a:defRPr/>
              </a:pPr>
              <a:t>‹#›</a:t>
            </a:fld>
            <a:endParaRPr lang="en-US" altLang="en-US" sz="1000"/>
          </a:p>
        </p:txBody>
      </p:sp>
    </p:spTree>
    <p:extLst>
      <p:ext uri="{BB962C8B-B14F-4D97-AF65-F5344CB8AC3E}">
        <p14:creationId xmlns:p14="http://schemas.microsoft.com/office/powerpoint/2010/main" val="112036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C8633F-3CBF-4028-AC91-A420B668C08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0BAA5A89-E8B6-465C-9596-B5D5D730F9B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a:extLst>
              <a:ext uri="{FF2B5EF4-FFF2-40B4-BE49-F238E27FC236}">
                <a16:creationId xmlns:a16="http://schemas.microsoft.com/office/drawing/2014/main" xmlns="" id="{3851FD71-48E6-4627-9A4D-0BA4DB80BC6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xmlns="" id="{35410166-A5EF-44F8-B38C-E3A4FDABE7D1}"/>
              </a:ext>
            </a:extLst>
          </p:cNvPr>
          <p:cNvSpPr>
            <a:spLocks noGrp="1"/>
          </p:cNvSpPr>
          <p:nvPr>
            <p:ph type="sldNum" sz="quarter" idx="10"/>
          </p:nvPr>
        </p:nvSpPr>
        <p:spPr/>
        <p:txBody>
          <a:bodyPr/>
          <a:lstStyle>
            <a:lvl1pPr>
              <a:defRPr smtClean="0"/>
            </a:lvl1pPr>
          </a:lstStyle>
          <a:p>
            <a:pPr>
              <a:defRPr/>
            </a:pPr>
            <a:fld id="{E4062690-62A9-4DDE-904B-CC5DD263226D}" type="slidenum">
              <a:rPr lang="ar-SA" altLang="en-US"/>
              <a:pPr>
                <a:defRPr/>
              </a:pPr>
              <a:t>‹#›</a:t>
            </a:fld>
            <a:endParaRPr lang="en-US" altLang="en-US" sz="1000"/>
          </a:p>
        </p:txBody>
      </p:sp>
    </p:spTree>
    <p:extLst>
      <p:ext uri="{BB962C8B-B14F-4D97-AF65-F5344CB8AC3E}">
        <p14:creationId xmlns:p14="http://schemas.microsoft.com/office/powerpoint/2010/main" val="2337368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DDDDD"/>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39CECBE4-B638-44BA-8A5E-C3DD3D226FBD}"/>
              </a:ext>
            </a:extLst>
          </p:cNvPr>
          <p:cNvSpPr>
            <a:spLocks noChangeArrowheads="1"/>
          </p:cNvSpPr>
          <p:nvPr/>
        </p:nvSpPr>
        <p:spPr bwMode="auto">
          <a:xfrm>
            <a:off x="0" y="0"/>
            <a:ext cx="91440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
        <p:nvSpPr>
          <p:cNvPr id="1027" name="Rectangle 3">
            <a:extLst>
              <a:ext uri="{FF2B5EF4-FFF2-40B4-BE49-F238E27FC236}">
                <a16:creationId xmlns:a16="http://schemas.microsoft.com/office/drawing/2014/main" xmlns="" id="{99DF7555-9A5C-45C9-8F4E-6DF4D86C4E72}"/>
              </a:ext>
            </a:extLst>
          </p:cNvPr>
          <p:cNvSpPr>
            <a:spLocks noChangeArrowheads="1"/>
          </p:cNvSpPr>
          <p:nvPr/>
        </p:nvSpPr>
        <p:spPr bwMode="auto">
          <a:xfrm>
            <a:off x="25400" y="444500"/>
            <a:ext cx="685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8D45A9D5-28DC-463A-BDC2-1FF108FB1CA2}" type="slidenum">
              <a:rPr lang="ar-SA" altLang="en-US" sz="2000">
                <a:solidFill>
                  <a:schemeClr val="bg1"/>
                </a:solidFill>
                <a:latin typeface="Times" panose="02020603050405020304" pitchFamily="18" charset="0"/>
                <a:cs typeface="Arial" panose="020B0604020202020204" pitchFamily="34" charset="0"/>
              </a:rPr>
              <a:pPr/>
              <a:t>‹#›</a:t>
            </a:fld>
            <a:endParaRPr lang="en-US" altLang="en-US" sz="2000">
              <a:solidFill>
                <a:schemeClr val="bg1"/>
              </a:solidFill>
              <a:latin typeface="Times" panose="02020603050405020304" pitchFamily="18" charset="0"/>
            </a:endParaRPr>
          </a:p>
        </p:txBody>
      </p:sp>
      <p:sp>
        <p:nvSpPr>
          <p:cNvPr id="1028" name="Rectangle 6">
            <a:extLst>
              <a:ext uri="{FF2B5EF4-FFF2-40B4-BE49-F238E27FC236}">
                <a16:creationId xmlns:a16="http://schemas.microsoft.com/office/drawing/2014/main" xmlns="" id="{836B8D62-DF08-457E-A563-CBAEE2D445CE}"/>
              </a:ext>
            </a:extLst>
          </p:cNvPr>
          <p:cNvSpPr>
            <a:spLocks noChangeArrowheads="1"/>
          </p:cNvSpPr>
          <p:nvPr/>
        </p:nvSpPr>
        <p:spPr bwMode="auto">
          <a:xfrm>
            <a:off x="0" y="6272213"/>
            <a:ext cx="722313" cy="585787"/>
          </a:xfrm>
          <a:prstGeom prst="rect">
            <a:avLst/>
          </a:prstGeom>
          <a:gradFill rotWithShape="1">
            <a:gsLst>
              <a:gs pos="0">
                <a:srgbClr val="B2B2B2">
                  <a:alpha val="81000"/>
                </a:srgbClr>
              </a:gs>
              <a:gs pos="100000">
                <a:srgbClr val="0066FF">
                  <a:alpha val="78000"/>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
        <p:nvSpPr>
          <p:cNvPr id="141322" name="Rectangle 10">
            <a:extLst>
              <a:ext uri="{FF2B5EF4-FFF2-40B4-BE49-F238E27FC236}">
                <a16:creationId xmlns:a16="http://schemas.microsoft.com/office/drawing/2014/main" xmlns="" id="{D570997B-21FF-4D17-B3C6-F0EF56BC2678}"/>
              </a:ext>
            </a:extLst>
          </p:cNvPr>
          <p:cNvSpPr>
            <a:spLocks noGrp="1" noChangeArrowheads="1"/>
          </p:cNvSpPr>
          <p:nvPr>
            <p:ph type="sldNum" sz="quarter" idx="4"/>
          </p:nvPr>
        </p:nvSpPr>
        <p:spPr bwMode="auto">
          <a:xfrm>
            <a:off x="0" y="6248400"/>
            <a:ext cx="685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000" smtClean="0">
                <a:solidFill>
                  <a:srgbClr val="FF0000"/>
                </a:solidFill>
                <a:cs typeface="Arial" panose="020B0604020202020204" pitchFamily="34" charset="0"/>
              </a:defRPr>
            </a:lvl1pPr>
          </a:lstStyle>
          <a:p>
            <a:pPr>
              <a:defRPr/>
            </a:pPr>
            <a:fld id="{4E5848AF-8632-43A0-842F-D7984235CBCC}" type="slidenum">
              <a:rPr lang="ar-SA" altLang="en-US"/>
              <a:pPr>
                <a:defRPr/>
              </a:pPr>
              <a:t>‹#›</a:t>
            </a:fld>
            <a:endParaRPr lang="en-US" altLang="en-US" sz="1000">
              <a:cs typeface="+mn-cs"/>
            </a:endParaRPr>
          </a:p>
        </p:txBody>
      </p:sp>
      <p:sp>
        <p:nvSpPr>
          <p:cNvPr id="1030" name="Text Box 12">
            <a:extLst>
              <a:ext uri="{FF2B5EF4-FFF2-40B4-BE49-F238E27FC236}">
                <a16:creationId xmlns:a16="http://schemas.microsoft.com/office/drawing/2014/main" xmlns="" id="{36A4B510-E11E-4306-8C1D-738AA0F0DED6}"/>
              </a:ext>
            </a:extLst>
          </p:cNvPr>
          <p:cNvSpPr txBox="1">
            <a:spLocks noChangeArrowheads="1"/>
          </p:cNvSpPr>
          <p:nvPr/>
        </p:nvSpPr>
        <p:spPr bwMode="auto">
          <a:xfrm>
            <a:off x="2727325" y="3973513"/>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endParaRPr lang="en-US" altLang="en-US" sz="2000">
              <a:solidFill>
                <a:schemeClr val="bg1"/>
              </a:solidFill>
            </a:endParaRPr>
          </a:p>
        </p:txBody>
      </p:sp>
      <p:sp>
        <p:nvSpPr>
          <p:cNvPr id="1031" name="Rectangle 13">
            <a:extLst>
              <a:ext uri="{FF2B5EF4-FFF2-40B4-BE49-F238E27FC236}">
                <a16:creationId xmlns:a16="http://schemas.microsoft.com/office/drawing/2014/main" xmlns="" id="{F03F3BC4-A125-4F44-9755-769E91284DF0}"/>
              </a:ext>
            </a:extLst>
          </p:cNvPr>
          <p:cNvSpPr>
            <a:spLocks noGrp="1" noChangeArrowheads="1"/>
          </p:cNvSpPr>
          <p:nvPr>
            <p:ph type="title"/>
          </p:nvPr>
        </p:nvSpPr>
        <p:spPr bwMode="auto">
          <a:xfrm>
            <a:off x="0" y="0"/>
            <a:ext cx="9144000" cy="838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2" name="Line 14">
            <a:extLst>
              <a:ext uri="{FF2B5EF4-FFF2-40B4-BE49-F238E27FC236}">
                <a16:creationId xmlns:a16="http://schemas.microsoft.com/office/drawing/2014/main" xmlns="" id="{C41E98D8-15AF-4C69-B547-22C266E27E7E}"/>
              </a:ext>
            </a:extLst>
          </p:cNvPr>
          <p:cNvSpPr>
            <a:spLocks noChangeShapeType="1"/>
          </p:cNvSpPr>
          <p:nvPr/>
        </p:nvSpPr>
        <p:spPr bwMode="auto">
          <a:xfrm>
            <a:off x="0" y="838200"/>
            <a:ext cx="8991600" cy="0"/>
          </a:xfrm>
          <a:prstGeom prst="line">
            <a:avLst/>
          </a:prstGeom>
          <a:noFill/>
          <a:ln w="3810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3" name="Rectangle 18">
            <a:extLst>
              <a:ext uri="{FF2B5EF4-FFF2-40B4-BE49-F238E27FC236}">
                <a16:creationId xmlns:a16="http://schemas.microsoft.com/office/drawing/2014/main" xmlns="" id="{0AA0B9D7-5490-4DAA-96DC-FF31435F6815}"/>
              </a:ext>
            </a:extLst>
          </p:cNvPr>
          <p:cNvSpPr>
            <a:spLocks noGrp="1" noChangeArrowheads="1"/>
          </p:cNvSpPr>
          <p:nvPr>
            <p:ph type="body" idx="1"/>
          </p:nvPr>
        </p:nvSpPr>
        <p:spPr bwMode="auto">
          <a:xfrm>
            <a:off x="468313" y="1484313"/>
            <a:ext cx="8135937" cy="463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34" name="Text Box 27">
            <a:extLst>
              <a:ext uri="{FF2B5EF4-FFF2-40B4-BE49-F238E27FC236}">
                <a16:creationId xmlns:a16="http://schemas.microsoft.com/office/drawing/2014/main" xmlns="" id="{435464D2-AD4E-4BC4-8940-F83D248EFE4A}"/>
              </a:ext>
            </a:extLst>
          </p:cNvPr>
          <p:cNvSpPr txBox="1">
            <a:spLocks noChangeArrowheads="1"/>
          </p:cNvSpPr>
          <p:nvPr userDrawn="1"/>
        </p:nvSpPr>
        <p:spPr bwMode="auto">
          <a:xfrm>
            <a:off x="6019800" y="6324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35" name="Text Box 28">
            <a:extLst>
              <a:ext uri="{FF2B5EF4-FFF2-40B4-BE49-F238E27FC236}">
                <a16:creationId xmlns:a16="http://schemas.microsoft.com/office/drawing/2014/main" xmlns="" id="{D8EE98DB-6103-4979-878F-6E91777ACAF3}"/>
              </a:ext>
            </a:extLst>
          </p:cNvPr>
          <p:cNvSpPr txBox="1">
            <a:spLocks noChangeArrowheads="1"/>
          </p:cNvSpPr>
          <p:nvPr userDrawn="1"/>
        </p:nvSpPr>
        <p:spPr bwMode="auto">
          <a:xfrm>
            <a:off x="3276600" y="6643688"/>
            <a:ext cx="5715000" cy="214312"/>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sz="800">
                <a:solidFill>
                  <a:srgbClr val="B2B2B2"/>
                </a:solidFill>
              </a:rPr>
              <a:t>This presentation is a part of</a:t>
            </a:r>
            <a:r>
              <a:rPr lang="en-US" altLang="en-US" sz="800" i="1">
                <a:solidFill>
                  <a:srgbClr val="B2B2B2"/>
                </a:solidFill>
              </a:rPr>
              <a:t> More on Islam</a:t>
            </a:r>
            <a:r>
              <a:rPr lang="en-US" altLang="en-US" sz="800">
                <a:solidFill>
                  <a:srgbClr val="B2B2B2"/>
                </a:solidFill>
              </a:rPr>
              <a:t> presentation series. For other titles please contact moreonislam@hotmail.com</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ftr="0" dt="0"/>
  <p:txStyles>
    <p:titleStyle>
      <a:lvl1pPr algn="l" rtl="0" eaLnBrk="0" fontAlgn="base" hangingPunct="0">
        <a:spcBef>
          <a:spcPct val="0"/>
        </a:spcBef>
        <a:spcAft>
          <a:spcPct val="0"/>
        </a:spcAft>
        <a:defRPr sz="2000" b="1" kern="1200">
          <a:solidFill>
            <a:srgbClr val="000066"/>
          </a:solidFill>
          <a:latin typeface="+mj-lt"/>
          <a:ea typeface="+mj-ea"/>
          <a:cs typeface="+mj-cs"/>
        </a:defRPr>
      </a:lvl1pPr>
      <a:lvl2pPr algn="l" rtl="0" eaLnBrk="0" fontAlgn="base" hangingPunct="0">
        <a:spcBef>
          <a:spcPct val="0"/>
        </a:spcBef>
        <a:spcAft>
          <a:spcPct val="0"/>
        </a:spcAft>
        <a:defRPr sz="2000" b="1">
          <a:solidFill>
            <a:srgbClr val="000066"/>
          </a:solidFill>
          <a:latin typeface="Arial" panose="020B0604020202020204" pitchFamily="34" charset="0"/>
        </a:defRPr>
      </a:lvl2pPr>
      <a:lvl3pPr algn="l" rtl="0" eaLnBrk="0" fontAlgn="base" hangingPunct="0">
        <a:spcBef>
          <a:spcPct val="0"/>
        </a:spcBef>
        <a:spcAft>
          <a:spcPct val="0"/>
        </a:spcAft>
        <a:defRPr sz="2000" b="1">
          <a:solidFill>
            <a:srgbClr val="000066"/>
          </a:solidFill>
          <a:latin typeface="Arial" panose="020B0604020202020204" pitchFamily="34" charset="0"/>
        </a:defRPr>
      </a:lvl3pPr>
      <a:lvl4pPr algn="l" rtl="0" eaLnBrk="0" fontAlgn="base" hangingPunct="0">
        <a:spcBef>
          <a:spcPct val="0"/>
        </a:spcBef>
        <a:spcAft>
          <a:spcPct val="0"/>
        </a:spcAft>
        <a:defRPr sz="2000" b="1">
          <a:solidFill>
            <a:srgbClr val="000066"/>
          </a:solidFill>
          <a:latin typeface="Arial" panose="020B0604020202020204" pitchFamily="34" charset="0"/>
        </a:defRPr>
      </a:lvl4pPr>
      <a:lvl5pPr algn="l" rtl="0" eaLnBrk="0" fontAlgn="base" hangingPunct="0">
        <a:spcBef>
          <a:spcPct val="0"/>
        </a:spcBef>
        <a:spcAft>
          <a:spcPct val="0"/>
        </a:spcAft>
        <a:defRPr sz="2000" b="1">
          <a:solidFill>
            <a:srgbClr val="000066"/>
          </a:solidFill>
          <a:latin typeface="Arial" panose="020B0604020202020204" pitchFamily="34" charset="0"/>
        </a:defRPr>
      </a:lvl5pPr>
      <a:lvl6pPr marL="457200" algn="l" rtl="0" eaLnBrk="0" fontAlgn="base" hangingPunct="0">
        <a:spcBef>
          <a:spcPct val="0"/>
        </a:spcBef>
        <a:spcAft>
          <a:spcPct val="0"/>
        </a:spcAft>
        <a:defRPr sz="2000" b="1">
          <a:solidFill>
            <a:srgbClr val="000066"/>
          </a:solidFill>
          <a:latin typeface="Arial" panose="020B0604020202020204" pitchFamily="34" charset="0"/>
        </a:defRPr>
      </a:lvl6pPr>
      <a:lvl7pPr marL="914400" algn="l" rtl="0" eaLnBrk="0" fontAlgn="base" hangingPunct="0">
        <a:spcBef>
          <a:spcPct val="0"/>
        </a:spcBef>
        <a:spcAft>
          <a:spcPct val="0"/>
        </a:spcAft>
        <a:defRPr sz="2000" b="1">
          <a:solidFill>
            <a:srgbClr val="000066"/>
          </a:solidFill>
          <a:latin typeface="Arial" panose="020B0604020202020204" pitchFamily="34" charset="0"/>
        </a:defRPr>
      </a:lvl7pPr>
      <a:lvl8pPr marL="1371600" algn="l" rtl="0" eaLnBrk="0" fontAlgn="base" hangingPunct="0">
        <a:spcBef>
          <a:spcPct val="0"/>
        </a:spcBef>
        <a:spcAft>
          <a:spcPct val="0"/>
        </a:spcAft>
        <a:defRPr sz="2000" b="1">
          <a:solidFill>
            <a:srgbClr val="000066"/>
          </a:solidFill>
          <a:latin typeface="Arial" panose="020B0604020202020204" pitchFamily="34" charset="0"/>
        </a:defRPr>
      </a:lvl8pPr>
      <a:lvl9pPr marL="1828800" algn="l" rtl="0" eaLnBrk="0" fontAlgn="base" hangingPunct="0">
        <a:spcBef>
          <a:spcPct val="0"/>
        </a:spcBef>
        <a:spcAft>
          <a:spcPct val="0"/>
        </a:spcAft>
        <a:defRPr sz="2000" b="1">
          <a:solidFill>
            <a:srgbClr val="000066"/>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808080"/>
        </a:buClr>
        <a:buFont typeface="Webdings" panose="05030102010509060703" pitchFamily="18" charset="2"/>
        <a:buChar char="4"/>
        <a:defRPr sz="2200" kern="1200">
          <a:solidFill>
            <a:srgbClr val="000000"/>
          </a:solidFill>
          <a:latin typeface="+mn-lt"/>
          <a:ea typeface="+mn-ea"/>
          <a:cs typeface="+mn-cs"/>
        </a:defRPr>
      </a:lvl1pPr>
      <a:lvl2pPr marL="742950" indent="-285750" algn="l" rtl="0" eaLnBrk="0" fontAlgn="base" hangingPunct="0">
        <a:spcBef>
          <a:spcPct val="20000"/>
        </a:spcBef>
        <a:spcAft>
          <a:spcPct val="0"/>
        </a:spcAft>
        <a:buClr>
          <a:srgbClr val="808080"/>
        </a:buClr>
        <a:buFont typeface="Webdings" panose="05030102010509060703" pitchFamily="18" charset="2"/>
        <a:buChar char="4"/>
        <a:defRPr kern="1200">
          <a:solidFill>
            <a:srgbClr val="000000"/>
          </a:solidFill>
          <a:latin typeface="+mn-lt"/>
          <a:ea typeface="+mn-ea"/>
          <a:cs typeface="+mn-cs"/>
        </a:defRPr>
      </a:lvl2pPr>
      <a:lvl3pPr marL="1143000" indent="-228600" algn="l" rtl="0" eaLnBrk="0" fontAlgn="base" hangingPunct="0">
        <a:spcBef>
          <a:spcPct val="20000"/>
        </a:spcBef>
        <a:spcAft>
          <a:spcPct val="0"/>
        </a:spcAft>
        <a:buClr>
          <a:srgbClr val="808080"/>
        </a:buClr>
        <a:buFont typeface="Webdings" panose="05030102010509060703" pitchFamily="18" charset="2"/>
        <a:buChar char="4"/>
        <a:defRPr kern="1200">
          <a:solidFill>
            <a:srgbClr val="000000"/>
          </a:solidFill>
          <a:latin typeface="+mn-lt"/>
          <a:ea typeface="+mn-ea"/>
          <a:cs typeface="+mn-cs"/>
        </a:defRPr>
      </a:lvl3pPr>
      <a:lvl4pPr marL="1600200" indent="-228600" algn="l" rtl="0" eaLnBrk="0" fontAlgn="base" hangingPunct="0">
        <a:spcBef>
          <a:spcPct val="20000"/>
        </a:spcBef>
        <a:spcAft>
          <a:spcPct val="0"/>
        </a:spcAft>
        <a:buClr>
          <a:srgbClr val="808080"/>
        </a:buClr>
        <a:buFont typeface="Webdings" panose="05030102010509060703" pitchFamily="18" charset="2"/>
        <a:buChar char="4"/>
        <a:defRPr kern="1200">
          <a:solidFill>
            <a:srgbClr val="000000"/>
          </a:solidFill>
          <a:latin typeface="+mn-lt"/>
          <a:ea typeface="+mn-ea"/>
          <a:cs typeface="+mn-cs"/>
        </a:defRPr>
      </a:lvl4pPr>
      <a:lvl5pPr marL="2057400" indent="-228600" algn="l" rtl="0" eaLnBrk="0" fontAlgn="base" hangingPunct="0">
        <a:spcBef>
          <a:spcPct val="20000"/>
        </a:spcBef>
        <a:spcAft>
          <a:spcPct val="0"/>
        </a:spcAft>
        <a:buClr>
          <a:srgbClr val="808080"/>
        </a:buClr>
        <a:buFont typeface="Webdings" panose="05030102010509060703" pitchFamily="18" charset="2"/>
        <a:buChar char="4"/>
        <a:defRPr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islamicity.com/mosque/qura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0" descr="j0367972[1]">
            <a:extLst>
              <a:ext uri="{FF2B5EF4-FFF2-40B4-BE49-F238E27FC236}">
                <a16:creationId xmlns:a16="http://schemas.microsoft.com/office/drawing/2014/main" xmlns="" id="{6952B151-140B-4EBE-95EB-2A5BCB8E5D91}"/>
              </a:ext>
            </a:extLst>
          </p:cNvPr>
          <p:cNvPicPr>
            <a:picLocks noChangeAspect="1" noChangeArrowheads="1"/>
          </p:cNvPicPr>
          <p:nvPr/>
        </p:nvPicPr>
        <p:blipFill>
          <a:blip r:embed="rId2" cstate="print">
            <a:grayscl/>
            <a:extLst>
              <a:ext uri="{28A0092B-C50C-407E-A947-70E740481C1C}">
                <a14:useLocalDpi xmlns:a14="http://schemas.microsoft.com/office/drawing/2010/main" val="0"/>
              </a:ext>
            </a:extLst>
          </a:blip>
          <a:srcRect/>
          <a:stretch>
            <a:fillRect/>
          </a:stretch>
        </p:blipFill>
        <p:spPr bwMode="auto">
          <a:xfrm>
            <a:off x="2819400" y="0"/>
            <a:ext cx="602615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8" descr="so01568_[1]">
            <a:extLst>
              <a:ext uri="{FF2B5EF4-FFF2-40B4-BE49-F238E27FC236}">
                <a16:creationId xmlns:a16="http://schemas.microsoft.com/office/drawing/2014/main" xmlns="" id="{7D43215D-4CA9-4FF9-895D-97FAE014822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9800" y="1752600"/>
            <a:ext cx="2362200" cy="225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6">
            <a:extLst>
              <a:ext uri="{FF2B5EF4-FFF2-40B4-BE49-F238E27FC236}">
                <a16:creationId xmlns:a16="http://schemas.microsoft.com/office/drawing/2014/main" xmlns="" id="{7E67AC89-B365-4CF4-B0F0-EE7163A1F71E}"/>
              </a:ext>
            </a:extLst>
          </p:cNvPr>
          <p:cNvSpPr>
            <a:spLocks noGrp="1" noChangeArrowheads="1"/>
          </p:cNvSpPr>
          <p:nvPr>
            <p:ph type="ctrTitle"/>
          </p:nvPr>
        </p:nvSpPr>
        <p:spPr>
          <a:xfrm>
            <a:off x="1752600" y="3505200"/>
            <a:ext cx="3886200" cy="914400"/>
          </a:xfrm>
          <a:solidFill>
            <a:srgbClr val="FFFF66"/>
          </a:solidFill>
        </p:spPr>
        <p:txBody>
          <a:bodyPr/>
          <a:lstStyle/>
          <a:p>
            <a:pPr>
              <a:buFont typeface="Webdings" panose="05030102010509060703" pitchFamily="18" charset="2"/>
              <a:buNone/>
            </a:pPr>
            <a:r>
              <a:rPr lang="en-GB" altLang="en-US"/>
              <a:t>Time to purify and train body and soul</a:t>
            </a:r>
          </a:p>
        </p:txBody>
      </p:sp>
      <p:sp>
        <p:nvSpPr>
          <p:cNvPr id="395271" name="Rectangle 7">
            <a:extLst>
              <a:ext uri="{FF2B5EF4-FFF2-40B4-BE49-F238E27FC236}">
                <a16:creationId xmlns:a16="http://schemas.microsoft.com/office/drawing/2014/main" xmlns="" id="{0A8C69C2-753E-49C1-B585-7622DA1605DE}"/>
              </a:ext>
            </a:extLst>
          </p:cNvPr>
          <p:cNvSpPr>
            <a:spLocks noChangeArrowheads="1"/>
          </p:cNvSpPr>
          <p:nvPr/>
        </p:nvSpPr>
        <p:spPr bwMode="auto">
          <a:xfrm>
            <a:off x="1752600" y="1295400"/>
            <a:ext cx="3886200" cy="2209800"/>
          </a:xfrm>
          <a:prstGeom prst="rect">
            <a:avLst/>
          </a:prstGeom>
          <a:gradFill rotWithShape="1">
            <a:gsLst>
              <a:gs pos="0">
                <a:schemeClr val="hlink">
                  <a:alpha val="46001"/>
                </a:schemeClr>
              </a:gs>
              <a:gs pos="100000">
                <a:schemeClr val="hlink">
                  <a:gamma/>
                  <a:shade val="46275"/>
                  <a:invGamma/>
                  <a:alpha val="38000"/>
                </a:schemeClr>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l">
              <a:defRPr sz="2400" b="1">
                <a:solidFill>
                  <a:srgbClr val="000066"/>
                </a:solidFill>
                <a:latin typeface="Arial" panose="020B0604020202020204" pitchFamily="34" charset="0"/>
              </a:defRPr>
            </a:lvl1pPr>
            <a:lvl2pPr algn="l">
              <a:defRPr sz="2400" b="1">
                <a:solidFill>
                  <a:srgbClr val="000066"/>
                </a:solidFill>
                <a:latin typeface="Arial" panose="020B0604020202020204" pitchFamily="34" charset="0"/>
              </a:defRPr>
            </a:lvl2pPr>
            <a:lvl3pPr algn="l">
              <a:defRPr sz="2400" b="1">
                <a:solidFill>
                  <a:srgbClr val="000066"/>
                </a:solidFill>
                <a:latin typeface="Arial" panose="020B0604020202020204" pitchFamily="34" charset="0"/>
              </a:defRPr>
            </a:lvl3pPr>
            <a:lvl4pPr algn="l">
              <a:defRPr sz="2400" b="1">
                <a:solidFill>
                  <a:srgbClr val="000066"/>
                </a:solidFill>
                <a:latin typeface="Arial" panose="020B0604020202020204" pitchFamily="34" charset="0"/>
              </a:defRPr>
            </a:lvl4pPr>
            <a:lvl5pPr algn="l">
              <a:defRPr sz="2400" b="1">
                <a:solidFill>
                  <a:srgbClr val="000066"/>
                </a:solidFill>
                <a:latin typeface="Arial" panose="020B0604020202020204" pitchFamily="34" charset="0"/>
              </a:defRPr>
            </a:lvl5pPr>
            <a:lvl6pPr marL="457200" eaLnBrk="0" fontAlgn="base" hangingPunct="0">
              <a:spcBef>
                <a:spcPct val="0"/>
              </a:spcBef>
              <a:spcAft>
                <a:spcPct val="0"/>
              </a:spcAft>
              <a:defRPr sz="2400" b="1">
                <a:solidFill>
                  <a:srgbClr val="000066"/>
                </a:solidFill>
                <a:latin typeface="Arial" panose="020B0604020202020204" pitchFamily="34" charset="0"/>
              </a:defRPr>
            </a:lvl6pPr>
            <a:lvl7pPr marL="914400" eaLnBrk="0" fontAlgn="base" hangingPunct="0">
              <a:spcBef>
                <a:spcPct val="0"/>
              </a:spcBef>
              <a:spcAft>
                <a:spcPct val="0"/>
              </a:spcAft>
              <a:defRPr sz="2400" b="1">
                <a:solidFill>
                  <a:srgbClr val="000066"/>
                </a:solidFill>
                <a:latin typeface="Arial" panose="020B0604020202020204" pitchFamily="34" charset="0"/>
              </a:defRPr>
            </a:lvl7pPr>
            <a:lvl8pPr marL="1371600" eaLnBrk="0" fontAlgn="base" hangingPunct="0">
              <a:spcBef>
                <a:spcPct val="0"/>
              </a:spcBef>
              <a:spcAft>
                <a:spcPct val="0"/>
              </a:spcAft>
              <a:defRPr sz="2400" b="1">
                <a:solidFill>
                  <a:srgbClr val="000066"/>
                </a:solidFill>
                <a:latin typeface="Arial" panose="020B0604020202020204" pitchFamily="34" charset="0"/>
              </a:defRPr>
            </a:lvl8pPr>
            <a:lvl9pPr marL="1828800" eaLnBrk="0" fontAlgn="base" hangingPunct="0">
              <a:spcBef>
                <a:spcPct val="0"/>
              </a:spcBef>
              <a:spcAft>
                <a:spcPct val="0"/>
              </a:spcAft>
              <a:defRPr sz="2400" b="1">
                <a:solidFill>
                  <a:srgbClr val="000066"/>
                </a:solidFill>
                <a:latin typeface="Arial" panose="020B0604020202020204" pitchFamily="34" charset="0"/>
              </a:defRPr>
            </a:lvl9pPr>
          </a:lstStyle>
          <a:p>
            <a:pPr>
              <a:defRPr/>
            </a:pPr>
            <a:r>
              <a:rPr lang="en-US" altLang="en-US" sz="4800" dirty="0">
                <a:solidFill>
                  <a:srgbClr val="FFFF66"/>
                </a:solidFill>
              </a:rPr>
              <a:t>The Blessed</a:t>
            </a:r>
            <a:br>
              <a:rPr lang="en-US" altLang="en-US" sz="4800" dirty="0">
                <a:solidFill>
                  <a:srgbClr val="FFFF66"/>
                </a:solidFill>
              </a:rPr>
            </a:br>
            <a:r>
              <a:rPr lang="en-US" altLang="en-US" sz="4800" dirty="0">
                <a:solidFill>
                  <a:srgbClr val="FFFF66"/>
                </a:solidFill>
              </a:rPr>
              <a:t>Month of Fasting</a:t>
            </a:r>
          </a:p>
        </p:txBody>
      </p:sp>
      <p:sp>
        <p:nvSpPr>
          <p:cNvPr id="16390" name="Rectangle 14">
            <a:extLst>
              <a:ext uri="{FF2B5EF4-FFF2-40B4-BE49-F238E27FC236}">
                <a16:creationId xmlns:a16="http://schemas.microsoft.com/office/drawing/2014/main" xmlns="" id="{5B9CB628-4C48-4883-B2B5-DE33709E53C9}"/>
              </a:ext>
            </a:extLst>
          </p:cNvPr>
          <p:cNvSpPr>
            <a:spLocks noChangeArrowheads="1"/>
          </p:cNvSpPr>
          <p:nvPr/>
        </p:nvSpPr>
        <p:spPr bwMode="auto">
          <a:xfrm>
            <a:off x="152400" y="457200"/>
            <a:ext cx="1676400" cy="914400"/>
          </a:xfrm>
          <a:prstGeom prst="rect">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rgbClr val="808080"/>
              </a:buClr>
              <a:buFont typeface="Webdings" panose="05030102010509060703" pitchFamily="18" charset="2"/>
              <a:buChar char="4"/>
              <a:defRPr sz="2200">
                <a:solidFill>
                  <a:srgbClr val="000000"/>
                </a:solidFill>
                <a:latin typeface="Arial" panose="020B0604020202020204" pitchFamily="34" charset="0"/>
              </a:defRPr>
            </a:lvl1pPr>
            <a:lvl2pPr marL="742950" indent="-285750">
              <a:spcBef>
                <a:spcPct val="20000"/>
              </a:spcBef>
              <a:buClr>
                <a:srgbClr val="808080"/>
              </a:buClr>
              <a:buFont typeface="Webdings" panose="05030102010509060703" pitchFamily="18" charset="2"/>
              <a:buChar char="4"/>
              <a:defRPr>
                <a:solidFill>
                  <a:srgbClr val="000000"/>
                </a:solidFill>
                <a:latin typeface="Arial" panose="020B0604020202020204" pitchFamily="34" charset="0"/>
              </a:defRPr>
            </a:lvl2pPr>
            <a:lvl3pPr marL="1143000" indent="-228600">
              <a:spcBef>
                <a:spcPct val="20000"/>
              </a:spcBef>
              <a:buClr>
                <a:srgbClr val="808080"/>
              </a:buClr>
              <a:buFont typeface="Webdings" panose="05030102010509060703" pitchFamily="18" charset="2"/>
              <a:buChar char="4"/>
              <a:defRPr>
                <a:solidFill>
                  <a:srgbClr val="000000"/>
                </a:solidFill>
                <a:latin typeface="Arial" panose="020B0604020202020204" pitchFamily="34" charset="0"/>
              </a:defRPr>
            </a:lvl3pPr>
            <a:lvl4pPr marL="1600200" indent="-228600">
              <a:spcBef>
                <a:spcPct val="20000"/>
              </a:spcBef>
              <a:buClr>
                <a:srgbClr val="808080"/>
              </a:buClr>
              <a:buFont typeface="Webdings" panose="05030102010509060703" pitchFamily="18" charset="2"/>
              <a:buChar char="4"/>
              <a:defRPr>
                <a:solidFill>
                  <a:srgbClr val="000000"/>
                </a:solidFill>
                <a:latin typeface="Arial" panose="020B0604020202020204" pitchFamily="34" charset="0"/>
              </a:defRPr>
            </a:lvl4pPr>
            <a:lvl5pPr marL="2057400" indent="-228600">
              <a:spcBef>
                <a:spcPct val="20000"/>
              </a:spcBef>
              <a:buClr>
                <a:srgbClr val="808080"/>
              </a:buClr>
              <a:buFont typeface="Webdings" panose="05030102010509060703" pitchFamily="18" charset="2"/>
              <a:buChar char="4"/>
              <a:defRPr>
                <a:solidFill>
                  <a:srgbClr val="000000"/>
                </a:solidFill>
                <a:latin typeface="Arial" panose="020B0604020202020204" pitchFamily="34" charset="0"/>
              </a:defRPr>
            </a:lvl5pPr>
            <a:lvl6pPr marL="2514600" indent="-228600" eaLnBrk="0" fontAlgn="base" hangingPunct="0">
              <a:spcBef>
                <a:spcPct val="20000"/>
              </a:spcBef>
              <a:spcAft>
                <a:spcPct val="0"/>
              </a:spcAft>
              <a:buClr>
                <a:srgbClr val="808080"/>
              </a:buClr>
              <a:buFont typeface="Webdings" panose="05030102010509060703" pitchFamily="18" charset="2"/>
              <a:buChar char="4"/>
              <a:defRPr>
                <a:solidFill>
                  <a:srgbClr val="000000"/>
                </a:solidFill>
                <a:latin typeface="Arial" panose="020B0604020202020204" pitchFamily="34" charset="0"/>
              </a:defRPr>
            </a:lvl6pPr>
            <a:lvl7pPr marL="2971800" indent="-228600" eaLnBrk="0" fontAlgn="base" hangingPunct="0">
              <a:spcBef>
                <a:spcPct val="20000"/>
              </a:spcBef>
              <a:spcAft>
                <a:spcPct val="0"/>
              </a:spcAft>
              <a:buClr>
                <a:srgbClr val="808080"/>
              </a:buClr>
              <a:buFont typeface="Webdings" panose="05030102010509060703" pitchFamily="18" charset="2"/>
              <a:buChar char="4"/>
              <a:defRPr>
                <a:solidFill>
                  <a:srgbClr val="000000"/>
                </a:solidFill>
                <a:latin typeface="Arial" panose="020B0604020202020204" pitchFamily="34" charset="0"/>
              </a:defRPr>
            </a:lvl7pPr>
            <a:lvl8pPr marL="3429000" indent="-228600" eaLnBrk="0" fontAlgn="base" hangingPunct="0">
              <a:spcBef>
                <a:spcPct val="20000"/>
              </a:spcBef>
              <a:spcAft>
                <a:spcPct val="0"/>
              </a:spcAft>
              <a:buClr>
                <a:srgbClr val="808080"/>
              </a:buClr>
              <a:buFont typeface="Webdings" panose="05030102010509060703" pitchFamily="18" charset="2"/>
              <a:buChar char="4"/>
              <a:defRPr>
                <a:solidFill>
                  <a:srgbClr val="000000"/>
                </a:solidFill>
                <a:latin typeface="Arial" panose="020B0604020202020204" pitchFamily="34" charset="0"/>
              </a:defRPr>
            </a:lvl8pPr>
            <a:lvl9pPr marL="3886200" indent="-228600" eaLnBrk="0" fontAlgn="base" hangingPunct="0">
              <a:spcBef>
                <a:spcPct val="20000"/>
              </a:spcBef>
              <a:spcAft>
                <a:spcPct val="0"/>
              </a:spcAft>
              <a:buClr>
                <a:srgbClr val="808080"/>
              </a:buClr>
              <a:buFont typeface="Webdings" panose="05030102010509060703" pitchFamily="18" charset="2"/>
              <a:buChar char="4"/>
              <a:defRPr>
                <a:solidFill>
                  <a:srgbClr val="000000"/>
                </a:solidFill>
                <a:latin typeface="Arial" panose="020B0604020202020204" pitchFamily="34" charset="0"/>
              </a:defRPr>
            </a:lvl9pPr>
          </a:lstStyle>
          <a:p>
            <a:pPr>
              <a:spcBef>
                <a:spcPct val="0"/>
              </a:spcBef>
              <a:buClrTx/>
              <a:buFont typeface="Webdings" panose="05030102010509060703" pitchFamily="18" charset="2"/>
              <a:buNone/>
            </a:pPr>
            <a:r>
              <a:rPr lang="en-GB" altLang="en-US" sz="4800" b="1">
                <a:solidFill>
                  <a:srgbClr val="0000FF"/>
                </a:solidFill>
                <a:latin typeface="Franklin Gothic Medium" panose="020B0603020102020204" pitchFamily="34" charset="0"/>
              </a:rPr>
              <a:t/>
            </a:r>
            <a:br>
              <a:rPr lang="en-GB" altLang="en-US" sz="4800" b="1">
                <a:solidFill>
                  <a:srgbClr val="0000FF"/>
                </a:solidFill>
                <a:latin typeface="Franklin Gothic Medium" panose="020B0603020102020204" pitchFamily="34" charset="0"/>
              </a:rPr>
            </a:br>
            <a:r>
              <a:rPr lang="en-GB" altLang="en-US" sz="4800" b="1">
                <a:solidFill>
                  <a:srgbClr val="0000FF"/>
                </a:solidFill>
                <a:latin typeface="Franklin Gothic Medium" panose="020B0603020102020204" pitchFamily="34" charset="0"/>
              </a:rPr>
              <a:t/>
            </a:r>
            <a:br>
              <a:rPr lang="en-GB" altLang="en-US" sz="4800" b="1">
                <a:solidFill>
                  <a:srgbClr val="0000FF"/>
                </a:solidFill>
                <a:latin typeface="Franklin Gothic Medium" panose="020B0603020102020204" pitchFamily="34" charset="0"/>
              </a:rPr>
            </a:br>
            <a:r>
              <a:rPr lang="en-GB" altLang="en-US" sz="4800" b="1">
                <a:solidFill>
                  <a:srgbClr val="0000FF"/>
                </a:solidFill>
                <a:latin typeface="Franklin Gothic Medium" panose="020B0603020102020204" pitchFamily="34" charset="0"/>
              </a:rPr>
              <a:t/>
            </a:r>
            <a:br>
              <a:rPr lang="en-GB" altLang="en-US" sz="4800" b="1">
                <a:solidFill>
                  <a:srgbClr val="0000FF"/>
                </a:solidFill>
                <a:latin typeface="Franklin Gothic Medium" panose="020B0603020102020204" pitchFamily="34" charset="0"/>
              </a:rPr>
            </a:br>
            <a:r>
              <a:rPr lang="en-GB" altLang="en-US" sz="4800" b="1">
                <a:solidFill>
                  <a:srgbClr val="0000FF"/>
                </a:solidFill>
                <a:latin typeface="Franklin Gothic Medium" panose="020B0603020102020204" pitchFamily="34" charset="0"/>
              </a:rPr>
              <a:t/>
            </a:r>
            <a:br>
              <a:rPr lang="en-GB" altLang="en-US" sz="4800" b="1">
                <a:solidFill>
                  <a:srgbClr val="0000FF"/>
                </a:solidFill>
                <a:latin typeface="Franklin Gothic Medium" panose="020B0603020102020204" pitchFamily="34" charset="0"/>
              </a:rPr>
            </a:br>
            <a:r>
              <a:rPr lang="en-GB" altLang="en-US" sz="4800" b="1">
                <a:solidFill>
                  <a:srgbClr val="0000FF"/>
                </a:solidFill>
                <a:latin typeface="Franklin Gothic Medium" panose="020B0603020102020204" pitchFamily="34" charset="0"/>
              </a:rPr>
              <a:t/>
            </a:r>
            <a:br>
              <a:rPr lang="en-GB" altLang="en-US" sz="4800" b="1">
                <a:solidFill>
                  <a:srgbClr val="0000FF"/>
                </a:solidFill>
                <a:latin typeface="Franklin Gothic Medium" panose="020B0603020102020204" pitchFamily="34" charset="0"/>
              </a:rPr>
            </a:br>
            <a:endParaRPr lang="en-GB" altLang="en-US" sz="4800" b="1">
              <a:solidFill>
                <a:srgbClr val="0000FF"/>
              </a:solidFill>
              <a:latin typeface="Franklin Gothic Medium" panose="020B0603020102020204" pitchFamily="34" charset="0"/>
            </a:endParaRPr>
          </a:p>
        </p:txBody>
      </p:sp>
      <p:sp>
        <p:nvSpPr>
          <p:cNvPr id="16391" name="Text Box 15">
            <a:extLst>
              <a:ext uri="{FF2B5EF4-FFF2-40B4-BE49-F238E27FC236}">
                <a16:creationId xmlns:a16="http://schemas.microsoft.com/office/drawing/2014/main" xmlns="" id="{30F74971-1368-4E16-BB27-F3AE1CCD4C83}"/>
              </a:ext>
            </a:extLst>
          </p:cNvPr>
          <p:cNvSpPr txBox="1">
            <a:spLocks noChangeArrowheads="1"/>
          </p:cNvSpPr>
          <p:nvPr/>
        </p:nvSpPr>
        <p:spPr bwMode="auto">
          <a:xfrm rot="-5400000">
            <a:off x="-2465388" y="2617788"/>
            <a:ext cx="6486525"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sz="9600" b="1">
                <a:solidFill>
                  <a:srgbClr val="0000FF"/>
                </a:solidFill>
              </a:rPr>
              <a:t>RAMADAN</a:t>
            </a:r>
          </a:p>
        </p:txBody>
      </p:sp>
      <p:sp>
        <p:nvSpPr>
          <p:cNvPr id="16392" name="Text Box 18">
            <a:extLst>
              <a:ext uri="{FF2B5EF4-FFF2-40B4-BE49-F238E27FC236}">
                <a16:creationId xmlns:a16="http://schemas.microsoft.com/office/drawing/2014/main" xmlns="" id="{3E0256C0-0335-435E-9F49-35D9F9E6E399}"/>
              </a:ext>
            </a:extLst>
          </p:cNvPr>
          <p:cNvSpPr txBox="1">
            <a:spLocks noChangeArrowheads="1"/>
          </p:cNvSpPr>
          <p:nvPr/>
        </p:nvSpPr>
        <p:spPr bwMode="auto">
          <a:xfrm>
            <a:off x="1676400" y="5029200"/>
            <a:ext cx="66167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US" altLang="en-US" sz="2000" b="1">
                <a:solidFill>
                  <a:srgbClr val="000000"/>
                </a:solidFill>
              </a:rPr>
              <a:t>A quick and easy summary on the meaning, purpose </a:t>
            </a:r>
          </a:p>
          <a:p>
            <a:pPr algn="l"/>
            <a:r>
              <a:rPr lang="en-US" altLang="en-US" sz="2000" b="1">
                <a:solidFill>
                  <a:srgbClr val="000000"/>
                </a:solidFill>
              </a:rPr>
              <a:t>and benefits of fasting in Islam.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a:extLst>
              <a:ext uri="{FF2B5EF4-FFF2-40B4-BE49-F238E27FC236}">
                <a16:creationId xmlns:a16="http://schemas.microsoft.com/office/drawing/2014/main" xmlns="" id="{C4668AAE-7BEC-47CE-A440-39C0C3A5BC27}"/>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D0F6F17A-505C-44E8-A1B4-B8ED92C629F1}" type="slidenum">
              <a:rPr lang="ar-SA" altLang="en-US">
                <a:solidFill>
                  <a:srgbClr val="FF0000"/>
                </a:solidFill>
              </a:rPr>
              <a:pPr/>
              <a:t>10</a:t>
            </a:fld>
            <a:endParaRPr lang="en-US" altLang="en-US" sz="1000">
              <a:solidFill>
                <a:srgbClr val="FF0000"/>
              </a:solidFill>
            </a:endParaRPr>
          </a:p>
        </p:txBody>
      </p:sp>
      <p:sp>
        <p:nvSpPr>
          <p:cNvPr id="28675" name="Rectangle 2">
            <a:extLst>
              <a:ext uri="{FF2B5EF4-FFF2-40B4-BE49-F238E27FC236}">
                <a16:creationId xmlns:a16="http://schemas.microsoft.com/office/drawing/2014/main" xmlns="" id="{CA43F685-1ACE-4B6C-96B9-E1B51035135C}"/>
              </a:ext>
            </a:extLst>
          </p:cNvPr>
          <p:cNvSpPr>
            <a:spLocks noGrp="1" noChangeArrowheads="1"/>
          </p:cNvSpPr>
          <p:nvPr>
            <p:ph type="title"/>
          </p:nvPr>
        </p:nvSpPr>
        <p:spPr/>
        <p:txBody>
          <a:bodyPr/>
          <a:lstStyle/>
          <a:p>
            <a:r>
              <a:rPr lang="en-US" altLang="en-US"/>
              <a:t>Reward of fasting</a:t>
            </a:r>
          </a:p>
        </p:txBody>
      </p:sp>
      <p:sp>
        <p:nvSpPr>
          <p:cNvPr id="382980" name="AutoShape 4">
            <a:extLst>
              <a:ext uri="{FF2B5EF4-FFF2-40B4-BE49-F238E27FC236}">
                <a16:creationId xmlns:a16="http://schemas.microsoft.com/office/drawing/2014/main" xmlns="" id="{45EA9600-22E7-4C9E-AE1E-08F0274279B3}"/>
              </a:ext>
            </a:extLst>
          </p:cNvPr>
          <p:cNvSpPr>
            <a:spLocks noChangeArrowheads="1"/>
          </p:cNvSpPr>
          <p:nvPr/>
        </p:nvSpPr>
        <p:spPr bwMode="auto">
          <a:xfrm>
            <a:off x="228600" y="1600200"/>
            <a:ext cx="8610600" cy="4876800"/>
          </a:xfrm>
          <a:prstGeom prst="star16">
            <a:avLst>
              <a:gd name="adj" fmla="val 37500"/>
            </a:avLst>
          </a:prstGeom>
          <a:solidFill>
            <a:srgbClr val="FFFF99"/>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b="1">
              <a:solidFill>
                <a:srgbClr val="000000"/>
              </a:solidFill>
            </a:endParaRPr>
          </a:p>
        </p:txBody>
      </p:sp>
      <p:sp>
        <p:nvSpPr>
          <p:cNvPr id="382982" name="Text Box 6">
            <a:extLst>
              <a:ext uri="{FF2B5EF4-FFF2-40B4-BE49-F238E27FC236}">
                <a16:creationId xmlns:a16="http://schemas.microsoft.com/office/drawing/2014/main" xmlns="" id="{581920F5-DE92-4D89-BEDD-08D0A3AED1AE}"/>
              </a:ext>
            </a:extLst>
          </p:cNvPr>
          <p:cNvSpPr txBox="1">
            <a:spLocks noChangeArrowheads="1"/>
          </p:cNvSpPr>
          <p:nvPr/>
        </p:nvSpPr>
        <p:spPr bwMode="auto">
          <a:xfrm>
            <a:off x="1981200" y="2514600"/>
            <a:ext cx="5181600" cy="3387725"/>
          </a:xfrm>
          <a:prstGeom prst="rect">
            <a:avLst/>
          </a:prstGeom>
          <a:noFill/>
          <a:ln>
            <a:noFill/>
          </a:ln>
          <a:effectLst/>
          <a:extLst>
            <a:ext uri="{909E8E84-426E-40DD-AFC4-6F175D3DCCD1}">
              <a14:hiddenFill xmlns:a14="http://schemas.microsoft.com/office/drawing/2010/main">
                <a:solidFill>
                  <a:srgbClr val="80808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rgbClr val="808080"/>
                </a:solidFill>
              </a:rPr>
              <a:t>“Every action of the son of Adam is given manifold reward, each good deed receiving ten times its like, up to seven hundred times. </a:t>
            </a:r>
            <a:r>
              <a:rPr lang="en-US" altLang="en-US" b="1">
                <a:solidFill>
                  <a:srgbClr val="0000FF"/>
                </a:solidFill>
              </a:rPr>
              <a:t>Allah the Most High said, ‘Except for fasting, for it is for Me and I will give recompense for it, he leaves off his desires and his food for Me.’</a:t>
            </a:r>
            <a:r>
              <a:rPr lang="en-US" altLang="en-US" b="1">
                <a:solidFill>
                  <a:srgbClr val="808080"/>
                </a:solidFill>
              </a:rPr>
              <a:t> for the fasting person there are two times of joy; a time when he breaks his fast and a time of joy when he meets his Lord, and the smell coming from the mouth of the fasting person is better with Allah than the smell of musk.”</a:t>
            </a:r>
            <a:r>
              <a:rPr lang="en-US" altLang="en-US">
                <a:solidFill>
                  <a:srgbClr val="808080"/>
                </a:solidFill>
              </a:rPr>
              <a:t> </a:t>
            </a:r>
            <a:endParaRPr lang="en-GB" altLang="en-US">
              <a:solidFill>
                <a:srgbClr val="808080"/>
              </a:solidFill>
            </a:endParaRPr>
          </a:p>
        </p:txBody>
      </p:sp>
      <p:sp>
        <p:nvSpPr>
          <p:cNvPr id="28678" name="Text Box 8">
            <a:extLst>
              <a:ext uri="{FF2B5EF4-FFF2-40B4-BE49-F238E27FC236}">
                <a16:creationId xmlns:a16="http://schemas.microsoft.com/office/drawing/2014/main" xmlns="" id="{07181592-0B65-4D3E-8498-92B168B3F800}"/>
              </a:ext>
            </a:extLst>
          </p:cNvPr>
          <p:cNvSpPr txBox="1">
            <a:spLocks noChangeArrowheads="1"/>
          </p:cNvSpPr>
          <p:nvPr/>
        </p:nvSpPr>
        <p:spPr bwMode="auto">
          <a:xfrm>
            <a:off x="152400" y="914400"/>
            <a:ext cx="8534400" cy="641350"/>
          </a:xfrm>
          <a:prstGeom prst="rect">
            <a:avLst/>
          </a:prstGeom>
          <a:solidFill>
            <a:srgbClr val="80808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US" altLang="en-US">
                <a:solidFill>
                  <a:schemeClr val="bg1"/>
                </a:solidFill>
              </a:rPr>
              <a:t>Prophet Muhammad’s (peace and blessings of Allah be upon him) proclaimed the reward of fasting: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82982"/>
                                        </p:tgtEl>
                                        <p:attrNameLst>
                                          <p:attrName>style.visibility</p:attrName>
                                        </p:attrNameLst>
                                      </p:cBhvr>
                                      <p:to>
                                        <p:strVal val="visible"/>
                                      </p:to>
                                    </p:set>
                                    <p:anim calcmode="lin" valueType="num">
                                      <p:cBhvr>
                                        <p:cTn id="7" dur="500" fill="hold"/>
                                        <p:tgtEl>
                                          <p:spTgt spid="382982"/>
                                        </p:tgtEl>
                                        <p:attrNameLst>
                                          <p:attrName>ppt_w</p:attrName>
                                        </p:attrNameLst>
                                      </p:cBhvr>
                                      <p:tavLst>
                                        <p:tav tm="0">
                                          <p:val>
                                            <p:fltVal val="0"/>
                                          </p:val>
                                        </p:tav>
                                        <p:tav tm="100000">
                                          <p:val>
                                            <p:strVal val="#ppt_w"/>
                                          </p:val>
                                        </p:tav>
                                      </p:tavLst>
                                    </p:anim>
                                    <p:anim calcmode="lin" valueType="num">
                                      <p:cBhvr>
                                        <p:cTn id="8" dur="500" fill="hold"/>
                                        <p:tgtEl>
                                          <p:spTgt spid="382982"/>
                                        </p:tgtEl>
                                        <p:attrNameLst>
                                          <p:attrName>ppt_h</p:attrName>
                                        </p:attrNameLst>
                                      </p:cBhvr>
                                      <p:tavLst>
                                        <p:tav tm="0">
                                          <p:val>
                                            <p:fltVal val="0"/>
                                          </p:val>
                                        </p:tav>
                                        <p:tav tm="100000">
                                          <p:val>
                                            <p:strVal val="#ppt_h"/>
                                          </p:val>
                                        </p:tav>
                                      </p:tavLst>
                                    </p:anim>
                                    <p:animEffect transition="in" filter="fade">
                                      <p:cBhvr>
                                        <p:cTn id="9" dur="500"/>
                                        <p:tgtEl>
                                          <p:spTgt spid="38298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82980"/>
                                        </p:tgtEl>
                                        <p:attrNameLst>
                                          <p:attrName>style.visibility</p:attrName>
                                        </p:attrNameLst>
                                      </p:cBhvr>
                                      <p:to>
                                        <p:strVal val="visible"/>
                                      </p:to>
                                    </p:set>
                                    <p:anim calcmode="lin" valueType="num">
                                      <p:cBhvr>
                                        <p:cTn id="12" dur="500" fill="hold"/>
                                        <p:tgtEl>
                                          <p:spTgt spid="382980"/>
                                        </p:tgtEl>
                                        <p:attrNameLst>
                                          <p:attrName>ppt_w</p:attrName>
                                        </p:attrNameLst>
                                      </p:cBhvr>
                                      <p:tavLst>
                                        <p:tav tm="0">
                                          <p:val>
                                            <p:fltVal val="0"/>
                                          </p:val>
                                        </p:tav>
                                        <p:tav tm="100000">
                                          <p:val>
                                            <p:strVal val="#ppt_w"/>
                                          </p:val>
                                        </p:tav>
                                      </p:tavLst>
                                    </p:anim>
                                    <p:anim calcmode="lin" valueType="num">
                                      <p:cBhvr>
                                        <p:cTn id="13" dur="500" fill="hold"/>
                                        <p:tgtEl>
                                          <p:spTgt spid="382980"/>
                                        </p:tgtEl>
                                        <p:attrNameLst>
                                          <p:attrName>ppt_h</p:attrName>
                                        </p:attrNameLst>
                                      </p:cBhvr>
                                      <p:tavLst>
                                        <p:tav tm="0">
                                          <p:val>
                                            <p:fltVal val="0"/>
                                          </p:val>
                                        </p:tav>
                                        <p:tav tm="100000">
                                          <p:val>
                                            <p:strVal val="#ppt_h"/>
                                          </p:val>
                                        </p:tav>
                                      </p:tavLst>
                                    </p:anim>
                                    <p:animEffect transition="in" filter="fade">
                                      <p:cBhvr>
                                        <p:cTn id="14" dur="500"/>
                                        <p:tgtEl>
                                          <p:spTgt spid="382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80" grpId="0" animBg="1"/>
      <p:bldP spid="38298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a:extLst>
              <a:ext uri="{FF2B5EF4-FFF2-40B4-BE49-F238E27FC236}">
                <a16:creationId xmlns:a16="http://schemas.microsoft.com/office/drawing/2014/main" xmlns="" id="{9433BCA6-F6D0-40A5-BE57-EF9684D4CF69}"/>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15C4EE83-2AEA-4CA9-B450-488989965C6A}" type="slidenum">
              <a:rPr lang="ar-SA" altLang="en-US">
                <a:solidFill>
                  <a:srgbClr val="FF0000"/>
                </a:solidFill>
              </a:rPr>
              <a:pPr/>
              <a:t>11</a:t>
            </a:fld>
            <a:endParaRPr lang="en-US" altLang="en-US" sz="1000">
              <a:solidFill>
                <a:srgbClr val="FF0000"/>
              </a:solidFill>
            </a:endParaRPr>
          </a:p>
        </p:txBody>
      </p:sp>
      <p:sp>
        <p:nvSpPr>
          <p:cNvPr id="32771" name="Rectangle 2">
            <a:extLst>
              <a:ext uri="{FF2B5EF4-FFF2-40B4-BE49-F238E27FC236}">
                <a16:creationId xmlns:a16="http://schemas.microsoft.com/office/drawing/2014/main" xmlns="" id="{24F82A12-4EBA-4532-88DE-C3F065A5C045}"/>
              </a:ext>
            </a:extLst>
          </p:cNvPr>
          <p:cNvSpPr>
            <a:spLocks noGrp="1" noChangeArrowheads="1"/>
          </p:cNvSpPr>
          <p:nvPr>
            <p:ph type="title"/>
          </p:nvPr>
        </p:nvSpPr>
        <p:spPr/>
        <p:txBody>
          <a:bodyPr/>
          <a:lstStyle/>
          <a:p>
            <a:r>
              <a:rPr lang="en-US" altLang="en-US"/>
              <a:t>Fasting for good health</a:t>
            </a:r>
          </a:p>
        </p:txBody>
      </p:sp>
      <p:sp>
        <p:nvSpPr>
          <p:cNvPr id="385028" name="AutoShape 4">
            <a:extLst>
              <a:ext uri="{FF2B5EF4-FFF2-40B4-BE49-F238E27FC236}">
                <a16:creationId xmlns:a16="http://schemas.microsoft.com/office/drawing/2014/main" xmlns="" id="{8E9EFDF2-70BF-4961-A18C-BB15D535F875}"/>
              </a:ext>
            </a:extLst>
          </p:cNvPr>
          <p:cNvSpPr>
            <a:spLocks noChangeArrowheads="1"/>
          </p:cNvSpPr>
          <p:nvPr/>
        </p:nvSpPr>
        <p:spPr bwMode="auto">
          <a:xfrm>
            <a:off x="685800" y="2286000"/>
            <a:ext cx="2438400" cy="2590800"/>
          </a:xfrm>
          <a:prstGeom prst="verticalScroll">
            <a:avLst>
              <a:gd name="adj" fmla="val 12500"/>
            </a:avLst>
          </a:prstGeom>
          <a:solidFill>
            <a:srgbClr val="008080"/>
          </a:solidFill>
          <a:ln w="9525">
            <a:solidFill>
              <a:srgbClr val="000000"/>
            </a:solidFill>
            <a:round/>
            <a:headEnd/>
            <a:tailEnd/>
          </a:ln>
          <a:effectLst>
            <a:outerShdw dist="35921" dir="2700000" algn="ctr" rotWithShape="0">
              <a:srgbClr val="000000"/>
            </a:outerShdw>
          </a:effec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solidFill>
                  <a:schemeClr val="bg1"/>
                </a:solidFill>
              </a:rPr>
              <a:t>“Fast and you </a:t>
            </a:r>
          </a:p>
          <a:p>
            <a:pPr algn="ctr"/>
            <a:r>
              <a:rPr lang="en-US" altLang="en-US">
                <a:solidFill>
                  <a:schemeClr val="bg1"/>
                </a:solidFill>
              </a:rPr>
              <a:t>shall </a:t>
            </a:r>
          </a:p>
          <a:p>
            <a:pPr algn="ctr"/>
            <a:r>
              <a:rPr lang="en-US" altLang="en-US">
                <a:solidFill>
                  <a:schemeClr val="bg1"/>
                </a:solidFill>
              </a:rPr>
              <a:t>become healthy”</a:t>
            </a:r>
          </a:p>
          <a:p>
            <a:pPr algn="ctr">
              <a:buFontTx/>
              <a:buChar char="-"/>
            </a:pPr>
            <a:r>
              <a:rPr lang="en-US" altLang="en-US" sz="1200">
                <a:solidFill>
                  <a:schemeClr val="bg1"/>
                </a:solidFill>
              </a:rPr>
              <a:t>Prophet Muhammad</a:t>
            </a:r>
          </a:p>
          <a:p>
            <a:pPr algn="ctr"/>
            <a:r>
              <a:rPr lang="en-US" altLang="en-US" sz="800">
                <a:solidFill>
                  <a:schemeClr val="bg1"/>
                </a:solidFill>
              </a:rPr>
              <a:t>(peace and </a:t>
            </a:r>
          </a:p>
          <a:p>
            <a:pPr algn="ctr"/>
            <a:r>
              <a:rPr lang="en-US" altLang="en-US" sz="800">
                <a:solidFill>
                  <a:schemeClr val="bg1"/>
                </a:solidFill>
              </a:rPr>
              <a:t>blessings </a:t>
            </a:r>
          </a:p>
          <a:p>
            <a:pPr algn="ctr"/>
            <a:r>
              <a:rPr lang="en-US" altLang="en-US" sz="800">
                <a:solidFill>
                  <a:schemeClr val="bg1"/>
                </a:solidFill>
              </a:rPr>
              <a:t>of Allah be upon him)</a:t>
            </a:r>
          </a:p>
        </p:txBody>
      </p:sp>
      <p:sp>
        <p:nvSpPr>
          <p:cNvPr id="385029" name="Text Box 5">
            <a:extLst>
              <a:ext uri="{FF2B5EF4-FFF2-40B4-BE49-F238E27FC236}">
                <a16:creationId xmlns:a16="http://schemas.microsoft.com/office/drawing/2014/main" xmlns="" id="{9D25BB97-59A7-43C6-B867-19C2F42B1CFA}"/>
              </a:ext>
            </a:extLst>
          </p:cNvPr>
          <p:cNvSpPr txBox="1">
            <a:spLocks noChangeArrowheads="1"/>
          </p:cNvSpPr>
          <p:nvPr/>
        </p:nvSpPr>
        <p:spPr bwMode="auto">
          <a:xfrm>
            <a:off x="4114800" y="1600200"/>
            <a:ext cx="4114800" cy="4248150"/>
          </a:xfrm>
          <a:prstGeom prst="rect">
            <a:avLst/>
          </a:prstGeom>
          <a:solidFill>
            <a:srgbClr val="00CC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US" altLang="en-US" sz="1600">
                <a:solidFill>
                  <a:srgbClr val="000000"/>
                </a:solidFill>
              </a:rPr>
              <a:t>“ Fasting gives the body the environment to heal itself--physiologic rest” </a:t>
            </a:r>
          </a:p>
          <a:p>
            <a:pPr algn="l"/>
            <a:endParaRPr lang="en-US" altLang="en-US" sz="1600">
              <a:solidFill>
                <a:srgbClr val="000000"/>
              </a:solidFill>
            </a:endParaRPr>
          </a:p>
          <a:p>
            <a:pPr algn="l"/>
            <a:r>
              <a:rPr lang="en-US" altLang="en-US" sz="1600">
                <a:solidFill>
                  <a:srgbClr val="000000"/>
                </a:solidFill>
              </a:rPr>
              <a:t>“Abstinence from food for a short time can in no way operate to the disadvantage of a normal person.”</a:t>
            </a:r>
          </a:p>
          <a:p>
            <a:pPr algn="l"/>
            <a:endParaRPr lang="en-US" altLang="en-US" sz="1600">
              <a:solidFill>
                <a:srgbClr val="000000"/>
              </a:solidFill>
            </a:endParaRPr>
          </a:p>
          <a:p>
            <a:pPr algn="l"/>
            <a:r>
              <a:rPr lang="en-US" altLang="en-US" sz="1600">
                <a:solidFill>
                  <a:srgbClr val="000000"/>
                </a:solidFill>
              </a:rPr>
              <a:t>“In fact, individuals affected with certain types of gastrointestinal disorders are benefited by fasting.” </a:t>
            </a:r>
          </a:p>
          <a:p>
            <a:pPr algn="l"/>
            <a:endParaRPr lang="en-US" altLang="en-US" sz="1600">
              <a:solidFill>
                <a:srgbClr val="000000"/>
              </a:solidFill>
            </a:endParaRPr>
          </a:p>
          <a:p>
            <a:pPr algn="l"/>
            <a:r>
              <a:rPr lang="en-US" altLang="en-US" sz="1600">
                <a:solidFill>
                  <a:srgbClr val="000000"/>
                </a:solidFill>
              </a:rPr>
              <a:t>“Fasting has also been used in cases of diabetes and obesity.”</a:t>
            </a:r>
            <a:br>
              <a:rPr lang="en-US" altLang="en-US" sz="1600">
                <a:solidFill>
                  <a:srgbClr val="000000"/>
                </a:solidFill>
              </a:rPr>
            </a:br>
            <a:endParaRPr lang="en-US" altLang="en-US" sz="1600">
              <a:solidFill>
                <a:srgbClr val="000000"/>
              </a:solidFill>
            </a:endParaRPr>
          </a:p>
          <a:p>
            <a:pPr algn="l"/>
            <a:r>
              <a:rPr lang="en-US" altLang="en-US" sz="1600">
                <a:solidFill>
                  <a:srgbClr val="000000"/>
                </a:solidFill>
              </a:rPr>
              <a:t>“It is a cleansing process and a physiologic or functional rest which prepares the body for future correct living.”  </a:t>
            </a:r>
          </a:p>
        </p:txBody>
      </p:sp>
      <p:sp>
        <p:nvSpPr>
          <p:cNvPr id="32774" name="Text Box 7">
            <a:extLst>
              <a:ext uri="{FF2B5EF4-FFF2-40B4-BE49-F238E27FC236}">
                <a16:creationId xmlns:a16="http://schemas.microsoft.com/office/drawing/2014/main" xmlns="" id="{9F32DA21-CA30-45C1-9767-B9AB9C6206E1}"/>
              </a:ext>
            </a:extLst>
          </p:cNvPr>
          <p:cNvSpPr txBox="1">
            <a:spLocks noChangeArrowheads="1"/>
          </p:cNvSpPr>
          <p:nvPr/>
        </p:nvSpPr>
        <p:spPr bwMode="auto">
          <a:xfrm>
            <a:off x="4343400" y="990600"/>
            <a:ext cx="3282950" cy="366713"/>
          </a:xfrm>
          <a:prstGeom prst="rect">
            <a:avLst/>
          </a:prstGeom>
          <a:solidFill>
            <a:schemeClr val="accent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Recent Perspectives</a:t>
            </a:r>
            <a:r>
              <a:rPr lang="en-US" altLang="en-US"/>
              <a:t> </a:t>
            </a:r>
            <a:r>
              <a:rPr lang="en-US" altLang="en-US">
                <a:solidFill>
                  <a:srgbClr val="000000"/>
                </a:solidFill>
              </a:rPr>
              <a:t>by others</a:t>
            </a:r>
          </a:p>
        </p:txBody>
      </p:sp>
      <p:sp>
        <p:nvSpPr>
          <p:cNvPr id="385033" name="AutoShape 9">
            <a:extLst>
              <a:ext uri="{FF2B5EF4-FFF2-40B4-BE49-F238E27FC236}">
                <a16:creationId xmlns:a16="http://schemas.microsoft.com/office/drawing/2014/main" xmlns="" id="{BAA10BBB-0B9A-407B-9009-1C82B4496F6A}"/>
              </a:ext>
            </a:extLst>
          </p:cNvPr>
          <p:cNvSpPr>
            <a:spLocks noChangeArrowheads="1"/>
          </p:cNvSpPr>
          <p:nvPr/>
        </p:nvSpPr>
        <p:spPr bwMode="auto">
          <a:xfrm>
            <a:off x="228600" y="5105400"/>
            <a:ext cx="1828800" cy="838200"/>
          </a:xfrm>
          <a:prstGeom prst="wedgeEllipseCallout">
            <a:avLst>
              <a:gd name="adj1" fmla="val 38542"/>
              <a:gd name="adj2" fmla="val -68370"/>
            </a:avLst>
          </a:prstGeom>
          <a:solidFill>
            <a:schemeClr val="accent2"/>
          </a:solidFill>
          <a:ln>
            <a:noFill/>
          </a:ln>
          <a:effectLst>
            <a:outerShdw dist="35921" dir="2700000" algn="ctr" rotWithShape="0">
              <a:srgbClr val="000000"/>
            </a:outerShdw>
          </a:effectLst>
          <a:extLst>
            <a:ext uri="{91240B29-F687-4F45-9708-019B960494DF}">
              <a14:hiddenLine xmlns:a14="http://schemas.microsoft.com/office/drawing/2010/main" w="9525" algn="ctr">
                <a:solidFill>
                  <a:schemeClr val="tx1"/>
                </a:solidFill>
                <a:miter lim="800000"/>
                <a:headEnd/>
                <a:tailEnd/>
              </a14:hiddenLine>
            </a:ext>
          </a:extLst>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a:solidFill>
                  <a:srgbClr val="000000"/>
                </a:solidFill>
              </a:rPr>
              <a:t>Stated</a:t>
            </a:r>
          </a:p>
          <a:p>
            <a:pPr algn="ctr"/>
            <a:r>
              <a:rPr lang="en-US" altLang="en-US" sz="1400">
                <a:solidFill>
                  <a:srgbClr val="000000"/>
                </a:solidFill>
              </a:rPr>
              <a:t>1400 years</a:t>
            </a:r>
          </a:p>
          <a:p>
            <a:pPr algn="ctr"/>
            <a:r>
              <a:rPr lang="en-US" altLang="en-US" sz="1400">
                <a:solidFill>
                  <a:srgbClr val="000000"/>
                </a:solidFill>
              </a:rPr>
              <a:t>ago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withEffect">
                                  <p:stCondLst>
                                    <p:cond delay="0"/>
                                  </p:stCondLst>
                                  <p:childTnLst>
                                    <p:set>
                                      <p:cBhvr>
                                        <p:cTn id="6" dur="1" fill="hold">
                                          <p:stCondLst>
                                            <p:cond delay="0"/>
                                          </p:stCondLst>
                                        </p:cTn>
                                        <p:tgtEl>
                                          <p:spTgt spid="385028"/>
                                        </p:tgtEl>
                                        <p:attrNameLst>
                                          <p:attrName>style.visibility</p:attrName>
                                        </p:attrNameLst>
                                      </p:cBhvr>
                                      <p:to>
                                        <p:strVal val="visible"/>
                                      </p:to>
                                    </p:set>
                                    <p:animEffect transition="in" filter="strips(downRight)">
                                      <p:cBhvr>
                                        <p:cTn id="7" dur="1000"/>
                                        <p:tgtEl>
                                          <p:spTgt spid="385028"/>
                                        </p:tgtEl>
                                      </p:cBhvr>
                                    </p:animEffect>
                                  </p:childTnLst>
                                </p:cTn>
                              </p:par>
                            </p:childTnLst>
                          </p:cTn>
                        </p:par>
                        <p:par>
                          <p:cTn id="8" fill="hold" nodeType="afterGroup">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385029"/>
                                        </p:tgtEl>
                                        <p:attrNameLst>
                                          <p:attrName>style.visibility</p:attrName>
                                        </p:attrNameLst>
                                      </p:cBhvr>
                                      <p:to>
                                        <p:strVal val="visible"/>
                                      </p:to>
                                    </p:set>
                                  </p:childTnLst>
                                </p:cTn>
                              </p:par>
                            </p:childTnLst>
                          </p:cTn>
                        </p:par>
                        <p:par>
                          <p:cTn id="11" fill="hold" nodeType="afterGroup">
                            <p:stCondLst>
                              <p:cond delay="1000"/>
                            </p:stCondLst>
                            <p:childTnLst>
                              <p:par>
                                <p:cTn id="12" presetID="12" presetClass="entr" presetSubtype="2" fill="hold" grpId="0" nodeType="afterEffect">
                                  <p:stCondLst>
                                    <p:cond delay="0"/>
                                  </p:stCondLst>
                                  <p:childTnLst>
                                    <p:set>
                                      <p:cBhvr>
                                        <p:cTn id="13" dur="1" fill="hold">
                                          <p:stCondLst>
                                            <p:cond delay="0"/>
                                          </p:stCondLst>
                                        </p:cTn>
                                        <p:tgtEl>
                                          <p:spTgt spid="385033"/>
                                        </p:tgtEl>
                                        <p:attrNameLst>
                                          <p:attrName>style.visibility</p:attrName>
                                        </p:attrNameLst>
                                      </p:cBhvr>
                                      <p:to>
                                        <p:strVal val="visible"/>
                                      </p:to>
                                    </p:set>
                                    <p:animEffect transition="in" filter="slide(fromRight)">
                                      <p:cBhvr>
                                        <p:cTn id="14" dur="500"/>
                                        <p:tgtEl>
                                          <p:spTgt spid="385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8" grpId="0" animBg="1"/>
      <p:bldP spid="385029" grpId="0" animBg="1"/>
      <p:bldP spid="3850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904E6041-4B1A-4078-AB21-EABE728D1648}"/>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BFF05B40-2BEF-42FE-91EC-34901DA601A2}" type="slidenum">
              <a:rPr lang="ar-SA" altLang="en-US">
                <a:solidFill>
                  <a:srgbClr val="FF0000"/>
                </a:solidFill>
              </a:rPr>
              <a:pPr/>
              <a:t>2</a:t>
            </a:fld>
            <a:endParaRPr lang="en-US" altLang="en-US" sz="1000">
              <a:solidFill>
                <a:srgbClr val="FF0000"/>
              </a:solidFill>
            </a:endParaRPr>
          </a:p>
        </p:txBody>
      </p:sp>
      <p:sp>
        <p:nvSpPr>
          <p:cNvPr id="17411" name="Rectangle 2">
            <a:extLst>
              <a:ext uri="{FF2B5EF4-FFF2-40B4-BE49-F238E27FC236}">
                <a16:creationId xmlns:a16="http://schemas.microsoft.com/office/drawing/2014/main" xmlns="" id="{35F9C93F-71C1-42E7-AB06-EE796D7224AD}"/>
              </a:ext>
            </a:extLst>
          </p:cNvPr>
          <p:cNvSpPr>
            <a:spLocks noGrp="1" noChangeArrowheads="1"/>
          </p:cNvSpPr>
          <p:nvPr>
            <p:ph type="title"/>
          </p:nvPr>
        </p:nvSpPr>
        <p:spPr/>
        <p:txBody>
          <a:bodyPr/>
          <a:lstStyle/>
          <a:p>
            <a:r>
              <a:rPr lang="en-US" altLang="en-US">
                <a:solidFill>
                  <a:srgbClr val="003300"/>
                </a:solidFill>
              </a:rPr>
              <a:t>A warm welcome to you!</a:t>
            </a:r>
            <a:r>
              <a:rPr lang="en-US" altLang="en-US"/>
              <a:t> </a:t>
            </a:r>
          </a:p>
        </p:txBody>
      </p:sp>
      <p:sp>
        <p:nvSpPr>
          <p:cNvPr id="17412" name="Rectangle 3">
            <a:extLst>
              <a:ext uri="{FF2B5EF4-FFF2-40B4-BE49-F238E27FC236}">
                <a16:creationId xmlns:a16="http://schemas.microsoft.com/office/drawing/2014/main" xmlns="" id="{01A9EDA2-D732-41E7-9F25-4ECCB244CC56}"/>
              </a:ext>
            </a:extLst>
          </p:cNvPr>
          <p:cNvSpPr>
            <a:spLocks noGrp="1" noChangeArrowheads="1"/>
          </p:cNvSpPr>
          <p:nvPr>
            <p:ph type="body" idx="1"/>
          </p:nvPr>
        </p:nvSpPr>
        <p:spPr>
          <a:xfrm>
            <a:off x="3136900" y="1484313"/>
            <a:ext cx="5467350" cy="4635500"/>
          </a:xfrm>
          <a:solidFill>
            <a:schemeClr val="hlink"/>
          </a:solidFill>
        </p:spPr>
        <p:txBody>
          <a:bodyPr/>
          <a:lstStyle/>
          <a:p>
            <a:pPr>
              <a:lnSpc>
                <a:spcPct val="80000"/>
              </a:lnSpc>
              <a:buFont typeface="Webdings" panose="05030102010509060703" pitchFamily="18" charset="2"/>
              <a:buNone/>
            </a:pPr>
            <a:r>
              <a:rPr lang="en-US" altLang="en-US" sz="1200" dirty="0">
                <a:solidFill>
                  <a:schemeClr val="bg1"/>
                </a:solidFill>
              </a:rPr>
              <a:t>    </a:t>
            </a:r>
          </a:p>
          <a:p>
            <a:pPr>
              <a:lnSpc>
                <a:spcPct val="80000"/>
              </a:lnSpc>
              <a:buFont typeface="Webdings" panose="05030102010509060703" pitchFamily="18" charset="2"/>
              <a:buNone/>
            </a:pPr>
            <a:r>
              <a:rPr lang="en-US" altLang="en-US" sz="1000" dirty="0">
                <a:solidFill>
                  <a:schemeClr val="bg1"/>
                </a:solidFill>
                <a:latin typeface="Lucida Calligraphy" panose="03010101010101010101" pitchFamily="66" charset="0"/>
              </a:rPr>
              <a:t>        </a:t>
            </a:r>
            <a:r>
              <a:rPr lang="en-US" altLang="en-US" sz="1800" dirty="0">
                <a:solidFill>
                  <a:schemeClr val="bg1"/>
                </a:solidFill>
                <a:latin typeface="Comic Sans MS" panose="030F0702030302020204" pitchFamily="66" charset="0"/>
              </a:rPr>
              <a:t>The </a:t>
            </a:r>
            <a:r>
              <a:rPr lang="en-US" altLang="en-US" sz="1800" dirty="0">
                <a:solidFill>
                  <a:schemeClr val="bg1"/>
                </a:solidFill>
                <a:latin typeface="Comic Sans MS" panose="030F0702030302020204" pitchFamily="66" charset="0"/>
              </a:rPr>
              <a:t>m</a:t>
            </a:r>
            <a:r>
              <a:rPr lang="en-US" altLang="en-US" sz="1800" dirty="0" smtClean="0">
                <a:solidFill>
                  <a:schemeClr val="bg1"/>
                </a:solidFill>
                <a:latin typeface="Comic Sans MS" panose="030F0702030302020204" pitchFamily="66" charset="0"/>
              </a:rPr>
              <a:t>onth </a:t>
            </a:r>
            <a:r>
              <a:rPr lang="en-US" altLang="en-US" sz="1800" dirty="0">
                <a:solidFill>
                  <a:schemeClr val="bg1"/>
                </a:solidFill>
                <a:latin typeface="Comic Sans MS" panose="030F0702030302020204" pitchFamily="66" charset="0"/>
              </a:rPr>
              <a:t>of Ramadan is around. We are happy to present information on Ramadan which, we hope, will prove to be useful source of knowledge for you.</a:t>
            </a:r>
          </a:p>
          <a:p>
            <a:pPr>
              <a:lnSpc>
                <a:spcPct val="80000"/>
              </a:lnSpc>
              <a:buFont typeface="Webdings" panose="05030102010509060703" pitchFamily="18" charset="2"/>
              <a:buNone/>
            </a:pPr>
            <a:r>
              <a:rPr lang="en-US" altLang="en-US" sz="1800" dirty="0">
                <a:solidFill>
                  <a:schemeClr val="bg1"/>
                </a:solidFill>
                <a:latin typeface="Comic Sans MS" panose="030F0702030302020204" pitchFamily="66" charset="0"/>
              </a:rPr>
              <a:t>     </a:t>
            </a:r>
          </a:p>
          <a:p>
            <a:pPr>
              <a:lnSpc>
                <a:spcPct val="80000"/>
              </a:lnSpc>
              <a:buFont typeface="Webdings" panose="05030102010509060703" pitchFamily="18" charset="2"/>
              <a:buNone/>
            </a:pPr>
            <a:r>
              <a:rPr lang="en-US" altLang="en-US" sz="1800" dirty="0">
                <a:solidFill>
                  <a:schemeClr val="bg1"/>
                </a:solidFill>
                <a:latin typeface="Comic Sans MS" panose="030F0702030302020204" pitchFamily="66" charset="0"/>
              </a:rPr>
              <a:t>     This, we expect, would help you to explore more about Ramadan, appreciate the significance of this blessed month.</a:t>
            </a:r>
          </a:p>
          <a:p>
            <a:pPr>
              <a:lnSpc>
                <a:spcPct val="80000"/>
              </a:lnSpc>
              <a:buFont typeface="Webdings" panose="05030102010509060703" pitchFamily="18" charset="2"/>
              <a:buNone/>
            </a:pPr>
            <a:endParaRPr lang="en-US" altLang="en-US" sz="1800" dirty="0">
              <a:solidFill>
                <a:schemeClr val="bg1"/>
              </a:solidFill>
              <a:latin typeface="Comic Sans MS" panose="030F0702030302020204" pitchFamily="66" charset="0"/>
            </a:endParaRPr>
          </a:p>
          <a:p>
            <a:pPr>
              <a:lnSpc>
                <a:spcPct val="80000"/>
              </a:lnSpc>
              <a:buFont typeface="Webdings" panose="05030102010509060703" pitchFamily="18" charset="2"/>
              <a:buNone/>
            </a:pPr>
            <a:r>
              <a:rPr lang="en-US" altLang="en-US" sz="1800" dirty="0">
                <a:solidFill>
                  <a:schemeClr val="bg1"/>
                </a:solidFill>
                <a:latin typeface="Comic Sans MS" panose="030F0702030302020204" pitchFamily="66" charset="0"/>
              </a:rPr>
              <a:t>     We hope that this presentation will make your fasting purposeful and rewarding.</a:t>
            </a:r>
          </a:p>
          <a:p>
            <a:pPr>
              <a:lnSpc>
                <a:spcPct val="80000"/>
              </a:lnSpc>
              <a:buFont typeface="Webdings" panose="05030102010509060703" pitchFamily="18" charset="2"/>
              <a:buNone/>
            </a:pPr>
            <a:endParaRPr lang="en-US" altLang="en-US" sz="1800" dirty="0">
              <a:solidFill>
                <a:schemeClr val="bg1"/>
              </a:solidFill>
              <a:latin typeface="Comic Sans MS" panose="030F0702030302020204" pitchFamily="66" charset="0"/>
            </a:endParaRPr>
          </a:p>
          <a:p>
            <a:pPr>
              <a:lnSpc>
                <a:spcPct val="80000"/>
              </a:lnSpc>
              <a:buFont typeface="Webdings" panose="05030102010509060703" pitchFamily="18" charset="2"/>
              <a:buNone/>
            </a:pPr>
            <a:r>
              <a:rPr lang="en-US" altLang="en-US" sz="1800" dirty="0">
                <a:solidFill>
                  <a:schemeClr val="bg1"/>
                </a:solidFill>
                <a:latin typeface="Comic Sans MS" panose="030F0702030302020204" pitchFamily="66" charset="0"/>
              </a:rPr>
              <a:t>     In another way, this is Ramadan gift for you.</a:t>
            </a:r>
          </a:p>
          <a:p>
            <a:pPr>
              <a:lnSpc>
                <a:spcPct val="80000"/>
              </a:lnSpc>
              <a:buFont typeface="Webdings" panose="05030102010509060703" pitchFamily="18" charset="2"/>
              <a:buNone/>
            </a:pPr>
            <a:r>
              <a:rPr lang="en-US" altLang="en-US" sz="1200" b="1" dirty="0">
                <a:solidFill>
                  <a:schemeClr val="bg1"/>
                </a:solidFill>
              </a:rPr>
              <a:t>    </a:t>
            </a:r>
          </a:p>
          <a:p>
            <a:pPr>
              <a:lnSpc>
                <a:spcPct val="80000"/>
              </a:lnSpc>
              <a:buFont typeface="Webdings" panose="05030102010509060703" pitchFamily="18" charset="2"/>
              <a:buNone/>
            </a:pPr>
            <a:r>
              <a:rPr lang="en-US" altLang="en-US" sz="1200" b="1" dirty="0">
                <a:solidFill>
                  <a:schemeClr val="bg1"/>
                </a:solidFill>
              </a:rPr>
              <a:t>     </a:t>
            </a:r>
            <a:endParaRPr lang="en-US" altLang="en-US" sz="1200" b="1" i="1" dirty="0">
              <a:solidFill>
                <a:schemeClr val="bg1"/>
              </a:solidFill>
            </a:endParaRPr>
          </a:p>
          <a:p>
            <a:pPr>
              <a:lnSpc>
                <a:spcPct val="80000"/>
              </a:lnSpc>
              <a:buFont typeface="Webdings" panose="05030102010509060703" pitchFamily="18" charset="2"/>
              <a:buNone/>
            </a:pPr>
            <a:endParaRPr lang="en-US" altLang="en-US" sz="1200" b="1" i="1" dirty="0">
              <a:solidFill>
                <a:schemeClr val="bg1"/>
              </a:solidFill>
            </a:endParaRPr>
          </a:p>
        </p:txBody>
      </p:sp>
      <p:sp>
        <p:nvSpPr>
          <p:cNvPr id="17413" name="Oval 5">
            <a:extLst>
              <a:ext uri="{FF2B5EF4-FFF2-40B4-BE49-F238E27FC236}">
                <a16:creationId xmlns:a16="http://schemas.microsoft.com/office/drawing/2014/main" xmlns="" id="{C4B316C5-4440-42BF-A6FB-FFDEDD6CC5A9}"/>
              </a:ext>
            </a:extLst>
          </p:cNvPr>
          <p:cNvSpPr>
            <a:spLocks noChangeArrowheads="1"/>
          </p:cNvSpPr>
          <p:nvPr/>
        </p:nvSpPr>
        <p:spPr bwMode="auto">
          <a:xfrm>
            <a:off x="468313" y="2919413"/>
            <a:ext cx="1798637" cy="1728787"/>
          </a:xfrm>
          <a:prstGeom prst="ellipse">
            <a:avLst/>
          </a:prstGeom>
          <a:solidFill>
            <a:srgbClr val="CCFFFF"/>
          </a:solidFill>
          <a:ln w="9525">
            <a:solidFill>
              <a:srgbClr val="5F5F5F"/>
            </a:solidFill>
            <a:round/>
            <a:headEnd/>
            <a:tailEnd/>
          </a:ln>
          <a:effectLst>
            <a:outerShdw dist="35921" dir="2700000" algn="ctr" rotWithShape="0">
              <a:srgbClr val="333333"/>
            </a:outerShdw>
          </a:effec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ZA" altLang="en-US" sz="1400" b="1">
                <a:solidFill>
                  <a:srgbClr val="333333"/>
                </a:solidFill>
                <a:cs typeface="Arial" panose="020B0604020202020204" pitchFamily="34" charset="0"/>
              </a:rPr>
              <a:t>Introduction</a:t>
            </a:r>
          </a:p>
        </p:txBody>
      </p:sp>
      <p:sp>
        <p:nvSpPr>
          <p:cNvPr id="17414" name="AutoShape 6">
            <a:extLst>
              <a:ext uri="{FF2B5EF4-FFF2-40B4-BE49-F238E27FC236}">
                <a16:creationId xmlns:a16="http://schemas.microsoft.com/office/drawing/2014/main" xmlns="" id="{ED5CE4B7-1176-43D9-A21A-13E99DDBE41F}"/>
              </a:ext>
            </a:extLst>
          </p:cNvPr>
          <p:cNvSpPr>
            <a:spLocks noChangeArrowheads="1"/>
          </p:cNvSpPr>
          <p:nvPr/>
        </p:nvSpPr>
        <p:spPr bwMode="auto">
          <a:xfrm rot="5400000">
            <a:off x="2028825" y="3803650"/>
            <a:ext cx="1276350" cy="152400"/>
          </a:xfrm>
          <a:prstGeom prst="triangle">
            <a:avLst>
              <a:gd name="adj" fmla="val 50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a:extLst>
              <a:ext uri="{FF2B5EF4-FFF2-40B4-BE49-F238E27FC236}">
                <a16:creationId xmlns:a16="http://schemas.microsoft.com/office/drawing/2014/main" xmlns="" id="{2D602950-2A04-4827-94C7-CDBE6F57A8DE}"/>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B498D48C-4B3A-4990-AC5B-CF1B61A92C58}" type="slidenum">
              <a:rPr lang="ar-SA" altLang="en-US">
                <a:solidFill>
                  <a:srgbClr val="FF0000"/>
                </a:solidFill>
              </a:rPr>
              <a:pPr/>
              <a:t>3</a:t>
            </a:fld>
            <a:endParaRPr lang="en-US" altLang="en-US" sz="1000">
              <a:solidFill>
                <a:srgbClr val="FF0000"/>
              </a:solidFill>
            </a:endParaRPr>
          </a:p>
        </p:txBody>
      </p:sp>
      <p:sp>
        <p:nvSpPr>
          <p:cNvPr id="18435" name="Rectangle 2">
            <a:extLst>
              <a:ext uri="{FF2B5EF4-FFF2-40B4-BE49-F238E27FC236}">
                <a16:creationId xmlns:a16="http://schemas.microsoft.com/office/drawing/2014/main" xmlns="" id="{7EDF5FA6-39FD-46D2-B470-C14C20646032}"/>
              </a:ext>
            </a:extLst>
          </p:cNvPr>
          <p:cNvSpPr>
            <a:spLocks noGrp="1" noChangeArrowheads="1"/>
          </p:cNvSpPr>
          <p:nvPr>
            <p:ph type="title"/>
          </p:nvPr>
        </p:nvSpPr>
        <p:spPr/>
        <p:txBody>
          <a:bodyPr/>
          <a:lstStyle/>
          <a:p>
            <a:r>
              <a:rPr lang="en-US" altLang="en-US"/>
              <a:t>Ramadan – sacred month in the Islamic Calendar</a:t>
            </a:r>
          </a:p>
        </p:txBody>
      </p:sp>
      <p:sp>
        <p:nvSpPr>
          <p:cNvPr id="18436" name="Rectangle 17">
            <a:extLst>
              <a:ext uri="{FF2B5EF4-FFF2-40B4-BE49-F238E27FC236}">
                <a16:creationId xmlns:a16="http://schemas.microsoft.com/office/drawing/2014/main" xmlns="" id="{3606B5ED-9802-4E61-903A-33786BEFA60E}"/>
              </a:ext>
            </a:extLst>
          </p:cNvPr>
          <p:cNvSpPr>
            <a:spLocks noChangeArrowheads="1"/>
          </p:cNvSpPr>
          <p:nvPr/>
        </p:nvSpPr>
        <p:spPr bwMode="auto">
          <a:xfrm>
            <a:off x="381000" y="2286000"/>
            <a:ext cx="1333500" cy="684213"/>
          </a:xfrm>
          <a:prstGeom prst="rect">
            <a:avLst/>
          </a:prstGeom>
          <a:solidFill>
            <a:schemeClr val="hlink"/>
          </a:solidFill>
          <a:ln w="9525">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Muharram</a:t>
            </a:r>
          </a:p>
        </p:txBody>
      </p:sp>
      <p:sp>
        <p:nvSpPr>
          <p:cNvPr id="18437" name="Rectangle 18">
            <a:extLst>
              <a:ext uri="{FF2B5EF4-FFF2-40B4-BE49-F238E27FC236}">
                <a16:creationId xmlns:a16="http://schemas.microsoft.com/office/drawing/2014/main" xmlns="" id="{0E061C73-3F78-41FA-AF75-C0C3DB057967}"/>
              </a:ext>
            </a:extLst>
          </p:cNvPr>
          <p:cNvSpPr>
            <a:spLocks noChangeArrowheads="1"/>
          </p:cNvSpPr>
          <p:nvPr/>
        </p:nvSpPr>
        <p:spPr bwMode="auto">
          <a:xfrm>
            <a:off x="2057400" y="22860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Safar</a:t>
            </a:r>
          </a:p>
        </p:txBody>
      </p:sp>
      <p:sp>
        <p:nvSpPr>
          <p:cNvPr id="18438" name="Rectangle 19">
            <a:extLst>
              <a:ext uri="{FF2B5EF4-FFF2-40B4-BE49-F238E27FC236}">
                <a16:creationId xmlns:a16="http://schemas.microsoft.com/office/drawing/2014/main" xmlns="" id="{DAA64049-FCBC-4483-BB0D-3DB264894DD1}"/>
              </a:ext>
            </a:extLst>
          </p:cNvPr>
          <p:cNvSpPr>
            <a:spLocks noChangeArrowheads="1"/>
          </p:cNvSpPr>
          <p:nvPr/>
        </p:nvSpPr>
        <p:spPr bwMode="auto">
          <a:xfrm>
            <a:off x="3657600" y="22860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Rabi al Awwal</a:t>
            </a:r>
          </a:p>
        </p:txBody>
      </p:sp>
      <p:sp>
        <p:nvSpPr>
          <p:cNvPr id="18439" name="Rectangle 21">
            <a:extLst>
              <a:ext uri="{FF2B5EF4-FFF2-40B4-BE49-F238E27FC236}">
                <a16:creationId xmlns:a16="http://schemas.microsoft.com/office/drawing/2014/main" xmlns="" id="{79D9FB6D-161B-47F9-8BF6-8C95AABBAE41}"/>
              </a:ext>
            </a:extLst>
          </p:cNvPr>
          <p:cNvSpPr>
            <a:spLocks noChangeArrowheads="1"/>
          </p:cNvSpPr>
          <p:nvPr/>
        </p:nvSpPr>
        <p:spPr bwMode="auto">
          <a:xfrm>
            <a:off x="381000" y="32004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Rabi at thani</a:t>
            </a:r>
          </a:p>
        </p:txBody>
      </p:sp>
      <p:sp>
        <p:nvSpPr>
          <p:cNvPr id="18440" name="Rectangle 22">
            <a:extLst>
              <a:ext uri="{FF2B5EF4-FFF2-40B4-BE49-F238E27FC236}">
                <a16:creationId xmlns:a16="http://schemas.microsoft.com/office/drawing/2014/main" xmlns="" id="{1BFDAAA2-C9AA-4A68-A72F-0D960F50D905}"/>
              </a:ext>
            </a:extLst>
          </p:cNvPr>
          <p:cNvSpPr>
            <a:spLocks noChangeArrowheads="1"/>
          </p:cNvSpPr>
          <p:nvPr/>
        </p:nvSpPr>
        <p:spPr bwMode="auto">
          <a:xfrm>
            <a:off x="2057400" y="32004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Jumadi </a:t>
            </a:r>
          </a:p>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al Awwal</a:t>
            </a:r>
          </a:p>
        </p:txBody>
      </p:sp>
      <p:sp>
        <p:nvSpPr>
          <p:cNvPr id="18441" name="Rectangle 23">
            <a:extLst>
              <a:ext uri="{FF2B5EF4-FFF2-40B4-BE49-F238E27FC236}">
                <a16:creationId xmlns:a16="http://schemas.microsoft.com/office/drawing/2014/main" xmlns="" id="{1799FA6A-B7C4-4644-B362-CABDD9DE9A99}"/>
              </a:ext>
            </a:extLst>
          </p:cNvPr>
          <p:cNvSpPr>
            <a:spLocks noChangeArrowheads="1"/>
          </p:cNvSpPr>
          <p:nvPr/>
        </p:nvSpPr>
        <p:spPr bwMode="auto">
          <a:xfrm>
            <a:off x="3657600" y="32004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Jumadi at </a:t>
            </a:r>
          </a:p>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thani</a:t>
            </a:r>
          </a:p>
        </p:txBody>
      </p:sp>
      <p:sp>
        <p:nvSpPr>
          <p:cNvPr id="18442" name="Rectangle 24">
            <a:extLst>
              <a:ext uri="{FF2B5EF4-FFF2-40B4-BE49-F238E27FC236}">
                <a16:creationId xmlns:a16="http://schemas.microsoft.com/office/drawing/2014/main" xmlns="" id="{1CD067F5-E72C-4332-8B6D-D48F6BFBB207}"/>
              </a:ext>
            </a:extLst>
          </p:cNvPr>
          <p:cNvSpPr>
            <a:spLocks noChangeArrowheads="1"/>
          </p:cNvSpPr>
          <p:nvPr/>
        </p:nvSpPr>
        <p:spPr bwMode="auto">
          <a:xfrm>
            <a:off x="381000" y="41148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endParaRPr lang="en-GB" altLang="en-US" sz="1200" b="1">
              <a:solidFill>
                <a:srgbClr val="FFFF66"/>
              </a:solidFill>
              <a:cs typeface="Arial" panose="020B0604020202020204" pitchFamily="34" charset="0"/>
            </a:endParaRPr>
          </a:p>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Rajab</a:t>
            </a:r>
          </a:p>
          <a:p>
            <a:pPr algn="ctr" eaLnBrk="1" hangingPunct="1">
              <a:buFont typeface="Arial" panose="020B0604020202020204" pitchFamily="34" charset="0"/>
              <a:buNone/>
            </a:pPr>
            <a:endParaRPr lang="en-GB" altLang="en-US" sz="1200" b="1">
              <a:solidFill>
                <a:srgbClr val="FFFF66"/>
              </a:solidFill>
              <a:cs typeface="Arial" panose="020B0604020202020204" pitchFamily="34" charset="0"/>
            </a:endParaRPr>
          </a:p>
        </p:txBody>
      </p:sp>
      <p:sp>
        <p:nvSpPr>
          <p:cNvPr id="18443" name="Rectangle 25">
            <a:extLst>
              <a:ext uri="{FF2B5EF4-FFF2-40B4-BE49-F238E27FC236}">
                <a16:creationId xmlns:a16="http://schemas.microsoft.com/office/drawing/2014/main" xmlns="" id="{B678B84C-2E9E-456F-8DB8-A50E96518D26}"/>
              </a:ext>
            </a:extLst>
          </p:cNvPr>
          <p:cNvSpPr>
            <a:spLocks noChangeArrowheads="1"/>
          </p:cNvSpPr>
          <p:nvPr/>
        </p:nvSpPr>
        <p:spPr bwMode="auto">
          <a:xfrm>
            <a:off x="2057400" y="41148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Shaban</a:t>
            </a:r>
          </a:p>
        </p:txBody>
      </p:sp>
      <p:sp>
        <p:nvSpPr>
          <p:cNvPr id="366618" name="Rectangle 26">
            <a:extLst>
              <a:ext uri="{FF2B5EF4-FFF2-40B4-BE49-F238E27FC236}">
                <a16:creationId xmlns:a16="http://schemas.microsoft.com/office/drawing/2014/main" xmlns="" id="{173597AF-86D6-4F36-9174-C2B1729EFD8C}"/>
              </a:ext>
            </a:extLst>
          </p:cNvPr>
          <p:cNvSpPr>
            <a:spLocks noChangeArrowheads="1"/>
          </p:cNvSpPr>
          <p:nvPr/>
        </p:nvSpPr>
        <p:spPr bwMode="auto">
          <a:xfrm>
            <a:off x="3657600" y="41148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Ramadan</a:t>
            </a:r>
          </a:p>
        </p:txBody>
      </p:sp>
      <p:sp>
        <p:nvSpPr>
          <p:cNvPr id="18445" name="Rectangle 27">
            <a:extLst>
              <a:ext uri="{FF2B5EF4-FFF2-40B4-BE49-F238E27FC236}">
                <a16:creationId xmlns:a16="http://schemas.microsoft.com/office/drawing/2014/main" xmlns="" id="{2F043544-0232-49E2-BD5A-98E30349D89C}"/>
              </a:ext>
            </a:extLst>
          </p:cNvPr>
          <p:cNvSpPr>
            <a:spLocks noChangeArrowheads="1"/>
          </p:cNvSpPr>
          <p:nvPr/>
        </p:nvSpPr>
        <p:spPr bwMode="auto">
          <a:xfrm>
            <a:off x="381000" y="50292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endParaRPr lang="en-GB" altLang="en-US" sz="1200" b="1">
              <a:solidFill>
                <a:srgbClr val="FFFF66"/>
              </a:solidFill>
              <a:cs typeface="Arial" panose="020B0604020202020204" pitchFamily="34" charset="0"/>
            </a:endParaRPr>
          </a:p>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Shawwal</a:t>
            </a:r>
          </a:p>
          <a:p>
            <a:pPr algn="ctr" eaLnBrk="1" hangingPunct="1">
              <a:buFont typeface="Arial" panose="020B0604020202020204" pitchFamily="34" charset="0"/>
              <a:buNone/>
            </a:pPr>
            <a:endParaRPr lang="en-GB" altLang="en-US" sz="1200" b="1">
              <a:solidFill>
                <a:srgbClr val="FFFF66"/>
              </a:solidFill>
              <a:cs typeface="Arial" panose="020B0604020202020204" pitchFamily="34" charset="0"/>
            </a:endParaRPr>
          </a:p>
        </p:txBody>
      </p:sp>
      <p:sp>
        <p:nvSpPr>
          <p:cNvPr id="18446" name="Rectangle 28">
            <a:extLst>
              <a:ext uri="{FF2B5EF4-FFF2-40B4-BE49-F238E27FC236}">
                <a16:creationId xmlns:a16="http://schemas.microsoft.com/office/drawing/2014/main" xmlns="" id="{5CAA9579-54F8-4C47-A827-425B0B8EB69B}"/>
              </a:ext>
            </a:extLst>
          </p:cNvPr>
          <p:cNvSpPr>
            <a:spLocks noChangeArrowheads="1"/>
          </p:cNvSpPr>
          <p:nvPr/>
        </p:nvSpPr>
        <p:spPr bwMode="auto">
          <a:xfrm>
            <a:off x="2057400" y="50292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US" altLang="en-US" sz="1200" b="1">
                <a:solidFill>
                  <a:srgbClr val="FFFF66"/>
                </a:solidFill>
                <a:cs typeface="Arial" panose="020B0604020202020204" pitchFamily="34" charset="0"/>
              </a:rPr>
              <a:t>Dhu al Qaidah </a:t>
            </a:r>
            <a:endParaRPr lang="en-GB" altLang="en-US" sz="1200" b="1">
              <a:solidFill>
                <a:srgbClr val="FFFF66"/>
              </a:solidFill>
              <a:cs typeface="Arial" panose="020B0604020202020204" pitchFamily="34" charset="0"/>
            </a:endParaRPr>
          </a:p>
        </p:txBody>
      </p:sp>
      <p:sp>
        <p:nvSpPr>
          <p:cNvPr id="18447" name="Rectangle 29">
            <a:extLst>
              <a:ext uri="{FF2B5EF4-FFF2-40B4-BE49-F238E27FC236}">
                <a16:creationId xmlns:a16="http://schemas.microsoft.com/office/drawing/2014/main" xmlns="" id="{4CAADA40-CE95-4B11-BE4E-6758D595D39B}"/>
              </a:ext>
            </a:extLst>
          </p:cNvPr>
          <p:cNvSpPr>
            <a:spLocks noChangeArrowheads="1"/>
          </p:cNvSpPr>
          <p:nvPr/>
        </p:nvSpPr>
        <p:spPr bwMode="auto">
          <a:xfrm>
            <a:off x="3657600" y="5029200"/>
            <a:ext cx="1333500" cy="684213"/>
          </a:xfrm>
          <a:prstGeom prst="rect">
            <a:avLst/>
          </a:prstGeom>
          <a:solidFill>
            <a:schemeClr val="hlink"/>
          </a:solidFill>
          <a:ln w="9525" algn="ctr">
            <a:solidFill>
              <a:schemeClr val="tx1"/>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n-GB" altLang="en-US" sz="1200" b="1">
                <a:solidFill>
                  <a:srgbClr val="FFFF66"/>
                </a:solidFill>
                <a:cs typeface="Arial" panose="020B0604020202020204" pitchFamily="34" charset="0"/>
              </a:rPr>
              <a:t>Dhu al Hijjah</a:t>
            </a:r>
          </a:p>
        </p:txBody>
      </p:sp>
      <p:pic>
        <p:nvPicPr>
          <p:cNvPr id="18448" name="Picture 30" descr="j0290073[1]">
            <a:extLst>
              <a:ext uri="{FF2B5EF4-FFF2-40B4-BE49-F238E27FC236}">
                <a16:creationId xmlns:a16="http://schemas.microsoft.com/office/drawing/2014/main" xmlns="" id="{038789A1-A828-42FC-A3B0-4C0BD63A31F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3124200"/>
            <a:ext cx="168751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6624" name="Text Box 32">
            <a:extLst>
              <a:ext uri="{FF2B5EF4-FFF2-40B4-BE49-F238E27FC236}">
                <a16:creationId xmlns:a16="http://schemas.microsoft.com/office/drawing/2014/main" xmlns="" id="{68309EDF-F204-4482-8DE0-0C0970E65492}"/>
              </a:ext>
            </a:extLst>
          </p:cNvPr>
          <p:cNvSpPr txBox="1">
            <a:spLocks noChangeArrowheads="1"/>
          </p:cNvSpPr>
          <p:nvPr/>
        </p:nvSpPr>
        <p:spPr bwMode="auto">
          <a:xfrm>
            <a:off x="152400" y="1219200"/>
            <a:ext cx="5638800" cy="304800"/>
          </a:xfrm>
          <a:prstGeom prst="rect">
            <a:avLst/>
          </a:prstGeom>
          <a:solidFill>
            <a:srgbClr val="FFFF66"/>
          </a:solidFill>
          <a:ln>
            <a:noFill/>
          </a:ln>
          <a:effectLst/>
          <a:extLs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GB" altLang="en-US" sz="1400" b="1">
                <a:solidFill>
                  <a:srgbClr val="0000FF"/>
                </a:solidFill>
                <a:cs typeface="Arial" panose="020B0604020202020204" pitchFamily="34" charset="0"/>
              </a:rPr>
              <a:t>Islamic Calendar or the Hijri Calendar is based on the lunar year.</a:t>
            </a:r>
          </a:p>
        </p:txBody>
      </p:sp>
      <p:pic>
        <p:nvPicPr>
          <p:cNvPr id="18450" name="Picture 33" descr="j0318904[1]">
            <a:extLst>
              <a:ext uri="{FF2B5EF4-FFF2-40B4-BE49-F238E27FC236}">
                <a16:creationId xmlns:a16="http://schemas.microsoft.com/office/drawing/2014/main" xmlns="" id="{A9E2A199-21D7-4FD0-9331-DBE4CB49294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990600"/>
            <a:ext cx="10668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1" name="Rectangle 40">
            <a:extLst>
              <a:ext uri="{FF2B5EF4-FFF2-40B4-BE49-F238E27FC236}">
                <a16:creationId xmlns:a16="http://schemas.microsoft.com/office/drawing/2014/main" xmlns="" id="{618DF0FD-A94C-495F-A892-BE24FDD396B9}"/>
              </a:ext>
            </a:extLst>
          </p:cNvPr>
          <p:cNvSpPr>
            <a:spLocks noChangeArrowheads="1"/>
          </p:cNvSpPr>
          <p:nvPr/>
        </p:nvSpPr>
        <p:spPr bwMode="auto">
          <a:xfrm rot="-2457738">
            <a:off x="228600" y="21336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1</a:t>
            </a:r>
          </a:p>
        </p:txBody>
      </p:sp>
      <p:sp>
        <p:nvSpPr>
          <p:cNvPr id="18452" name="Rectangle 41">
            <a:extLst>
              <a:ext uri="{FF2B5EF4-FFF2-40B4-BE49-F238E27FC236}">
                <a16:creationId xmlns:a16="http://schemas.microsoft.com/office/drawing/2014/main" xmlns="" id="{F2E70FC4-9EE8-4490-9BD0-9CECEEC575BD}"/>
              </a:ext>
            </a:extLst>
          </p:cNvPr>
          <p:cNvSpPr>
            <a:spLocks noChangeArrowheads="1"/>
          </p:cNvSpPr>
          <p:nvPr/>
        </p:nvSpPr>
        <p:spPr bwMode="auto">
          <a:xfrm rot="-2457738">
            <a:off x="1905000" y="21336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2</a:t>
            </a:r>
          </a:p>
        </p:txBody>
      </p:sp>
      <p:sp>
        <p:nvSpPr>
          <p:cNvPr id="18453" name="Rectangle 42">
            <a:extLst>
              <a:ext uri="{FF2B5EF4-FFF2-40B4-BE49-F238E27FC236}">
                <a16:creationId xmlns:a16="http://schemas.microsoft.com/office/drawing/2014/main" xmlns="" id="{0F10F29D-D4ED-48D9-9F3F-436836A97D94}"/>
              </a:ext>
            </a:extLst>
          </p:cNvPr>
          <p:cNvSpPr>
            <a:spLocks noChangeArrowheads="1"/>
          </p:cNvSpPr>
          <p:nvPr/>
        </p:nvSpPr>
        <p:spPr bwMode="auto">
          <a:xfrm rot="-2457738">
            <a:off x="3505200" y="20574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3</a:t>
            </a:r>
          </a:p>
        </p:txBody>
      </p:sp>
      <p:sp>
        <p:nvSpPr>
          <p:cNvPr id="18454" name="Rectangle 43">
            <a:extLst>
              <a:ext uri="{FF2B5EF4-FFF2-40B4-BE49-F238E27FC236}">
                <a16:creationId xmlns:a16="http://schemas.microsoft.com/office/drawing/2014/main" xmlns="" id="{BB6EE2AD-6171-4368-AD8A-C0F85D506AAD}"/>
              </a:ext>
            </a:extLst>
          </p:cNvPr>
          <p:cNvSpPr>
            <a:spLocks noChangeArrowheads="1"/>
          </p:cNvSpPr>
          <p:nvPr/>
        </p:nvSpPr>
        <p:spPr bwMode="auto">
          <a:xfrm rot="-2457738">
            <a:off x="228600" y="31242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4</a:t>
            </a:r>
          </a:p>
        </p:txBody>
      </p:sp>
      <p:sp>
        <p:nvSpPr>
          <p:cNvPr id="18455" name="Rectangle 44">
            <a:extLst>
              <a:ext uri="{FF2B5EF4-FFF2-40B4-BE49-F238E27FC236}">
                <a16:creationId xmlns:a16="http://schemas.microsoft.com/office/drawing/2014/main" xmlns="" id="{DA52F246-FA66-4761-A557-8A2F24B823F1}"/>
              </a:ext>
            </a:extLst>
          </p:cNvPr>
          <p:cNvSpPr>
            <a:spLocks noChangeArrowheads="1"/>
          </p:cNvSpPr>
          <p:nvPr/>
        </p:nvSpPr>
        <p:spPr bwMode="auto">
          <a:xfrm rot="-2457738">
            <a:off x="1905000" y="30480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5</a:t>
            </a:r>
          </a:p>
        </p:txBody>
      </p:sp>
      <p:sp>
        <p:nvSpPr>
          <p:cNvPr id="18456" name="Rectangle 45">
            <a:extLst>
              <a:ext uri="{FF2B5EF4-FFF2-40B4-BE49-F238E27FC236}">
                <a16:creationId xmlns:a16="http://schemas.microsoft.com/office/drawing/2014/main" xmlns="" id="{8BE1927C-C553-4D8A-9AC0-33E3CB0FDC17}"/>
              </a:ext>
            </a:extLst>
          </p:cNvPr>
          <p:cNvSpPr>
            <a:spLocks noChangeArrowheads="1"/>
          </p:cNvSpPr>
          <p:nvPr/>
        </p:nvSpPr>
        <p:spPr bwMode="auto">
          <a:xfrm rot="-2457738">
            <a:off x="3505200" y="30480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6</a:t>
            </a:r>
          </a:p>
        </p:txBody>
      </p:sp>
      <p:sp>
        <p:nvSpPr>
          <p:cNvPr id="18457" name="Rectangle 46">
            <a:extLst>
              <a:ext uri="{FF2B5EF4-FFF2-40B4-BE49-F238E27FC236}">
                <a16:creationId xmlns:a16="http://schemas.microsoft.com/office/drawing/2014/main" xmlns="" id="{8B7BCAD5-276B-4C41-8C5A-8F32C642938F}"/>
              </a:ext>
            </a:extLst>
          </p:cNvPr>
          <p:cNvSpPr>
            <a:spLocks noChangeArrowheads="1"/>
          </p:cNvSpPr>
          <p:nvPr/>
        </p:nvSpPr>
        <p:spPr bwMode="auto">
          <a:xfrm rot="-2457738">
            <a:off x="228600" y="41148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7</a:t>
            </a:r>
          </a:p>
        </p:txBody>
      </p:sp>
      <p:sp>
        <p:nvSpPr>
          <p:cNvPr id="18458" name="Rectangle 47">
            <a:extLst>
              <a:ext uri="{FF2B5EF4-FFF2-40B4-BE49-F238E27FC236}">
                <a16:creationId xmlns:a16="http://schemas.microsoft.com/office/drawing/2014/main" xmlns="" id="{0FA8DAB8-6843-45A1-A6AB-21CB4FF7F05A}"/>
              </a:ext>
            </a:extLst>
          </p:cNvPr>
          <p:cNvSpPr>
            <a:spLocks noChangeArrowheads="1"/>
          </p:cNvSpPr>
          <p:nvPr/>
        </p:nvSpPr>
        <p:spPr bwMode="auto">
          <a:xfrm rot="-2457738">
            <a:off x="1905000" y="40386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8</a:t>
            </a:r>
          </a:p>
        </p:txBody>
      </p:sp>
      <p:sp>
        <p:nvSpPr>
          <p:cNvPr id="18459" name="Rectangle 48">
            <a:extLst>
              <a:ext uri="{FF2B5EF4-FFF2-40B4-BE49-F238E27FC236}">
                <a16:creationId xmlns:a16="http://schemas.microsoft.com/office/drawing/2014/main" xmlns="" id="{172637B8-BC9C-4512-B114-E8FDD901281C}"/>
              </a:ext>
            </a:extLst>
          </p:cNvPr>
          <p:cNvSpPr>
            <a:spLocks noChangeArrowheads="1"/>
          </p:cNvSpPr>
          <p:nvPr/>
        </p:nvSpPr>
        <p:spPr bwMode="auto">
          <a:xfrm rot="-2457738">
            <a:off x="3505200" y="40386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9</a:t>
            </a:r>
          </a:p>
        </p:txBody>
      </p:sp>
      <p:sp>
        <p:nvSpPr>
          <p:cNvPr id="18460" name="Rectangle 52">
            <a:extLst>
              <a:ext uri="{FF2B5EF4-FFF2-40B4-BE49-F238E27FC236}">
                <a16:creationId xmlns:a16="http://schemas.microsoft.com/office/drawing/2014/main" xmlns="" id="{26E8BEA1-D56D-42EC-8D3F-016A85DF9961}"/>
              </a:ext>
            </a:extLst>
          </p:cNvPr>
          <p:cNvSpPr>
            <a:spLocks noChangeArrowheads="1"/>
          </p:cNvSpPr>
          <p:nvPr/>
        </p:nvSpPr>
        <p:spPr bwMode="auto">
          <a:xfrm rot="-2457738">
            <a:off x="1828800" y="49530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11</a:t>
            </a:r>
          </a:p>
        </p:txBody>
      </p:sp>
      <p:sp>
        <p:nvSpPr>
          <p:cNvPr id="18461" name="Rectangle 53">
            <a:extLst>
              <a:ext uri="{FF2B5EF4-FFF2-40B4-BE49-F238E27FC236}">
                <a16:creationId xmlns:a16="http://schemas.microsoft.com/office/drawing/2014/main" xmlns="" id="{937F4614-22BA-4A81-8C76-911F298BBE3E}"/>
              </a:ext>
            </a:extLst>
          </p:cNvPr>
          <p:cNvSpPr>
            <a:spLocks noChangeArrowheads="1"/>
          </p:cNvSpPr>
          <p:nvPr/>
        </p:nvSpPr>
        <p:spPr bwMode="auto">
          <a:xfrm rot="-2457738">
            <a:off x="3505200" y="49530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12</a:t>
            </a:r>
          </a:p>
        </p:txBody>
      </p:sp>
      <p:sp>
        <p:nvSpPr>
          <p:cNvPr id="18462" name="Rectangle 54">
            <a:extLst>
              <a:ext uri="{FF2B5EF4-FFF2-40B4-BE49-F238E27FC236}">
                <a16:creationId xmlns:a16="http://schemas.microsoft.com/office/drawing/2014/main" xmlns="" id="{64564B8D-EFDC-4D3E-AF9A-E4F1AA702C0E}"/>
              </a:ext>
            </a:extLst>
          </p:cNvPr>
          <p:cNvSpPr>
            <a:spLocks noChangeArrowheads="1"/>
          </p:cNvSpPr>
          <p:nvPr/>
        </p:nvSpPr>
        <p:spPr bwMode="auto">
          <a:xfrm rot="-2457738">
            <a:off x="152400" y="4953000"/>
            <a:ext cx="457200" cy="304800"/>
          </a:xfrm>
          <a:prstGeom prst="rect">
            <a:avLst/>
          </a:prstGeom>
          <a:solidFill>
            <a:schemeClr val="accent2"/>
          </a:solidFill>
          <a:ln w="9525" algn="ctr">
            <a:solidFill>
              <a:srgbClr val="000000"/>
            </a:solidFill>
            <a:miter lim="800000"/>
            <a:headEnd/>
            <a:tailEnd/>
          </a:ln>
          <a:effectLst>
            <a:outerShdw dist="35921" dir="2700000" algn="ctr" rotWithShape="0">
              <a:srgbClr val="000000"/>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b="1">
                <a:solidFill>
                  <a:schemeClr val="folHlink"/>
                </a:solidFill>
                <a:cs typeface="Arial" panose="020B0604020202020204" pitchFamily="34" charset="0"/>
              </a:rPr>
              <a:t>10</a:t>
            </a:r>
          </a:p>
        </p:txBody>
      </p:sp>
      <p:sp>
        <p:nvSpPr>
          <p:cNvPr id="366628" name="AutoShape 36">
            <a:extLst>
              <a:ext uri="{FF2B5EF4-FFF2-40B4-BE49-F238E27FC236}">
                <a16:creationId xmlns:a16="http://schemas.microsoft.com/office/drawing/2014/main" xmlns="" id="{6E796DCD-2166-4034-B295-EE1750F5CEAB}"/>
              </a:ext>
            </a:extLst>
          </p:cNvPr>
          <p:cNvSpPr>
            <a:spLocks noChangeArrowheads="1"/>
          </p:cNvSpPr>
          <p:nvPr/>
        </p:nvSpPr>
        <p:spPr bwMode="auto">
          <a:xfrm>
            <a:off x="1143000" y="5181600"/>
            <a:ext cx="4724400" cy="762000"/>
          </a:xfrm>
          <a:prstGeom prst="wedgeRoundRectCallout">
            <a:avLst>
              <a:gd name="adj1" fmla="val 11894"/>
              <a:gd name="adj2" fmla="val -120208"/>
              <a:gd name="adj3" fmla="val 16667"/>
            </a:avLst>
          </a:prstGeom>
          <a:solidFill>
            <a:srgbClr val="FFFF66"/>
          </a:solidFill>
          <a:ln>
            <a:noFill/>
          </a:ln>
          <a:effectLst>
            <a:outerShdw dist="35921" dir="2700000" algn="ctr" rotWithShape="0">
              <a:srgbClr val="333333"/>
            </a:outerShdw>
          </a:effectLst>
          <a:extLst>
            <a:ext uri="{91240B29-F687-4F45-9708-019B960494DF}">
              <a14:hiddenLine xmlns:a14="http://schemas.microsoft.com/office/drawing/2010/main" w="9525" algn="ctr">
                <a:solidFill>
                  <a:schemeClr val="tx1"/>
                </a:solidFill>
                <a:miter lim="800000"/>
                <a:headEnd/>
                <a:tailEnd/>
              </a14:hiddenLine>
            </a:ext>
          </a:extLst>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rgbClr val="0000FF"/>
                </a:solidFill>
              </a:rPr>
              <a:t>It is obligatory on Muslims to fast in this month.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366624">
                                            <p:txEl>
                                              <p:pRg st="0" end="0"/>
                                            </p:txEl>
                                          </p:spTgt>
                                        </p:tgtEl>
                                        <p:attrNameLst>
                                          <p:attrName>style.visibility</p:attrName>
                                        </p:attrNameLst>
                                      </p:cBhvr>
                                      <p:to>
                                        <p:strVal val="visible"/>
                                      </p:to>
                                    </p:set>
                                    <p:anim calcmode="discrete" valueType="clr">
                                      <p:cBhvr override="childStyle">
                                        <p:cTn id="7" dur="80"/>
                                        <p:tgtEl>
                                          <p:spTgt spid="36662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6662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66624">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mph" presetSubtype="2" fill="hold" nodeType="clickEffect">
                                  <p:stCondLst>
                                    <p:cond delay="0"/>
                                  </p:stCondLst>
                                  <p:childTnLst>
                                    <p:animClr clrSpc="rgb" dir="cw">
                                      <p:cBhvr>
                                        <p:cTn id="13" dur="500" fill="hold"/>
                                        <p:tgtEl>
                                          <p:spTgt spid="366618"/>
                                        </p:tgtEl>
                                        <p:attrNameLst>
                                          <p:attrName>fillcolor</p:attrName>
                                        </p:attrNameLst>
                                      </p:cBhvr>
                                      <p:to>
                                        <a:schemeClr val="folHlink"/>
                                      </p:to>
                                    </p:animClr>
                                    <p:set>
                                      <p:cBhvr>
                                        <p:cTn id="14" dur="500" fill="hold"/>
                                        <p:tgtEl>
                                          <p:spTgt spid="366618"/>
                                        </p:tgtEl>
                                        <p:attrNameLst>
                                          <p:attrName>fill.type</p:attrName>
                                        </p:attrNameLst>
                                      </p:cBhvr>
                                      <p:to>
                                        <p:strVal val="solid"/>
                                      </p:to>
                                    </p:set>
                                    <p:set>
                                      <p:cBhvr>
                                        <p:cTn id="15" dur="500" fill="hold"/>
                                        <p:tgtEl>
                                          <p:spTgt spid="366618"/>
                                        </p:tgtEl>
                                        <p:attrNameLst>
                                          <p:attrName>fill.on</p:attrName>
                                        </p:attrNameLst>
                                      </p:cBhvr>
                                      <p:to>
                                        <p:strVal val="tru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66628"/>
                                        </p:tgtEl>
                                        <p:attrNameLst>
                                          <p:attrName>style.visibility</p:attrName>
                                        </p:attrNameLst>
                                      </p:cBhvr>
                                      <p:to>
                                        <p:strVal val="visible"/>
                                      </p:to>
                                    </p:set>
                                    <p:anim calcmode="lin" valueType="num">
                                      <p:cBhvr>
                                        <p:cTn id="20" dur="500" fill="hold"/>
                                        <p:tgtEl>
                                          <p:spTgt spid="366628"/>
                                        </p:tgtEl>
                                        <p:attrNameLst>
                                          <p:attrName>ppt_w</p:attrName>
                                        </p:attrNameLst>
                                      </p:cBhvr>
                                      <p:tavLst>
                                        <p:tav tm="0">
                                          <p:val>
                                            <p:fltVal val="0"/>
                                          </p:val>
                                        </p:tav>
                                        <p:tav tm="100000">
                                          <p:val>
                                            <p:strVal val="#ppt_w"/>
                                          </p:val>
                                        </p:tav>
                                      </p:tavLst>
                                    </p:anim>
                                    <p:anim calcmode="lin" valueType="num">
                                      <p:cBhvr>
                                        <p:cTn id="21" dur="500" fill="hold"/>
                                        <p:tgtEl>
                                          <p:spTgt spid="366628"/>
                                        </p:tgtEl>
                                        <p:attrNameLst>
                                          <p:attrName>ppt_h</p:attrName>
                                        </p:attrNameLst>
                                      </p:cBhvr>
                                      <p:tavLst>
                                        <p:tav tm="0">
                                          <p:val>
                                            <p:fltVal val="0"/>
                                          </p:val>
                                        </p:tav>
                                        <p:tav tm="100000">
                                          <p:val>
                                            <p:strVal val="#ppt_h"/>
                                          </p:val>
                                        </p:tav>
                                      </p:tavLst>
                                    </p:anim>
                                    <p:animEffect transition="in" filter="fade">
                                      <p:cBhvr>
                                        <p:cTn id="22" dur="500"/>
                                        <p:tgtEl>
                                          <p:spTgt spid="36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6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xmlns="" id="{8F185176-A844-498F-B75D-025637BF1BB9}"/>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110D8175-CF04-4CC1-A445-272DB09FB4AB}" type="slidenum">
              <a:rPr lang="ar-SA" altLang="en-US">
                <a:solidFill>
                  <a:srgbClr val="FF0000"/>
                </a:solidFill>
              </a:rPr>
              <a:pPr/>
              <a:t>4</a:t>
            </a:fld>
            <a:endParaRPr lang="en-US" altLang="en-US" sz="1000">
              <a:solidFill>
                <a:srgbClr val="FF0000"/>
              </a:solidFill>
            </a:endParaRPr>
          </a:p>
        </p:txBody>
      </p:sp>
      <p:sp>
        <p:nvSpPr>
          <p:cNvPr id="21507" name="Rectangle 2">
            <a:extLst>
              <a:ext uri="{FF2B5EF4-FFF2-40B4-BE49-F238E27FC236}">
                <a16:creationId xmlns:a16="http://schemas.microsoft.com/office/drawing/2014/main" xmlns="" id="{50446917-DC04-44DA-8A35-E6154F7BDA22}"/>
              </a:ext>
            </a:extLst>
          </p:cNvPr>
          <p:cNvSpPr>
            <a:spLocks noGrp="1" noChangeArrowheads="1"/>
          </p:cNvSpPr>
          <p:nvPr>
            <p:ph type="title"/>
          </p:nvPr>
        </p:nvSpPr>
        <p:spPr/>
        <p:txBody>
          <a:bodyPr/>
          <a:lstStyle/>
          <a:p>
            <a:r>
              <a:rPr lang="en-US" altLang="en-US"/>
              <a:t>Why fasting?</a:t>
            </a:r>
          </a:p>
        </p:txBody>
      </p:sp>
      <p:sp>
        <p:nvSpPr>
          <p:cNvPr id="368644" name="Text Box 4">
            <a:extLst>
              <a:ext uri="{FF2B5EF4-FFF2-40B4-BE49-F238E27FC236}">
                <a16:creationId xmlns:a16="http://schemas.microsoft.com/office/drawing/2014/main" xmlns="" id="{C5D8916A-0CDC-488D-BCA1-6D74AE4F6EA3}"/>
              </a:ext>
            </a:extLst>
          </p:cNvPr>
          <p:cNvSpPr txBox="1">
            <a:spLocks noChangeArrowheads="1"/>
          </p:cNvSpPr>
          <p:nvPr/>
        </p:nvSpPr>
        <p:spPr bwMode="auto">
          <a:xfrm>
            <a:off x="152400" y="1066800"/>
            <a:ext cx="8839200" cy="579438"/>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GB" altLang="en-US" sz="3200" b="1">
                <a:solidFill>
                  <a:srgbClr val="0000FF"/>
                </a:solidFill>
                <a:latin typeface="Franklin Gothic Medium" panose="020B0603020102020204" pitchFamily="34" charset="0"/>
                <a:cs typeface="Arial" panose="020B0604020202020204" pitchFamily="34" charset="0"/>
              </a:rPr>
              <a:t>The goal of fasting is to develop</a:t>
            </a:r>
            <a:r>
              <a:rPr lang="en-GB" altLang="en-US" sz="3200" b="1">
                <a:solidFill>
                  <a:schemeClr val="hlink"/>
                </a:solidFill>
                <a:latin typeface="Franklin Gothic Medium" panose="020B0603020102020204" pitchFamily="34" charset="0"/>
                <a:cs typeface="Arial" panose="020B0604020202020204" pitchFamily="34" charset="0"/>
              </a:rPr>
              <a:t> </a:t>
            </a:r>
            <a:r>
              <a:rPr lang="en-GB" altLang="en-US" sz="3200" b="1">
                <a:solidFill>
                  <a:srgbClr val="CC3300"/>
                </a:solidFill>
                <a:latin typeface="Franklin Gothic Medium" panose="020B0603020102020204" pitchFamily="34" charset="0"/>
                <a:cs typeface="Arial" panose="020B0604020202020204" pitchFamily="34" charset="0"/>
              </a:rPr>
              <a:t>self-restraint.</a:t>
            </a:r>
          </a:p>
        </p:txBody>
      </p:sp>
      <p:sp>
        <p:nvSpPr>
          <p:cNvPr id="368645" name="Text Box 5">
            <a:extLst>
              <a:ext uri="{FF2B5EF4-FFF2-40B4-BE49-F238E27FC236}">
                <a16:creationId xmlns:a16="http://schemas.microsoft.com/office/drawing/2014/main" xmlns="" id="{202A2EDC-B0EF-46FA-9620-F8A453CF8E13}"/>
              </a:ext>
            </a:extLst>
          </p:cNvPr>
          <p:cNvSpPr txBox="1">
            <a:spLocks noChangeArrowheads="1"/>
          </p:cNvSpPr>
          <p:nvPr/>
        </p:nvSpPr>
        <p:spPr bwMode="auto">
          <a:xfrm>
            <a:off x="2743200" y="2057400"/>
            <a:ext cx="5181600" cy="1190625"/>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GB" altLang="en-US" i="1">
                <a:solidFill>
                  <a:srgbClr val="000000"/>
                </a:solidFill>
                <a:latin typeface="Franklin Gothic Medium" panose="020B0603020102020204" pitchFamily="34" charset="0"/>
                <a:cs typeface="Arial" panose="020B0604020202020204" pitchFamily="34" charset="0"/>
                <a:hlinkClick r:id="rId2"/>
              </a:rPr>
              <a:t>Holy Quran </a:t>
            </a:r>
            <a:r>
              <a:rPr lang="en-GB" altLang="en-US" i="1">
                <a:solidFill>
                  <a:srgbClr val="000000"/>
                </a:solidFill>
                <a:latin typeface="Franklin Gothic Medium" panose="020B0603020102020204" pitchFamily="34" charset="0"/>
                <a:cs typeface="Arial" panose="020B0604020202020204" pitchFamily="34" charset="0"/>
              </a:rPr>
              <a:t>states: “O you who believe! Fasting is prescribed to you as it was prescribed to those before you, so that you may develop </a:t>
            </a:r>
            <a:r>
              <a:rPr lang="en-GB" altLang="en-US" b="1" i="1">
                <a:solidFill>
                  <a:srgbClr val="CC3300"/>
                </a:solidFill>
                <a:latin typeface="Franklin Gothic Medium" panose="020B0603020102020204" pitchFamily="34" charset="0"/>
                <a:cs typeface="Arial" panose="020B0604020202020204" pitchFamily="34" charset="0"/>
              </a:rPr>
              <a:t>Taqwa</a:t>
            </a:r>
            <a:r>
              <a:rPr lang="en-GB" altLang="en-US" b="1" i="1">
                <a:solidFill>
                  <a:srgbClr val="000000"/>
                </a:solidFill>
                <a:latin typeface="Franklin Gothic Medium" panose="020B0603020102020204" pitchFamily="34" charset="0"/>
                <a:cs typeface="Arial" panose="020B0604020202020204" pitchFamily="34" charset="0"/>
              </a:rPr>
              <a:t> </a:t>
            </a:r>
            <a:r>
              <a:rPr lang="en-GB" altLang="en-US" i="1">
                <a:solidFill>
                  <a:srgbClr val="000000"/>
                </a:solidFill>
                <a:latin typeface="Franklin Gothic Medium" panose="020B0603020102020204" pitchFamily="34" charset="0"/>
                <a:cs typeface="Arial" panose="020B0604020202020204" pitchFamily="34" charset="0"/>
              </a:rPr>
              <a:t>(self-restraint) ” [2:183] </a:t>
            </a:r>
          </a:p>
        </p:txBody>
      </p:sp>
      <p:sp>
        <p:nvSpPr>
          <p:cNvPr id="368648" name="Text Box 8">
            <a:extLst>
              <a:ext uri="{FF2B5EF4-FFF2-40B4-BE49-F238E27FC236}">
                <a16:creationId xmlns:a16="http://schemas.microsoft.com/office/drawing/2014/main" xmlns="" id="{EC4C3E55-6773-4109-9937-009513AF2B13}"/>
              </a:ext>
            </a:extLst>
          </p:cNvPr>
          <p:cNvSpPr txBox="1">
            <a:spLocks noChangeArrowheads="1"/>
          </p:cNvSpPr>
          <p:nvPr/>
        </p:nvSpPr>
        <p:spPr bwMode="auto">
          <a:xfrm>
            <a:off x="3124200" y="5257800"/>
            <a:ext cx="1905000" cy="336550"/>
          </a:xfrm>
          <a:prstGeom prst="rect">
            <a:avLst/>
          </a:prstGeom>
          <a:solidFill>
            <a:srgbClr val="FFFF6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600" b="1">
                <a:solidFill>
                  <a:srgbClr val="333333"/>
                </a:solidFill>
              </a:rPr>
              <a:t>Fear of God</a:t>
            </a:r>
          </a:p>
        </p:txBody>
      </p:sp>
      <p:sp>
        <p:nvSpPr>
          <p:cNvPr id="368649" name="Text Box 9">
            <a:extLst>
              <a:ext uri="{FF2B5EF4-FFF2-40B4-BE49-F238E27FC236}">
                <a16:creationId xmlns:a16="http://schemas.microsoft.com/office/drawing/2014/main" xmlns="" id="{26DE3AD9-DB61-424B-A3CA-05706FB8742B}"/>
              </a:ext>
            </a:extLst>
          </p:cNvPr>
          <p:cNvSpPr txBox="1">
            <a:spLocks noChangeArrowheads="1"/>
          </p:cNvSpPr>
          <p:nvPr/>
        </p:nvSpPr>
        <p:spPr bwMode="auto">
          <a:xfrm>
            <a:off x="609600" y="5257800"/>
            <a:ext cx="1905000" cy="336550"/>
          </a:xfrm>
          <a:prstGeom prst="rect">
            <a:avLst/>
          </a:prstGeom>
          <a:solidFill>
            <a:srgbClr val="FFFF6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600" b="1">
                <a:solidFill>
                  <a:srgbClr val="333333"/>
                </a:solidFill>
              </a:rPr>
              <a:t>Love of God</a:t>
            </a:r>
          </a:p>
        </p:txBody>
      </p:sp>
      <p:sp>
        <p:nvSpPr>
          <p:cNvPr id="368650" name="Text Box 10">
            <a:extLst>
              <a:ext uri="{FF2B5EF4-FFF2-40B4-BE49-F238E27FC236}">
                <a16:creationId xmlns:a16="http://schemas.microsoft.com/office/drawing/2014/main" xmlns="" id="{B939CCBB-5F90-475F-9049-409C526D21D2}"/>
              </a:ext>
            </a:extLst>
          </p:cNvPr>
          <p:cNvSpPr txBox="1">
            <a:spLocks noChangeArrowheads="1"/>
          </p:cNvSpPr>
          <p:nvPr/>
        </p:nvSpPr>
        <p:spPr bwMode="auto">
          <a:xfrm>
            <a:off x="2438400" y="5257800"/>
            <a:ext cx="709613"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sz="1600" b="1">
                <a:solidFill>
                  <a:schemeClr val="hlink"/>
                </a:solidFill>
                <a:cs typeface="Arial" panose="020B0604020202020204" pitchFamily="34" charset="0"/>
              </a:rPr>
              <a:t>+</a:t>
            </a:r>
          </a:p>
        </p:txBody>
      </p:sp>
      <p:sp>
        <p:nvSpPr>
          <p:cNvPr id="368657" name="Text Box 17">
            <a:extLst>
              <a:ext uri="{FF2B5EF4-FFF2-40B4-BE49-F238E27FC236}">
                <a16:creationId xmlns:a16="http://schemas.microsoft.com/office/drawing/2014/main" xmlns="" id="{F37C7BE2-6798-4A3E-9D7C-0216FA5BEA39}"/>
              </a:ext>
            </a:extLst>
          </p:cNvPr>
          <p:cNvSpPr txBox="1">
            <a:spLocks noChangeArrowheads="1"/>
          </p:cNvSpPr>
          <p:nvPr/>
        </p:nvSpPr>
        <p:spPr bwMode="auto">
          <a:xfrm>
            <a:off x="228600" y="3962400"/>
            <a:ext cx="3957638" cy="990600"/>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sz="4000">
                <a:solidFill>
                  <a:schemeClr val="bg1"/>
                </a:solidFill>
              </a:rPr>
              <a:t>What is Taqwa?</a:t>
            </a:r>
          </a:p>
        </p:txBody>
      </p:sp>
      <p:sp>
        <p:nvSpPr>
          <p:cNvPr id="368658" name="Text Box 18">
            <a:extLst>
              <a:ext uri="{FF2B5EF4-FFF2-40B4-BE49-F238E27FC236}">
                <a16:creationId xmlns:a16="http://schemas.microsoft.com/office/drawing/2014/main" xmlns="" id="{619E6D3F-C14A-4D4F-B18C-81BF0E2752C8}"/>
              </a:ext>
            </a:extLst>
          </p:cNvPr>
          <p:cNvSpPr txBox="1">
            <a:spLocks noChangeArrowheads="1"/>
          </p:cNvSpPr>
          <p:nvPr/>
        </p:nvSpPr>
        <p:spPr bwMode="auto">
          <a:xfrm>
            <a:off x="4102100" y="3962400"/>
            <a:ext cx="4584700" cy="990600"/>
          </a:xfrm>
          <a:prstGeom prst="rect">
            <a:avLst/>
          </a:prstGeom>
          <a:solidFill>
            <a:schemeClr val="accent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US" altLang="en-US">
                <a:solidFill>
                  <a:srgbClr val="333333"/>
                </a:solidFill>
                <a:latin typeface="Franklin Gothic Medium" panose="020B0603020102020204" pitchFamily="34" charset="0"/>
              </a:rPr>
              <a:t>Taqwa is an Arabic word. It is the state of </a:t>
            </a:r>
          </a:p>
          <a:p>
            <a:pPr algn="l"/>
            <a:r>
              <a:rPr lang="en-US" altLang="en-US">
                <a:solidFill>
                  <a:srgbClr val="333333"/>
                </a:solidFill>
                <a:latin typeface="Franklin Gothic Medium" panose="020B0603020102020204" pitchFamily="34" charset="0"/>
              </a:rPr>
              <a:t>heart that motivates  virtuous conduct and </a:t>
            </a:r>
          </a:p>
          <a:p>
            <a:pPr algn="l"/>
            <a:r>
              <a:rPr lang="en-US" altLang="en-US">
                <a:solidFill>
                  <a:srgbClr val="333333"/>
                </a:solidFill>
                <a:latin typeface="Franklin Gothic Medium" panose="020B0603020102020204" pitchFamily="34" charset="0"/>
              </a:rPr>
              <a:t>prevents evil action.</a:t>
            </a:r>
          </a:p>
        </p:txBody>
      </p:sp>
      <p:sp>
        <p:nvSpPr>
          <p:cNvPr id="368659" name="AutoShape 19">
            <a:extLst>
              <a:ext uri="{FF2B5EF4-FFF2-40B4-BE49-F238E27FC236}">
                <a16:creationId xmlns:a16="http://schemas.microsoft.com/office/drawing/2014/main" xmlns="" id="{1579C5E9-76DB-4B6E-B1E0-30C42E28231C}"/>
              </a:ext>
            </a:extLst>
          </p:cNvPr>
          <p:cNvSpPr>
            <a:spLocks noChangeArrowheads="1"/>
          </p:cNvSpPr>
          <p:nvPr/>
        </p:nvSpPr>
        <p:spPr bwMode="auto">
          <a:xfrm>
            <a:off x="5334000" y="5181600"/>
            <a:ext cx="976313" cy="485775"/>
          </a:xfrm>
          <a:custGeom>
            <a:avLst/>
            <a:gdLst>
              <a:gd name="T0" fmla="*/ 732235 w 21600"/>
              <a:gd name="T1" fmla="*/ 0 h 21600"/>
              <a:gd name="T2" fmla="*/ 0 w 21600"/>
              <a:gd name="T3" fmla="*/ 242888 h 21600"/>
              <a:gd name="T4" fmla="*/ 732235 w 21600"/>
              <a:gd name="T5" fmla="*/ 485775 h 21600"/>
              <a:gd name="T6" fmla="*/ 9763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a:solidFill>
                  <a:schemeClr val="bg1"/>
                </a:solidFill>
              </a:rPr>
              <a:t>leads to</a:t>
            </a:r>
          </a:p>
        </p:txBody>
      </p:sp>
      <p:sp>
        <p:nvSpPr>
          <p:cNvPr id="368660" name="Text Box 20">
            <a:extLst>
              <a:ext uri="{FF2B5EF4-FFF2-40B4-BE49-F238E27FC236}">
                <a16:creationId xmlns:a16="http://schemas.microsoft.com/office/drawing/2014/main" xmlns="" id="{04C408B2-FD0D-4D69-965D-E9C6404D815D}"/>
              </a:ext>
            </a:extLst>
          </p:cNvPr>
          <p:cNvSpPr txBox="1">
            <a:spLocks noChangeArrowheads="1"/>
          </p:cNvSpPr>
          <p:nvPr/>
        </p:nvSpPr>
        <p:spPr bwMode="auto">
          <a:xfrm>
            <a:off x="6477000" y="5257800"/>
            <a:ext cx="1905000" cy="336550"/>
          </a:xfrm>
          <a:prstGeom prst="rect">
            <a:avLst/>
          </a:prstGeom>
          <a:solidFill>
            <a:srgbClr val="FFFF6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600" b="1">
                <a:solidFill>
                  <a:srgbClr val="333333"/>
                </a:solidFill>
              </a:rPr>
              <a:t>Taqwa </a:t>
            </a:r>
            <a:r>
              <a:rPr lang="en-US" altLang="en-US" sz="1000">
                <a:solidFill>
                  <a:srgbClr val="333333"/>
                </a:solidFill>
              </a:rPr>
              <a:t>(Self-restraint)</a:t>
            </a:r>
          </a:p>
        </p:txBody>
      </p:sp>
      <p:pic>
        <p:nvPicPr>
          <p:cNvPr id="21517" name="Picture 22" descr="Amana Quran">
            <a:extLst>
              <a:ext uri="{FF2B5EF4-FFF2-40B4-BE49-F238E27FC236}">
                <a16:creationId xmlns:a16="http://schemas.microsoft.com/office/drawing/2014/main" xmlns="" id="{BC0764C3-1884-4E09-9BF2-C330AA50B6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828800"/>
            <a:ext cx="118745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63" name="AutoShape 23">
            <a:extLst>
              <a:ext uri="{FF2B5EF4-FFF2-40B4-BE49-F238E27FC236}">
                <a16:creationId xmlns:a16="http://schemas.microsoft.com/office/drawing/2014/main" xmlns="" id="{47C53B21-6CEC-40B0-A184-D0B5EFCC378E}"/>
              </a:ext>
            </a:extLst>
          </p:cNvPr>
          <p:cNvSpPr>
            <a:spLocks noChangeArrowheads="1"/>
          </p:cNvSpPr>
          <p:nvPr/>
        </p:nvSpPr>
        <p:spPr bwMode="auto">
          <a:xfrm>
            <a:off x="4114800" y="3124200"/>
            <a:ext cx="4724400" cy="762000"/>
          </a:xfrm>
          <a:prstGeom prst="wedgeRoundRectCallout">
            <a:avLst>
              <a:gd name="adj1" fmla="val -59477"/>
              <a:gd name="adj2" fmla="val -91458"/>
              <a:gd name="adj3" fmla="val 16667"/>
            </a:avLst>
          </a:prstGeom>
          <a:solidFill>
            <a:srgbClr val="FFFF66"/>
          </a:solidFill>
          <a:ln>
            <a:noFill/>
          </a:ln>
          <a:effectLst>
            <a:outerShdw dist="35921" dir="2700000" algn="ctr" rotWithShape="0">
              <a:srgbClr val="333333"/>
            </a:outerShdw>
          </a:effectLst>
          <a:extLst>
            <a:ext uri="{91240B29-F687-4F45-9708-019B960494DF}">
              <a14:hiddenLine xmlns:a14="http://schemas.microsoft.com/office/drawing/2010/main" w="9525" algn="ctr">
                <a:solidFill>
                  <a:schemeClr val="tx1"/>
                </a:solidFill>
                <a:miter lim="800000"/>
                <a:headEnd/>
                <a:tailEnd/>
              </a14:hiddenLine>
            </a:ext>
          </a:extLst>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b="1">
                <a:solidFill>
                  <a:srgbClr val="3366FF"/>
                </a:solidFill>
              </a:rPr>
              <a:t>Example: God says about Mary in the Qur’an that she said: “Verily!, I have vowed a fast to the Most Beneficent…[Maryam 19:26].</a:t>
            </a:r>
            <a:r>
              <a:rPr lang="en-US" altLang="en-US" sz="1400"/>
              <a:t> </a:t>
            </a:r>
          </a:p>
        </p:txBody>
      </p:sp>
      <p:sp>
        <p:nvSpPr>
          <p:cNvPr id="368665" name="Text Box 25">
            <a:extLst>
              <a:ext uri="{FF2B5EF4-FFF2-40B4-BE49-F238E27FC236}">
                <a16:creationId xmlns:a16="http://schemas.microsoft.com/office/drawing/2014/main" xmlns="" id="{5211607E-7909-4CDE-8983-9BC595BEE1EA}"/>
              </a:ext>
            </a:extLst>
          </p:cNvPr>
          <p:cNvSpPr txBox="1">
            <a:spLocks noChangeArrowheads="1"/>
          </p:cNvSpPr>
          <p:nvPr/>
        </p:nvSpPr>
        <p:spPr bwMode="auto">
          <a:xfrm>
            <a:off x="2514600" y="5867400"/>
            <a:ext cx="3657600" cy="366713"/>
          </a:xfrm>
          <a:prstGeom prst="rect">
            <a:avLst/>
          </a:prstGeom>
          <a:solidFill>
            <a:schemeClr val="accent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Taqwa is the ability to safe-guard.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368644"/>
                                        </p:tgtEl>
                                        <p:attrNameLst>
                                          <p:attrName>style.visibility</p:attrName>
                                        </p:attrNameLst>
                                      </p:cBhvr>
                                      <p:to>
                                        <p:strVal val="visible"/>
                                      </p:to>
                                    </p:set>
                                    <p:animEffect transition="in" filter="slide(fromLeft)">
                                      <p:cBhvr>
                                        <p:cTn id="7" dur="500"/>
                                        <p:tgtEl>
                                          <p:spTgt spid="368644"/>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368645"/>
                                        </p:tgtEl>
                                        <p:attrNameLst>
                                          <p:attrName>style.visibility</p:attrName>
                                        </p:attrNameLst>
                                      </p:cBhvr>
                                      <p:to>
                                        <p:strVal val="visible"/>
                                      </p:to>
                                    </p:set>
                                    <p:animEffect transition="in" filter="slide(fromLeft)">
                                      <p:cBhvr>
                                        <p:cTn id="11" dur="500"/>
                                        <p:tgtEl>
                                          <p:spTgt spid="36864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8" fill="hold" grpId="0" nodeType="clickEffect">
                                  <p:stCondLst>
                                    <p:cond delay="0"/>
                                  </p:stCondLst>
                                  <p:childTnLst>
                                    <p:set>
                                      <p:cBhvr>
                                        <p:cTn id="15" dur="1" fill="hold">
                                          <p:stCondLst>
                                            <p:cond delay="0"/>
                                          </p:stCondLst>
                                        </p:cTn>
                                        <p:tgtEl>
                                          <p:spTgt spid="368657"/>
                                        </p:tgtEl>
                                        <p:attrNameLst>
                                          <p:attrName>style.visibility</p:attrName>
                                        </p:attrNameLst>
                                      </p:cBhvr>
                                      <p:to>
                                        <p:strVal val="visible"/>
                                      </p:to>
                                    </p:set>
                                    <p:animEffect transition="in" filter="slide(fromLeft)">
                                      <p:cBhvr>
                                        <p:cTn id="16" dur="500"/>
                                        <p:tgtEl>
                                          <p:spTgt spid="368657"/>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368658"/>
                                        </p:tgtEl>
                                        <p:attrNameLst>
                                          <p:attrName>style.visibility</p:attrName>
                                        </p:attrNameLst>
                                      </p:cBhvr>
                                      <p:to>
                                        <p:strVal val="visible"/>
                                      </p:to>
                                    </p:set>
                                    <p:animEffect transition="in" filter="slide(fromLeft)">
                                      <p:cBhvr>
                                        <p:cTn id="20" dur="500"/>
                                        <p:tgtEl>
                                          <p:spTgt spid="368658"/>
                                        </p:tgtEl>
                                      </p:cBhvr>
                                    </p:animEffect>
                                  </p:childTnLst>
                                </p:cTn>
                              </p:par>
                            </p:childTnLst>
                          </p:cTn>
                        </p:par>
                        <p:par>
                          <p:cTn id="21" fill="hold" nodeType="afterGroup">
                            <p:stCondLst>
                              <p:cond delay="1000"/>
                            </p:stCondLst>
                            <p:childTnLst>
                              <p:par>
                                <p:cTn id="22" presetID="12" presetClass="entr" presetSubtype="8" fill="hold" grpId="0" nodeType="afterEffect">
                                  <p:stCondLst>
                                    <p:cond delay="0"/>
                                  </p:stCondLst>
                                  <p:childTnLst>
                                    <p:set>
                                      <p:cBhvr>
                                        <p:cTn id="23" dur="1" fill="hold">
                                          <p:stCondLst>
                                            <p:cond delay="0"/>
                                          </p:stCondLst>
                                        </p:cTn>
                                        <p:tgtEl>
                                          <p:spTgt spid="368649"/>
                                        </p:tgtEl>
                                        <p:attrNameLst>
                                          <p:attrName>style.visibility</p:attrName>
                                        </p:attrNameLst>
                                      </p:cBhvr>
                                      <p:to>
                                        <p:strVal val="visible"/>
                                      </p:to>
                                    </p:set>
                                    <p:animEffect transition="in" filter="slide(fromLeft)">
                                      <p:cBhvr>
                                        <p:cTn id="24" dur="500"/>
                                        <p:tgtEl>
                                          <p:spTgt spid="368649"/>
                                        </p:tgtEl>
                                      </p:cBhvr>
                                    </p:animEffect>
                                  </p:childTnLst>
                                </p:cTn>
                              </p:par>
                            </p:childTnLst>
                          </p:cTn>
                        </p:par>
                        <p:par>
                          <p:cTn id="25" fill="hold" nodeType="afterGroup">
                            <p:stCondLst>
                              <p:cond delay="1500"/>
                            </p:stCondLst>
                            <p:childTnLst>
                              <p:par>
                                <p:cTn id="26" presetID="12" presetClass="entr" presetSubtype="8" fill="hold" grpId="0" nodeType="afterEffect">
                                  <p:stCondLst>
                                    <p:cond delay="0"/>
                                  </p:stCondLst>
                                  <p:childTnLst>
                                    <p:set>
                                      <p:cBhvr>
                                        <p:cTn id="27" dur="1" fill="hold">
                                          <p:stCondLst>
                                            <p:cond delay="0"/>
                                          </p:stCondLst>
                                        </p:cTn>
                                        <p:tgtEl>
                                          <p:spTgt spid="368650"/>
                                        </p:tgtEl>
                                        <p:attrNameLst>
                                          <p:attrName>style.visibility</p:attrName>
                                        </p:attrNameLst>
                                      </p:cBhvr>
                                      <p:to>
                                        <p:strVal val="visible"/>
                                      </p:to>
                                    </p:set>
                                    <p:animEffect transition="in" filter="slide(fromLeft)">
                                      <p:cBhvr>
                                        <p:cTn id="28" dur="500"/>
                                        <p:tgtEl>
                                          <p:spTgt spid="368650"/>
                                        </p:tgtEl>
                                      </p:cBhvr>
                                    </p:animEffect>
                                  </p:childTnLst>
                                </p:cTn>
                              </p:par>
                            </p:childTnLst>
                          </p:cTn>
                        </p:par>
                        <p:par>
                          <p:cTn id="29" fill="hold" nodeType="afterGroup">
                            <p:stCondLst>
                              <p:cond delay="2000"/>
                            </p:stCondLst>
                            <p:childTnLst>
                              <p:par>
                                <p:cTn id="30" presetID="12" presetClass="entr" presetSubtype="8" fill="hold" grpId="0" nodeType="afterEffect">
                                  <p:stCondLst>
                                    <p:cond delay="0"/>
                                  </p:stCondLst>
                                  <p:childTnLst>
                                    <p:set>
                                      <p:cBhvr>
                                        <p:cTn id="31" dur="1" fill="hold">
                                          <p:stCondLst>
                                            <p:cond delay="0"/>
                                          </p:stCondLst>
                                        </p:cTn>
                                        <p:tgtEl>
                                          <p:spTgt spid="368648"/>
                                        </p:tgtEl>
                                        <p:attrNameLst>
                                          <p:attrName>style.visibility</p:attrName>
                                        </p:attrNameLst>
                                      </p:cBhvr>
                                      <p:to>
                                        <p:strVal val="visible"/>
                                      </p:to>
                                    </p:set>
                                    <p:animEffect transition="in" filter="slide(fromLeft)">
                                      <p:cBhvr>
                                        <p:cTn id="32" dur="500"/>
                                        <p:tgtEl>
                                          <p:spTgt spid="368648"/>
                                        </p:tgtEl>
                                      </p:cBhvr>
                                    </p:animEffect>
                                  </p:childTnLst>
                                </p:cTn>
                              </p:par>
                            </p:childTnLst>
                          </p:cTn>
                        </p:par>
                        <p:par>
                          <p:cTn id="33" fill="hold" nodeType="afterGroup">
                            <p:stCondLst>
                              <p:cond delay="2500"/>
                            </p:stCondLst>
                            <p:childTnLst>
                              <p:par>
                                <p:cTn id="34" presetID="12" presetClass="entr" presetSubtype="8" fill="hold" grpId="0" nodeType="afterEffect">
                                  <p:stCondLst>
                                    <p:cond delay="0"/>
                                  </p:stCondLst>
                                  <p:childTnLst>
                                    <p:set>
                                      <p:cBhvr>
                                        <p:cTn id="35" dur="1" fill="hold">
                                          <p:stCondLst>
                                            <p:cond delay="0"/>
                                          </p:stCondLst>
                                        </p:cTn>
                                        <p:tgtEl>
                                          <p:spTgt spid="368659"/>
                                        </p:tgtEl>
                                        <p:attrNameLst>
                                          <p:attrName>style.visibility</p:attrName>
                                        </p:attrNameLst>
                                      </p:cBhvr>
                                      <p:to>
                                        <p:strVal val="visible"/>
                                      </p:to>
                                    </p:set>
                                    <p:animEffect transition="in" filter="slide(fromLeft)">
                                      <p:cBhvr>
                                        <p:cTn id="36" dur="500"/>
                                        <p:tgtEl>
                                          <p:spTgt spid="368659"/>
                                        </p:tgtEl>
                                      </p:cBhvr>
                                    </p:animEffect>
                                  </p:childTnLst>
                                </p:cTn>
                              </p:par>
                            </p:childTnLst>
                          </p:cTn>
                        </p:par>
                        <p:par>
                          <p:cTn id="37" fill="hold" nodeType="afterGroup">
                            <p:stCondLst>
                              <p:cond delay="3000"/>
                            </p:stCondLst>
                            <p:childTnLst>
                              <p:par>
                                <p:cTn id="38" presetID="12" presetClass="entr" presetSubtype="8" fill="hold" grpId="0" nodeType="afterEffect">
                                  <p:stCondLst>
                                    <p:cond delay="0"/>
                                  </p:stCondLst>
                                  <p:childTnLst>
                                    <p:set>
                                      <p:cBhvr>
                                        <p:cTn id="39" dur="1" fill="hold">
                                          <p:stCondLst>
                                            <p:cond delay="0"/>
                                          </p:stCondLst>
                                        </p:cTn>
                                        <p:tgtEl>
                                          <p:spTgt spid="368660"/>
                                        </p:tgtEl>
                                        <p:attrNameLst>
                                          <p:attrName>style.visibility</p:attrName>
                                        </p:attrNameLst>
                                      </p:cBhvr>
                                      <p:to>
                                        <p:strVal val="visible"/>
                                      </p:to>
                                    </p:set>
                                    <p:animEffect transition="in" filter="slide(fromLeft)">
                                      <p:cBhvr>
                                        <p:cTn id="40" dur="500"/>
                                        <p:tgtEl>
                                          <p:spTgt spid="368660"/>
                                        </p:tgtEl>
                                      </p:cBhvr>
                                    </p:animEffect>
                                  </p:childTnLst>
                                </p:cTn>
                              </p:par>
                            </p:childTnLst>
                          </p:cTn>
                        </p:par>
                        <p:par>
                          <p:cTn id="41" fill="hold" nodeType="afterGroup">
                            <p:stCondLst>
                              <p:cond delay="3500"/>
                            </p:stCondLst>
                            <p:childTnLst>
                              <p:par>
                                <p:cTn id="42" presetID="1" presetClass="entr" presetSubtype="0" fill="hold" grpId="0" nodeType="afterEffect">
                                  <p:stCondLst>
                                    <p:cond delay="0"/>
                                  </p:stCondLst>
                                  <p:childTnLst>
                                    <p:set>
                                      <p:cBhvr>
                                        <p:cTn id="43" dur="1" fill="hold">
                                          <p:stCondLst>
                                            <p:cond delay="0"/>
                                          </p:stCondLst>
                                        </p:cTn>
                                        <p:tgtEl>
                                          <p:spTgt spid="368665"/>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368663"/>
                                        </p:tgtEl>
                                        <p:attrNameLst>
                                          <p:attrName>style.visibility</p:attrName>
                                        </p:attrNameLst>
                                      </p:cBhvr>
                                      <p:to>
                                        <p:strVal val="visible"/>
                                      </p:to>
                                    </p:set>
                                    <p:anim calcmode="lin" valueType="num">
                                      <p:cBhvr>
                                        <p:cTn id="48" dur="500" fill="hold"/>
                                        <p:tgtEl>
                                          <p:spTgt spid="368663"/>
                                        </p:tgtEl>
                                        <p:attrNameLst>
                                          <p:attrName>ppt_w</p:attrName>
                                        </p:attrNameLst>
                                      </p:cBhvr>
                                      <p:tavLst>
                                        <p:tav tm="0">
                                          <p:val>
                                            <p:fltVal val="0"/>
                                          </p:val>
                                        </p:tav>
                                        <p:tav tm="100000">
                                          <p:val>
                                            <p:strVal val="#ppt_w"/>
                                          </p:val>
                                        </p:tav>
                                      </p:tavLst>
                                    </p:anim>
                                    <p:anim calcmode="lin" valueType="num">
                                      <p:cBhvr>
                                        <p:cTn id="49" dur="500" fill="hold"/>
                                        <p:tgtEl>
                                          <p:spTgt spid="368663"/>
                                        </p:tgtEl>
                                        <p:attrNameLst>
                                          <p:attrName>ppt_h</p:attrName>
                                        </p:attrNameLst>
                                      </p:cBhvr>
                                      <p:tavLst>
                                        <p:tav tm="0">
                                          <p:val>
                                            <p:fltVal val="0"/>
                                          </p:val>
                                        </p:tav>
                                        <p:tav tm="100000">
                                          <p:val>
                                            <p:strVal val="#ppt_h"/>
                                          </p:val>
                                        </p:tav>
                                      </p:tavLst>
                                    </p:anim>
                                    <p:animEffect transition="in" filter="fade">
                                      <p:cBhvr>
                                        <p:cTn id="50" dur="500"/>
                                        <p:tgtEl>
                                          <p:spTgt spid="3686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44" grpId="0"/>
      <p:bldP spid="368645" grpId="0"/>
      <p:bldP spid="368648" grpId="0" animBg="1"/>
      <p:bldP spid="368649" grpId="0" animBg="1"/>
      <p:bldP spid="368650" grpId="0"/>
      <p:bldP spid="368657" grpId="0" animBg="1"/>
      <p:bldP spid="368658" grpId="0" animBg="1"/>
      <p:bldP spid="368659" grpId="0" animBg="1"/>
      <p:bldP spid="368660" grpId="0" animBg="1"/>
      <p:bldP spid="368663" grpId="0" animBg="1"/>
      <p:bldP spid="36866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a:extLst>
              <a:ext uri="{FF2B5EF4-FFF2-40B4-BE49-F238E27FC236}">
                <a16:creationId xmlns:a16="http://schemas.microsoft.com/office/drawing/2014/main" xmlns="" id="{2AA49952-838F-4076-AE7B-1CFF137EFC39}"/>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FD52C13A-50C4-4923-B755-F242F4BBF846}" type="slidenum">
              <a:rPr lang="ar-SA" altLang="en-US">
                <a:solidFill>
                  <a:srgbClr val="FF0000"/>
                </a:solidFill>
              </a:rPr>
              <a:pPr/>
              <a:t>5</a:t>
            </a:fld>
            <a:endParaRPr lang="en-US" altLang="en-US" sz="1000">
              <a:solidFill>
                <a:srgbClr val="FF0000"/>
              </a:solidFill>
            </a:endParaRPr>
          </a:p>
        </p:txBody>
      </p:sp>
      <p:sp>
        <p:nvSpPr>
          <p:cNvPr id="22531" name="Rectangle 2">
            <a:extLst>
              <a:ext uri="{FF2B5EF4-FFF2-40B4-BE49-F238E27FC236}">
                <a16:creationId xmlns:a16="http://schemas.microsoft.com/office/drawing/2014/main" xmlns="" id="{85C19B1F-1CE0-4265-A435-E861125AD5FD}"/>
              </a:ext>
            </a:extLst>
          </p:cNvPr>
          <p:cNvSpPr>
            <a:spLocks noGrp="1" noChangeArrowheads="1"/>
          </p:cNvSpPr>
          <p:nvPr>
            <p:ph type="title"/>
          </p:nvPr>
        </p:nvSpPr>
        <p:spPr/>
        <p:txBody>
          <a:bodyPr/>
          <a:lstStyle/>
          <a:p>
            <a:r>
              <a:rPr lang="en-US" altLang="en-US"/>
              <a:t>“A great blessed month…”</a:t>
            </a:r>
          </a:p>
        </p:txBody>
      </p:sp>
      <p:sp>
        <p:nvSpPr>
          <p:cNvPr id="22532" name="Rectangle 3">
            <a:extLst>
              <a:ext uri="{FF2B5EF4-FFF2-40B4-BE49-F238E27FC236}">
                <a16:creationId xmlns:a16="http://schemas.microsoft.com/office/drawing/2014/main" xmlns="" id="{4006130F-30F7-4EF3-A7A1-FA66CDA64DDF}"/>
              </a:ext>
            </a:extLst>
          </p:cNvPr>
          <p:cNvSpPr>
            <a:spLocks noGrp="1" noChangeArrowheads="1"/>
          </p:cNvSpPr>
          <p:nvPr>
            <p:ph type="body" idx="1"/>
          </p:nvPr>
        </p:nvSpPr>
        <p:spPr>
          <a:xfrm>
            <a:off x="1600200" y="1676400"/>
            <a:ext cx="7162800" cy="5029200"/>
          </a:xfrm>
          <a:solidFill>
            <a:srgbClr val="CCCC00"/>
          </a:solidFill>
          <a:extLst>
            <a:ext uri="{91240B29-F687-4F45-9708-019B960494DF}">
              <a14:hiddenLine xmlns:a14="http://schemas.microsoft.com/office/drawing/2010/main" w="9525">
                <a:solidFill>
                  <a:schemeClr val="bg1"/>
                </a:solidFill>
                <a:miter lim="800000"/>
                <a:headEnd/>
                <a:tailEnd/>
              </a14:hiddenLine>
            </a:ext>
          </a:extLst>
        </p:spPr>
        <p:txBody>
          <a:bodyPr/>
          <a:lstStyle/>
          <a:p>
            <a:r>
              <a:rPr lang="en-US" altLang="en-US" sz="1800"/>
              <a:t>People, a great blessed month has come upon you.</a:t>
            </a:r>
          </a:p>
          <a:p>
            <a:endParaRPr lang="en-US" altLang="en-US" sz="1800"/>
          </a:p>
          <a:p>
            <a:r>
              <a:rPr lang="en-US" altLang="en-US" sz="1800"/>
              <a:t> Allah has made fasting during it an obligation, and steadfastly observing its nights in worship a voluntary act.</a:t>
            </a:r>
          </a:p>
          <a:p>
            <a:endParaRPr lang="en-US" altLang="en-US" sz="1800"/>
          </a:p>
          <a:p>
            <a:r>
              <a:rPr lang="en-US" altLang="en-US" sz="1800"/>
              <a:t>Whoever undertakes an act of obedience to Allah during this month with a righteous deed, it is as if he has performed an obligatory act at other times,</a:t>
            </a:r>
          </a:p>
          <a:p>
            <a:endParaRPr lang="en-US" altLang="en-US" sz="1800"/>
          </a:p>
          <a:p>
            <a:r>
              <a:rPr lang="en-US" altLang="en-US" sz="1800"/>
              <a:t>and whoever performs an obligatory act during it is as one who performed seventy obligations at other times.</a:t>
            </a:r>
          </a:p>
          <a:p>
            <a:endParaRPr lang="en-US" altLang="en-US" sz="1800"/>
          </a:p>
          <a:p>
            <a:r>
              <a:rPr lang="en-US" altLang="en-US" sz="1800"/>
              <a:t>It is the month of patience, and the reward for patience is Paradise. </a:t>
            </a:r>
          </a:p>
          <a:p>
            <a:pPr>
              <a:buFont typeface="Webdings" panose="05030102010509060703" pitchFamily="18" charset="2"/>
              <a:buNone/>
            </a:pPr>
            <a:endParaRPr lang="en-US" altLang="en-US" sz="1800"/>
          </a:p>
          <a:p>
            <a:r>
              <a:rPr lang="en-US" altLang="en-US" sz="1800"/>
              <a:t>It is the month of goodwill, during which provisions are multiplied. </a:t>
            </a:r>
          </a:p>
        </p:txBody>
      </p:sp>
      <p:sp>
        <p:nvSpPr>
          <p:cNvPr id="22533" name="Text Box 4">
            <a:extLst>
              <a:ext uri="{FF2B5EF4-FFF2-40B4-BE49-F238E27FC236}">
                <a16:creationId xmlns:a16="http://schemas.microsoft.com/office/drawing/2014/main" xmlns="" id="{025E2409-39E6-4228-80AB-6A09DB6FA96D}"/>
              </a:ext>
            </a:extLst>
          </p:cNvPr>
          <p:cNvSpPr txBox="1">
            <a:spLocks noChangeArrowheads="1"/>
          </p:cNvSpPr>
          <p:nvPr/>
        </p:nvSpPr>
        <p:spPr bwMode="auto">
          <a:xfrm>
            <a:off x="381000" y="990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2534" name="Text Box 5">
            <a:extLst>
              <a:ext uri="{FF2B5EF4-FFF2-40B4-BE49-F238E27FC236}">
                <a16:creationId xmlns:a16="http://schemas.microsoft.com/office/drawing/2014/main" xmlns="" id="{387078D5-F907-49FB-B8FB-DAEEA886D673}"/>
              </a:ext>
            </a:extLst>
          </p:cNvPr>
          <p:cNvSpPr txBox="1">
            <a:spLocks noChangeArrowheads="1"/>
          </p:cNvSpPr>
          <p:nvPr/>
        </p:nvSpPr>
        <p:spPr bwMode="auto">
          <a:xfrm>
            <a:off x="152400" y="914400"/>
            <a:ext cx="8534400" cy="641350"/>
          </a:xfrm>
          <a:prstGeom prst="rect">
            <a:avLst/>
          </a:prstGeom>
          <a:solidFill>
            <a:srgbClr val="80808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US" altLang="en-US">
                <a:solidFill>
                  <a:schemeClr val="bg1"/>
                </a:solidFill>
              </a:rPr>
              <a:t>Prophet Muhammad’s (peace and blessings of Allah be upon him) </a:t>
            </a:r>
          </a:p>
          <a:p>
            <a:pPr algn="l"/>
            <a:r>
              <a:rPr lang="en-US" altLang="en-US">
                <a:solidFill>
                  <a:schemeClr val="bg1"/>
                </a:solidFill>
              </a:rPr>
              <a:t>address on the eve of Ramadan:</a:t>
            </a:r>
          </a:p>
        </p:txBody>
      </p:sp>
      <p:sp>
        <p:nvSpPr>
          <p:cNvPr id="22535" name="Text Box 6">
            <a:extLst>
              <a:ext uri="{FF2B5EF4-FFF2-40B4-BE49-F238E27FC236}">
                <a16:creationId xmlns:a16="http://schemas.microsoft.com/office/drawing/2014/main" xmlns="" id="{AD82010F-8E6C-415A-A239-2604A9CF7D3B}"/>
              </a:ext>
            </a:extLst>
          </p:cNvPr>
          <p:cNvSpPr txBox="1">
            <a:spLocks noChangeArrowheads="1"/>
          </p:cNvSpPr>
          <p:nvPr/>
        </p:nvSpPr>
        <p:spPr bwMode="auto">
          <a:xfrm>
            <a:off x="1219200" y="1524000"/>
            <a:ext cx="4127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sz="5400">
                <a:solidFill>
                  <a:srgbClr val="333333"/>
                </a:solidFill>
              </a:rPr>
              <a:t>“</a:t>
            </a:r>
          </a:p>
        </p:txBody>
      </p:sp>
      <p:sp>
        <p:nvSpPr>
          <p:cNvPr id="22536" name="Text Box 7">
            <a:extLst>
              <a:ext uri="{FF2B5EF4-FFF2-40B4-BE49-F238E27FC236}">
                <a16:creationId xmlns:a16="http://schemas.microsoft.com/office/drawing/2014/main" xmlns="" id="{8D678E72-577B-4001-9E5B-A04DDF8046E3}"/>
              </a:ext>
            </a:extLst>
          </p:cNvPr>
          <p:cNvSpPr txBox="1">
            <a:spLocks noChangeArrowheads="1"/>
          </p:cNvSpPr>
          <p:nvPr/>
        </p:nvSpPr>
        <p:spPr bwMode="auto">
          <a:xfrm>
            <a:off x="8731250" y="6172200"/>
            <a:ext cx="4127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sz="5400">
                <a:solidFill>
                  <a:srgbClr val="333333"/>
                </a:solidFill>
              </a:rPr>
              <a:t>”</a:t>
            </a:r>
          </a:p>
        </p:txBody>
      </p:sp>
      <p:pic>
        <p:nvPicPr>
          <p:cNvPr id="22537" name="Picture 8" descr="Green dome medina">
            <a:extLst>
              <a:ext uri="{FF2B5EF4-FFF2-40B4-BE49-F238E27FC236}">
                <a16:creationId xmlns:a16="http://schemas.microsoft.com/office/drawing/2014/main" xmlns="" id="{48EF9087-BDB4-4549-BEC2-6EE79297B1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819400"/>
            <a:ext cx="12985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a:extLst>
              <a:ext uri="{FF2B5EF4-FFF2-40B4-BE49-F238E27FC236}">
                <a16:creationId xmlns:a16="http://schemas.microsoft.com/office/drawing/2014/main" xmlns="" id="{A1F724E9-5155-4D0E-99FC-0A470BB30056}"/>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1B558619-798D-4E82-952F-5685A590C7BB}" type="slidenum">
              <a:rPr lang="ar-SA" altLang="en-US">
                <a:solidFill>
                  <a:srgbClr val="FF0000"/>
                </a:solidFill>
              </a:rPr>
              <a:pPr/>
              <a:t>6</a:t>
            </a:fld>
            <a:endParaRPr lang="en-US" altLang="en-US" sz="1000">
              <a:solidFill>
                <a:srgbClr val="FF0000"/>
              </a:solidFill>
            </a:endParaRPr>
          </a:p>
        </p:txBody>
      </p:sp>
      <p:sp>
        <p:nvSpPr>
          <p:cNvPr id="24579" name="Rectangle 9">
            <a:extLst>
              <a:ext uri="{FF2B5EF4-FFF2-40B4-BE49-F238E27FC236}">
                <a16:creationId xmlns:a16="http://schemas.microsoft.com/office/drawing/2014/main" xmlns="" id="{1A7CDDAC-E8AD-4CCA-9098-88474D0057DF}"/>
              </a:ext>
            </a:extLst>
          </p:cNvPr>
          <p:cNvSpPr>
            <a:spLocks noChangeArrowheads="1"/>
          </p:cNvSpPr>
          <p:nvPr/>
        </p:nvSpPr>
        <p:spPr bwMode="auto">
          <a:xfrm>
            <a:off x="609600" y="1447800"/>
            <a:ext cx="8305800" cy="4419600"/>
          </a:xfrm>
          <a:prstGeom prst="rect">
            <a:avLst/>
          </a:prstGeom>
          <a:solidFill>
            <a:srgbClr val="339966"/>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a:p>
        </p:txBody>
      </p:sp>
      <p:sp>
        <p:nvSpPr>
          <p:cNvPr id="24580" name="Rectangle 2">
            <a:extLst>
              <a:ext uri="{FF2B5EF4-FFF2-40B4-BE49-F238E27FC236}">
                <a16:creationId xmlns:a16="http://schemas.microsoft.com/office/drawing/2014/main" xmlns="" id="{978B55F3-69C1-457D-8ECB-8F50C9131AC7}"/>
              </a:ext>
            </a:extLst>
          </p:cNvPr>
          <p:cNvSpPr>
            <a:spLocks noGrp="1" noChangeArrowheads="1"/>
          </p:cNvSpPr>
          <p:nvPr>
            <p:ph type="title"/>
          </p:nvPr>
        </p:nvSpPr>
        <p:spPr/>
        <p:txBody>
          <a:bodyPr/>
          <a:lstStyle/>
          <a:p>
            <a:r>
              <a:rPr lang="en-US" altLang="en-US"/>
              <a:t>Fasting and sins don’t go together</a:t>
            </a:r>
          </a:p>
        </p:txBody>
      </p:sp>
      <p:sp>
        <p:nvSpPr>
          <p:cNvPr id="24581" name="Rectangle 3">
            <a:extLst>
              <a:ext uri="{FF2B5EF4-FFF2-40B4-BE49-F238E27FC236}">
                <a16:creationId xmlns:a16="http://schemas.microsoft.com/office/drawing/2014/main" xmlns="" id="{55E1DE2B-D800-4F91-BDE7-09A6D87E56B8}"/>
              </a:ext>
            </a:extLst>
          </p:cNvPr>
          <p:cNvSpPr>
            <a:spLocks noGrp="1" noChangeArrowheads="1"/>
          </p:cNvSpPr>
          <p:nvPr>
            <p:ph type="body" idx="1"/>
          </p:nvPr>
        </p:nvSpPr>
        <p:spPr>
          <a:xfrm>
            <a:off x="2133600" y="3124200"/>
            <a:ext cx="6477000" cy="1143000"/>
          </a:xfrm>
          <a:solidFill>
            <a:schemeClr val="accent2"/>
          </a:solidFill>
        </p:spPr>
        <p:txBody>
          <a:bodyPr/>
          <a:lstStyle/>
          <a:p>
            <a:pPr>
              <a:buFont typeface="Webdings" panose="05030102010509060703" pitchFamily="18" charset="2"/>
              <a:buNone/>
            </a:pPr>
            <a:r>
              <a:rPr lang="en-US" altLang="en-US"/>
              <a:t> </a:t>
            </a:r>
            <a:r>
              <a:rPr lang="en-US" altLang="en-US" sz="2000"/>
              <a:t>“  Allah has </a:t>
            </a:r>
            <a:r>
              <a:rPr lang="en-US" altLang="en-US" sz="2000">
                <a:solidFill>
                  <a:schemeClr val="tx1"/>
                </a:solidFill>
              </a:rPr>
              <a:t>no need</a:t>
            </a:r>
            <a:r>
              <a:rPr lang="en-US" altLang="en-US" sz="2000"/>
              <a:t> for the hunger and the thirst of the person who does not restrain from telling lies and acting on them even while observing fast.”</a:t>
            </a:r>
          </a:p>
        </p:txBody>
      </p:sp>
      <p:sp>
        <p:nvSpPr>
          <p:cNvPr id="24582" name="Text Box 5">
            <a:extLst>
              <a:ext uri="{FF2B5EF4-FFF2-40B4-BE49-F238E27FC236}">
                <a16:creationId xmlns:a16="http://schemas.microsoft.com/office/drawing/2014/main" xmlns="" id="{ECB76019-A382-4884-A932-5EFF9CCE88E2}"/>
              </a:ext>
            </a:extLst>
          </p:cNvPr>
          <p:cNvSpPr txBox="1">
            <a:spLocks noChangeArrowheads="1"/>
          </p:cNvSpPr>
          <p:nvPr/>
        </p:nvSpPr>
        <p:spPr bwMode="auto">
          <a:xfrm>
            <a:off x="2133600" y="2514600"/>
            <a:ext cx="6477000" cy="641350"/>
          </a:xfrm>
          <a:prstGeom prst="rect">
            <a:avLst/>
          </a:prstGeom>
          <a:solidFill>
            <a:schemeClr val="accent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u="sng">
                <a:solidFill>
                  <a:srgbClr val="000000"/>
                </a:solidFill>
              </a:rPr>
              <a:t>Prophet Muhammad’s (peace and blessings of Allah be upon him) said:</a:t>
            </a:r>
          </a:p>
        </p:txBody>
      </p:sp>
      <p:sp>
        <p:nvSpPr>
          <p:cNvPr id="24583" name="Rectangle 8">
            <a:extLst>
              <a:ext uri="{FF2B5EF4-FFF2-40B4-BE49-F238E27FC236}">
                <a16:creationId xmlns:a16="http://schemas.microsoft.com/office/drawing/2014/main" xmlns="" id="{58350E2F-B712-46C2-AC56-FF962367C3CB}"/>
              </a:ext>
            </a:extLst>
          </p:cNvPr>
          <p:cNvSpPr>
            <a:spLocks noChangeArrowheads="1"/>
          </p:cNvSpPr>
          <p:nvPr/>
        </p:nvSpPr>
        <p:spPr bwMode="auto">
          <a:xfrm>
            <a:off x="2133600" y="4267200"/>
            <a:ext cx="6477000" cy="1371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808080"/>
              </a:buClr>
              <a:buFont typeface="Webdings" panose="05030102010509060703" pitchFamily="18" charset="2"/>
              <a:buChar char="4"/>
              <a:defRPr sz="2200">
                <a:solidFill>
                  <a:srgbClr val="000000"/>
                </a:solidFill>
                <a:latin typeface="Arial" panose="020B0604020202020204" pitchFamily="34" charset="0"/>
              </a:defRPr>
            </a:lvl1pPr>
            <a:lvl2pPr marL="742950" indent="-285750">
              <a:spcBef>
                <a:spcPct val="20000"/>
              </a:spcBef>
              <a:buClr>
                <a:srgbClr val="808080"/>
              </a:buClr>
              <a:buFont typeface="Webdings" panose="05030102010509060703" pitchFamily="18" charset="2"/>
              <a:buChar char="4"/>
              <a:defRPr>
                <a:solidFill>
                  <a:srgbClr val="000000"/>
                </a:solidFill>
                <a:latin typeface="Arial" panose="020B0604020202020204" pitchFamily="34" charset="0"/>
              </a:defRPr>
            </a:lvl2pPr>
            <a:lvl3pPr marL="1143000" indent="-228600">
              <a:spcBef>
                <a:spcPct val="20000"/>
              </a:spcBef>
              <a:buClr>
                <a:srgbClr val="808080"/>
              </a:buClr>
              <a:buFont typeface="Webdings" panose="05030102010509060703" pitchFamily="18" charset="2"/>
              <a:buChar char="4"/>
              <a:defRPr>
                <a:solidFill>
                  <a:srgbClr val="000000"/>
                </a:solidFill>
                <a:latin typeface="Arial" panose="020B0604020202020204" pitchFamily="34" charset="0"/>
              </a:defRPr>
            </a:lvl3pPr>
            <a:lvl4pPr marL="1600200" indent="-228600">
              <a:spcBef>
                <a:spcPct val="20000"/>
              </a:spcBef>
              <a:buClr>
                <a:srgbClr val="808080"/>
              </a:buClr>
              <a:buFont typeface="Webdings" panose="05030102010509060703" pitchFamily="18" charset="2"/>
              <a:buChar char="4"/>
              <a:defRPr>
                <a:solidFill>
                  <a:srgbClr val="000000"/>
                </a:solidFill>
                <a:latin typeface="Arial" panose="020B0604020202020204" pitchFamily="34" charset="0"/>
              </a:defRPr>
            </a:lvl4pPr>
            <a:lvl5pPr marL="2057400" indent="-228600">
              <a:spcBef>
                <a:spcPct val="20000"/>
              </a:spcBef>
              <a:buClr>
                <a:srgbClr val="808080"/>
              </a:buClr>
              <a:buFont typeface="Webdings" panose="05030102010509060703" pitchFamily="18" charset="2"/>
              <a:buChar char="4"/>
              <a:defRPr>
                <a:solidFill>
                  <a:srgbClr val="000000"/>
                </a:solidFill>
                <a:latin typeface="Arial" panose="020B0604020202020204" pitchFamily="34" charset="0"/>
              </a:defRPr>
            </a:lvl5pPr>
            <a:lvl6pPr marL="2514600" indent="-228600" eaLnBrk="0" fontAlgn="base" hangingPunct="0">
              <a:spcBef>
                <a:spcPct val="20000"/>
              </a:spcBef>
              <a:spcAft>
                <a:spcPct val="0"/>
              </a:spcAft>
              <a:buClr>
                <a:srgbClr val="808080"/>
              </a:buClr>
              <a:buFont typeface="Webdings" panose="05030102010509060703" pitchFamily="18" charset="2"/>
              <a:buChar char="4"/>
              <a:defRPr>
                <a:solidFill>
                  <a:srgbClr val="000000"/>
                </a:solidFill>
                <a:latin typeface="Arial" panose="020B0604020202020204" pitchFamily="34" charset="0"/>
              </a:defRPr>
            </a:lvl6pPr>
            <a:lvl7pPr marL="2971800" indent="-228600" eaLnBrk="0" fontAlgn="base" hangingPunct="0">
              <a:spcBef>
                <a:spcPct val="20000"/>
              </a:spcBef>
              <a:spcAft>
                <a:spcPct val="0"/>
              </a:spcAft>
              <a:buClr>
                <a:srgbClr val="808080"/>
              </a:buClr>
              <a:buFont typeface="Webdings" panose="05030102010509060703" pitchFamily="18" charset="2"/>
              <a:buChar char="4"/>
              <a:defRPr>
                <a:solidFill>
                  <a:srgbClr val="000000"/>
                </a:solidFill>
                <a:latin typeface="Arial" panose="020B0604020202020204" pitchFamily="34" charset="0"/>
              </a:defRPr>
            </a:lvl7pPr>
            <a:lvl8pPr marL="3429000" indent="-228600" eaLnBrk="0" fontAlgn="base" hangingPunct="0">
              <a:spcBef>
                <a:spcPct val="20000"/>
              </a:spcBef>
              <a:spcAft>
                <a:spcPct val="0"/>
              </a:spcAft>
              <a:buClr>
                <a:srgbClr val="808080"/>
              </a:buClr>
              <a:buFont typeface="Webdings" panose="05030102010509060703" pitchFamily="18" charset="2"/>
              <a:buChar char="4"/>
              <a:defRPr>
                <a:solidFill>
                  <a:srgbClr val="000000"/>
                </a:solidFill>
                <a:latin typeface="Arial" panose="020B0604020202020204" pitchFamily="34" charset="0"/>
              </a:defRPr>
            </a:lvl8pPr>
            <a:lvl9pPr marL="3886200" indent="-228600" eaLnBrk="0" fontAlgn="base" hangingPunct="0">
              <a:spcBef>
                <a:spcPct val="20000"/>
              </a:spcBef>
              <a:spcAft>
                <a:spcPct val="0"/>
              </a:spcAft>
              <a:buClr>
                <a:srgbClr val="808080"/>
              </a:buClr>
              <a:buFont typeface="Webdings" panose="05030102010509060703" pitchFamily="18" charset="2"/>
              <a:buChar char="4"/>
              <a:defRPr>
                <a:solidFill>
                  <a:srgbClr val="000000"/>
                </a:solidFill>
                <a:latin typeface="Arial" panose="020B0604020202020204" pitchFamily="34" charset="0"/>
              </a:defRPr>
            </a:lvl9pPr>
          </a:lstStyle>
          <a:p>
            <a:pPr>
              <a:buFont typeface="Webdings" panose="05030102010509060703" pitchFamily="18" charset="2"/>
              <a:buNone/>
            </a:pPr>
            <a:r>
              <a:rPr lang="en-US" altLang="en-US"/>
              <a:t> </a:t>
            </a:r>
            <a:r>
              <a:rPr lang="en-US" altLang="en-US" sz="2000"/>
              <a:t>“  When one of you is fasting, He should abstain from indecent acts and unnecessary talk, and if someone begins an obscene conversation or tries to pick an argument, he should simply tell him, ‘I am fasting.’”</a:t>
            </a:r>
          </a:p>
        </p:txBody>
      </p:sp>
      <p:pic>
        <p:nvPicPr>
          <p:cNvPr id="24584" name="Picture 12" descr="j0104728[1]">
            <a:extLst>
              <a:ext uri="{FF2B5EF4-FFF2-40B4-BE49-F238E27FC236}">
                <a16:creationId xmlns:a16="http://schemas.microsoft.com/office/drawing/2014/main" xmlns="" id="{60FBFF99-9D31-4206-8A01-45FDA11BCFB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34518">
            <a:off x="609600" y="2209800"/>
            <a:ext cx="25146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a:extLst>
              <a:ext uri="{FF2B5EF4-FFF2-40B4-BE49-F238E27FC236}">
                <a16:creationId xmlns:a16="http://schemas.microsoft.com/office/drawing/2014/main" xmlns="" id="{C9052FE9-7114-40CE-92F6-CE868C91EAB0}"/>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9E9E862F-1127-4EDD-83E6-A51303D5DD9B}" type="slidenum">
              <a:rPr lang="ar-SA" altLang="en-US">
                <a:solidFill>
                  <a:srgbClr val="FF0000"/>
                </a:solidFill>
              </a:rPr>
              <a:pPr/>
              <a:t>7</a:t>
            </a:fld>
            <a:endParaRPr lang="en-US" altLang="en-US" sz="1000">
              <a:solidFill>
                <a:srgbClr val="FF0000"/>
              </a:solidFill>
            </a:endParaRPr>
          </a:p>
        </p:txBody>
      </p:sp>
      <p:sp>
        <p:nvSpPr>
          <p:cNvPr id="25603" name="Rectangle 2">
            <a:extLst>
              <a:ext uri="{FF2B5EF4-FFF2-40B4-BE49-F238E27FC236}">
                <a16:creationId xmlns:a16="http://schemas.microsoft.com/office/drawing/2014/main" xmlns="" id="{9A886783-31B5-4758-88E8-589080CB391B}"/>
              </a:ext>
            </a:extLst>
          </p:cNvPr>
          <p:cNvSpPr>
            <a:spLocks noGrp="1" noChangeArrowheads="1"/>
          </p:cNvSpPr>
          <p:nvPr>
            <p:ph type="title"/>
          </p:nvPr>
        </p:nvSpPr>
        <p:spPr/>
        <p:txBody>
          <a:bodyPr/>
          <a:lstStyle/>
          <a:p>
            <a:r>
              <a:rPr lang="en-US" altLang="en-US"/>
              <a:t>Annual training for character-building</a:t>
            </a:r>
          </a:p>
        </p:txBody>
      </p:sp>
      <p:sp>
        <p:nvSpPr>
          <p:cNvPr id="25604" name="PubPieSlice">
            <a:extLst>
              <a:ext uri="{FF2B5EF4-FFF2-40B4-BE49-F238E27FC236}">
                <a16:creationId xmlns:a16="http://schemas.microsoft.com/office/drawing/2014/main" xmlns="" id="{818FD05A-31AB-408B-9C6A-E32B29F54FDF}"/>
              </a:ext>
            </a:extLst>
          </p:cNvPr>
          <p:cNvSpPr>
            <a:spLocks noEditPoints="1" noChangeArrowheads="1"/>
          </p:cNvSpPr>
          <p:nvPr/>
        </p:nvSpPr>
        <p:spPr bwMode="auto">
          <a:xfrm rot="1366249">
            <a:off x="5334000" y="2209800"/>
            <a:ext cx="2895600" cy="2819400"/>
          </a:xfrm>
          <a:custGeom>
            <a:avLst/>
            <a:gdLst>
              <a:gd name="T0" fmla="*/ 1511342 w 21600"/>
              <a:gd name="T1" fmla="*/ 1305 h 21600"/>
              <a:gd name="T2" fmla="*/ 1447800 w 21600"/>
              <a:gd name="T3" fmla="*/ 1409700 h 21600"/>
              <a:gd name="T4" fmla="*/ 321599 w 21600"/>
              <a:gd name="T5" fmla="*/ 523677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11273" y="10"/>
                </a:moveTo>
                <a:cubicBezTo>
                  <a:pt x="11116" y="3"/>
                  <a:pt x="10958" y="0"/>
                  <a:pt x="10800" y="0"/>
                </a:cubicBezTo>
                <a:cubicBezTo>
                  <a:pt x="7537" y="0"/>
                  <a:pt x="4449" y="1474"/>
                  <a:pt x="2399" y="4012"/>
                </a:cubicBezTo>
                <a:lnTo>
                  <a:pt x="10800" y="10800"/>
                </a:lnTo>
                <a:lnTo>
                  <a:pt x="11273" y="10"/>
                </a:lnTo>
                <a:close/>
              </a:path>
            </a:pathLst>
          </a:custGeom>
          <a:solidFill>
            <a:srgbClr val="FFFF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5605" name="Text Box 27">
            <a:extLst>
              <a:ext uri="{FF2B5EF4-FFF2-40B4-BE49-F238E27FC236}">
                <a16:creationId xmlns:a16="http://schemas.microsoft.com/office/drawing/2014/main" xmlns="" id="{84FF5FB7-0023-40D3-91EA-CCC0FFDE2922}"/>
              </a:ext>
            </a:extLst>
          </p:cNvPr>
          <p:cNvSpPr txBox="1">
            <a:spLocks noChangeArrowheads="1"/>
          </p:cNvSpPr>
          <p:nvPr/>
        </p:nvSpPr>
        <p:spPr bwMode="auto">
          <a:xfrm>
            <a:off x="6324600" y="2233613"/>
            <a:ext cx="1096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sz="1600" b="1">
                <a:solidFill>
                  <a:schemeClr val="hlink"/>
                </a:solidFill>
              </a:rPr>
              <a:t>Ramadan</a:t>
            </a:r>
          </a:p>
        </p:txBody>
      </p:sp>
      <p:sp>
        <p:nvSpPr>
          <p:cNvPr id="25606" name="PubPieSlice">
            <a:extLst>
              <a:ext uri="{FF2B5EF4-FFF2-40B4-BE49-F238E27FC236}">
                <a16:creationId xmlns:a16="http://schemas.microsoft.com/office/drawing/2014/main" xmlns="" id="{93C02FAD-527F-4BDD-BA37-B90DF64FE20F}"/>
              </a:ext>
            </a:extLst>
          </p:cNvPr>
          <p:cNvSpPr>
            <a:spLocks noEditPoints="1" noChangeArrowheads="1"/>
          </p:cNvSpPr>
          <p:nvPr/>
        </p:nvSpPr>
        <p:spPr bwMode="auto">
          <a:xfrm rot="-1391812">
            <a:off x="5334000" y="2209800"/>
            <a:ext cx="2895600" cy="2819400"/>
          </a:xfrm>
          <a:custGeom>
            <a:avLst/>
            <a:gdLst>
              <a:gd name="T0" fmla="*/ 1367233 w 21600"/>
              <a:gd name="T1" fmla="*/ 2088 h 21600"/>
              <a:gd name="T2" fmla="*/ 1447800 w 21600"/>
              <a:gd name="T3" fmla="*/ 1409700 h 21600"/>
              <a:gd name="T4" fmla="*/ 2523864 w 21600"/>
              <a:gd name="T5" fmla="*/ 466637 h 21600"/>
              <a:gd name="T6" fmla="*/ 0 60000 65536"/>
              <a:gd name="T7" fmla="*/ 0 60000 65536"/>
              <a:gd name="T8" fmla="*/ 0 60000 65536"/>
              <a:gd name="T9" fmla="*/ 3163 w 21600"/>
              <a:gd name="T10" fmla="*/ 3163 h 21600"/>
              <a:gd name="T11" fmla="*/ 18437 w 21600"/>
              <a:gd name="T12" fmla="*/ 18437 h 21600"/>
            </a:gdLst>
            <a:ahLst/>
            <a:cxnLst>
              <a:cxn ang="T6">
                <a:pos x="T0" y="T1"/>
              </a:cxn>
              <a:cxn ang="T7">
                <a:pos x="T2" y="T3"/>
              </a:cxn>
              <a:cxn ang="T8">
                <a:pos x="T4" y="T5"/>
              </a:cxn>
            </a:cxnLst>
            <a:rect l="T9" t="T10" r="T11" b="T12"/>
            <a:pathLst>
              <a:path w="21600" h="21600">
                <a:moveTo>
                  <a:pt x="10199" y="16"/>
                </a:moveTo>
                <a:cubicBezTo>
                  <a:pt x="4476" y="335"/>
                  <a:pt x="0" y="5068"/>
                  <a:pt x="0" y="10799"/>
                </a:cubicBezTo>
                <a:cubicBezTo>
                  <a:pt x="0" y="16764"/>
                  <a:pt x="4835" y="21600"/>
                  <a:pt x="10800" y="21600"/>
                </a:cubicBezTo>
                <a:cubicBezTo>
                  <a:pt x="16764" y="21600"/>
                  <a:pt x="21600" y="16764"/>
                  <a:pt x="21600" y="10800"/>
                </a:cubicBezTo>
                <a:cubicBezTo>
                  <a:pt x="21600" y="8131"/>
                  <a:pt x="20612" y="5557"/>
                  <a:pt x="18827" y="3574"/>
                </a:cubicBezTo>
                <a:lnTo>
                  <a:pt x="10800" y="10800"/>
                </a:lnTo>
                <a:lnTo>
                  <a:pt x="10199" y="16"/>
                </a:lnTo>
                <a:close/>
              </a:path>
            </a:pathLst>
          </a:cu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25607" name="Text Box 28">
            <a:extLst>
              <a:ext uri="{FF2B5EF4-FFF2-40B4-BE49-F238E27FC236}">
                <a16:creationId xmlns:a16="http://schemas.microsoft.com/office/drawing/2014/main" xmlns="" id="{FAB604F1-674E-4843-9D01-B43A8391BF3C}"/>
              </a:ext>
            </a:extLst>
          </p:cNvPr>
          <p:cNvSpPr txBox="1">
            <a:spLocks noChangeArrowheads="1"/>
          </p:cNvSpPr>
          <p:nvPr/>
        </p:nvSpPr>
        <p:spPr bwMode="auto">
          <a:xfrm>
            <a:off x="5873750" y="3505200"/>
            <a:ext cx="1898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r>
              <a:rPr lang="en-US" altLang="en-US" b="1">
                <a:solidFill>
                  <a:srgbClr val="FFFF00"/>
                </a:solidFill>
              </a:rPr>
              <a:t/>
            </a:r>
            <a:br>
              <a:rPr lang="en-US" altLang="en-US" b="1">
                <a:solidFill>
                  <a:srgbClr val="FFFF00"/>
                </a:solidFill>
              </a:rPr>
            </a:br>
            <a:r>
              <a:rPr lang="en-US" altLang="en-US" b="1">
                <a:solidFill>
                  <a:srgbClr val="333333"/>
                </a:solidFill>
              </a:rPr>
              <a:t>Rest of the year</a:t>
            </a:r>
          </a:p>
        </p:txBody>
      </p:sp>
      <p:grpSp>
        <p:nvGrpSpPr>
          <p:cNvPr id="25608" name="Group 33">
            <a:extLst>
              <a:ext uri="{FF2B5EF4-FFF2-40B4-BE49-F238E27FC236}">
                <a16:creationId xmlns:a16="http://schemas.microsoft.com/office/drawing/2014/main" xmlns="" id="{FD1C83D5-A755-497E-BE6D-10F11BCD74C2}"/>
              </a:ext>
            </a:extLst>
          </p:cNvPr>
          <p:cNvGrpSpPr>
            <a:grpSpLocks/>
          </p:cNvGrpSpPr>
          <p:nvPr/>
        </p:nvGrpSpPr>
        <p:grpSpPr bwMode="auto">
          <a:xfrm>
            <a:off x="533400" y="1447800"/>
            <a:ext cx="4343400" cy="3962400"/>
            <a:chOff x="336" y="912"/>
            <a:chExt cx="2736" cy="2496"/>
          </a:xfrm>
        </p:grpSpPr>
        <p:pic>
          <p:nvPicPr>
            <p:cNvPr id="25609" name="Picture 32">
              <a:extLst>
                <a:ext uri="{FF2B5EF4-FFF2-40B4-BE49-F238E27FC236}">
                  <a16:creationId xmlns:a16="http://schemas.microsoft.com/office/drawing/2014/main" xmlns="" id="{CFA02393-4D13-4BE1-8573-F48BE32DFE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2112"/>
              <a:ext cx="2736" cy="1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10" name="Text Box 29">
              <a:extLst>
                <a:ext uri="{FF2B5EF4-FFF2-40B4-BE49-F238E27FC236}">
                  <a16:creationId xmlns:a16="http://schemas.microsoft.com/office/drawing/2014/main" xmlns="" id="{EE329943-D8B9-44CA-B129-F412DD0CE664}"/>
                </a:ext>
              </a:extLst>
            </p:cNvPr>
            <p:cNvSpPr txBox="1">
              <a:spLocks noChangeArrowheads="1"/>
            </p:cNvSpPr>
            <p:nvPr/>
          </p:nvSpPr>
          <p:spPr bwMode="auto">
            <a:xfrm>
              <a:off x="336" y="912"/>
              <a:ext cx="2736" cy="1208"/>
            </a:xfrm>
            <a:prstGeom prst="rect">
              <a:avLst/>
            </a:prstGeom>
            <a:solidFill>
              <a:srgbClr val="08080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GB" altLang="en-US" sz="2400" b="1">
                  <a:solidFill>
                    <a:srgbClr val="FFFF00"/>
                  </a:solidFill>
                  <a:latin typeface="Franklin Gothic Medium" panose="020B0603020102020204" pitchFamily="34" charset="0"/>
                  <a:cs typeface="Arial" panose="020B0604020202020204" pitchFamily="34" charset="0"/>
                </a:rPr>
                <a:t>Ramadan provides an annual training opportunity that is meant to fulfil the character-building needs for the rest of the year.</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a:extLst>
              <a:ext uri="{FF2B5EF4-FFF2-40B4-BE49-F238E27FC236}">
                <a16:creationId xmlns:a16="http://schemas.microsoft.com/office/drawing/2014/main" xmlns="" id="{1CAF8DEF-165A-4785-A31F-3C49CC883B99}"/>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EC8D5F38-93F5-4E02-BBFA-4D9ED9BAA7A0}" type="slidenum">
              <a:rPr lang="ar-SA" altLang="en-US">
                <a:solidFill>
                  <a:srgbClr val="FF0000"/>
                </a:solidFill>
              </a:rPr>
              <a:pPr/>
              <a:t>8</a:t>
            </a:fld>
            <a:endParaRPr lang="en-US" altLang="en-US" sz="1000">
              <a:solidFill>
                <a:srgbClr val="FF0000"/>
              </a:solidFill>
            </a:endParaRPr>
          </a:p>
        </p:txBody>
      </p:sp>
      <p:sp>
        <p:nvSpPr>
          <p:cNvPr id="26627" name="Rectangle 2">
            <a:extLst>
              <a:ext uri="{FF2B5EF4-FFF2-40B4-BE49-F238E27FC236}">
                <a16:creationId xmlns:a16="http://schemas.microsoft.com/office/drawing/2014/main" xmlns="" id="{96E83D2C-E19E-4736-A49D-D103AA32E643}"/>
              </a:ext>
            </a:extLst>
          </p:cNvPr>
          <p:cNvSpPr>
            <a:spLocks noGrp="1" noChangeArrowheads="1"/>
          </p:cNvSpPr>
          <p:nvPr>
            <p:ph type="title"/>
          </p:nvPr>
        </p:nvSpPr>
        <p:spPr/>
        <p:txBody>
          <a:bodyPr/>
          <a:lstStyle/>
          <a:p>
            <a:r>
              <a:rPr lang="en-US" altLang="en-US"/>
              <a:t>Benefits of Fasting in Islam : How character-building is achieved…</a:t>
            </a:r>
          </a:p>
        </p:txBody>
      </p:sp>
      <p:sp>
        <p:nvSpPr>
          <p:cNvPr id="376837" name="Text Box 5">
            <a:extLst>
              <a:ext uri="{FF2B5EF4-FFF2-40B4-BE49-F238E27FC236}">
                <a16:creationId xmlns:a16="http://schemas.microsoft.com/office/drawing/2014/main" xmlns="" id="{B310EBF3-F44E-4425-84E7-E12F8E2AA4C0}"/>
              </a:ext>
            </a:extLst>
          </p:cNvPr>
          <p:cNvSpPr txBox="1">
            <a:spLocks noChangeArrowheads="1"/>
          </p:cNvSpPr>
          <p:nvPr/>
        </p:nvSpPr>
        <p:spPr bwMode="auto">
          <a:xfrm>
            <a:off x="1981200" y="3048000"/>
            <a:ext cx="2133600" cy="822325"/>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US" altLang="en-US" sz="2400" b="1">
                <a:solidFill>
                  <a:schemeClr val="bg1"/>
                </a:solidFill>
              </a:rPr>
              <a:t>Taqwa (Self-restraint)</a:t>
            </a:r>
          </a:p>
        </p:txBody>
      </p:sp>
      <p:sp>
        <p:nvSpPr>
          <p:cNvPr id="26629" name="AutoShape 6">
            <a:extLst>
              <a:ext uri="{FF2B5EF4-FFF2-40B4-BE49-F238E27FC236}">
                <a16:creationId xmlns:a16="http://schemas.microsoft.com/office/drawing/2014/main" xmlns="" id="{566AC239-68D5-49B1-8775-F17D6CA700DF}"/>
              </a:ext>
            </a:extLst>
          </p:cNvPr>
          <p:cNvSpPr>
            <a:spLocks noChangeArrowheads="1"/>
          </p:cNvSpPr>
          <p:nvPr/>
        </p:nvSpPr>
        <p:spPr bwMode="auto">
          <a:xfrm>
            <a:off x="76200" y="3048000"/>
            <a:ext cx="1676400" cy="838200"/>
          </a:xfrm>
          <a:prstGeom prst="homePlate">
            <a:avLst>
              <a:gd name="adj" fmla="val 50046"/>
            </a:avLst>
          </a:prstGeom>
          <a:solidFill>
            <a:schemeClr val="accent2"/>
          </a:solidFill>
          <a:ln w="9525">
            <a:solidFill>
              <a:schemeClr val="tx1"/>
            </a:solidFill>
            <a:miter lim="800000"/>
            <a:headEnd/>
            <a:tailEnd/>
          </a:ln>
          <a:effectLst>
            <a:outerShdw dist="35921" dir="2700000" algn="ctr" rotWithShape="0">
              <a:schemeClr val="accent1"/>
            </a:outerShdw>
          </a:effectLst>
        </p:spPr>
        <p:txBody>
          <a:bodyPr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lnSpc>
                <a:spcPct val="110000"/>
              </a:lnSpc>
            </a:pPr>
            <a:r>
              <a:rPr lang="en-GB" altLang="en-US" sz="2400" b="1">
                <a:solidFill>
                  <a:schemeClr val="bg1"/>
                </a:solidFill>
                <a:cs typeface="Arial" panose="020B0604020202020204" pitchFamily="34" charset="0"/>
              </a:rPr>
              <a:t>Fasting</a:t>
            </a:r>
          </a:p>
        </p:txBody>
      </p:sp>
      <p:sp>
        <p:nvSpPr>
          <p:cNvPr id="376839" name="Text Box 7">
            <a:extLst>
              <a:ext uri="{FF2B5EF4-FFF2-40B4-BE49-F238E27FC236}">
                <a16:creationId xmlns:a16="http://schemas.microsoft.com/office/drawing/2014/main" xmlns="" id="{241F79B3-CF51-4472-9EFA-338D73B5A466}"/>
              </a:ext>
            </a:extLst>
          </p:cNvPr>
          <p:cNvSpPr txBox="1">
            <a:spLocks noChangeArrowheads="1"/>
          </p:cNvSpPr>
          <p:nvPr/>
        </p:nvSpPr>
        <p:spPr bwMode="auto">
          <a:xfrm>
            <a:off x="5029200" y="2286000"/>
            <a:ext cx="2895600" cy="366713"/>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Patience</a:t>
            </a:r>
          </a:p>
        </p:txBody>
      </p:sp>
      <p:sp>
        <p:nvSpPr>
          <p:cNvPr id="376840" name="AutoShape 8">
            <a:extLst>
              <a:ext uri="{FF2B5EF4-FFF2-40B4-BE49-F238E27FC236}">
                <a16:creationId xmlns:a16="http://schemas.microsoft.com/office/drawing/2014/main" xmlns="" id="{02E0061F-630B-4995-BE5F-3A0C9033AE29}"/>
              </a:ext>
            </a:extLst>
          </p:cNvPr>
          <p:cNvSpPr>
            <a:spLocks noChangeArrowheads="1"/>
          </p:cNvSpPr>
          <p:nvPr/>
        </p:nvSpPr>
        <p:spPr bwMode="auto">
          <a:xfrm rot="5400000">
            <a:off x="3962400" y="3276600"/>
            <a:ext cx="1371600" cy="304800"/>
          </a:xfrm>
          <a:prstGeom prst="triangle">
            <a:avLst>
              <a:gd name="adj" fmla="val 50000"/>
            </a:avLst>
          </a:prstGeom>
          <a:solidFill>
            <a:schemeClr val="accent2"/>
          </a:solidFill>
          <a:ln>
            <a:noFill/>
          </a:ln>
          <a:effectLst>
            <a:prstShdw prst="shdw17" dist="17961" dir="13500000">
              <a:srgbClr val="000000"/>
            </a:prstShdw>
          </a:effectLst>
          <a:extLst>
            <a:ext uri="{91240B29-F687-4F45-9708-019B960494DF}">
              <a14:hiddenLine xmlns:a14="http://schemas.microsoft.com/office/drawing/2010/main" w="9525">
                <a:solidFill>
                  <a:schemeClr val="tx1"/>
                </a:solidFill>
                <a:miter lim="800000"/>
                <a:headEnd/>
                <a:tailEnd/>
              </a14:hiddenLine>
            </a:ext>
          </a:extLst>
        </p:spPr>
        <p:txBody>
          <a:bodyPr wrap="none" lIns="45720" rIns="45720"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
        <p:nvSpPr>
          <p:cNvPr id="376845" name="Text Box 13">
            <a:extLst>
              <a:ext uri="{FF2B5EF4-FFF2-40B4-BE49-F238E27FC236}">
                <a16:creationId xmlns:a16="http://schemas.microsoft.com/office/drawing/2014/main" xmlns="" id="{73486E85-C780-48A4-96D0-21E565391B1E}"/>
              </a:ext>
            </a:extLst>
          </p:cNvPr>
          <p:cNvSpPr txBox="1">
            <a:spLocks noChangeArrowheads="1"/>
          </p:cNvSpPr>
          <p:nvPr/>
        </p:nvSpPr>
        <p:spPr bwMode="auto">
          <a:xfrm>
            <a:off x="5029200" y="2895600"/>
            <a:ext cx="2895600" cy="366713"/>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Self-control</a:t>
            </a:r>
          </a:p>
        </p:txBody>
      </p:sp>
      <p:sp>
        <p:nvSpPr>
          <p:cNvPr id="376846" name="Text Box 14">
            <a:extLst>
              <a:ext uri="{FF2B5EF4-FFF2-40B4-BE49-F238E27FC236}">
                <a16:creationId xmlns:a16="http://schemas.microsoft.com/office/drawing/2014/main" xmlns="" id="{BC663739-0944-4E60-B51C-73D3BFD6F17E}"/>
              </a:ext>
            </a:extLst>
          </p:cNvPr>
          <p:cNvSpPr txBox="1">
            <a:spLocks noChangeArrowheads="1"/>
          </p:cNvSpPr>
          <p:nvPr/>
        </p:nvSpPr>
        <p:spPr bwMode="auto">
          <a:xfrm>
            <a:off x="5029200" y="3581400"/>
            <a:ext cx="2895600" cy="366713"/>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Self-discipline</a:t>
            </a:r>
          </a:p>
        </p:txBody>
      </p:sp>
      <p:sp>
        <p:nvSpPr>
          <p:cNvPr id="376847" name="Text Box 15">
            <a:extLst>
              <a:ext uri="{FF2B5EF4-FFF2-40B4-BE49-F238E27FC236}">
                <a16:creationId xmlns:a16="http://schemas.microsoft.com/office/drawing/2014/main" xmlns="" id="{D1BEE90C-E3EC-438E-8B98-649DA030058D}"/>
              </a:ext>
            </a:extLst>
          </p:cNvPr>
          <p:cNvSpPr txBox="1">
            <a:spLocks noChangeArrowheads="1"/>
          </p:cNvSpPr>
          <p:nvPr/>
        </p:nvSpPr>
        <p:spPr bwMode="auto">
          <a:xfrm>
            <a:off x="5029200" y="4267200"/>
            <a:ext cx="2895600" cy="366713"/>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Responsibility</a:t>
            </a:r>
          </a:p>
        </p:txBody>
      </p:sp>
      <p:sp>
        <p:nvSpPr>
          <p:cNvPr id="376848" name="Text Box 16">
            <a:extLst>
              <a:ext uri="{FF2B5EF4-FFF2-40B4-BE49-F238E27FC236}">
                <a16:creationId xmlns:a16="http://schemas.microsoft.com/office/drawing/2014/main" xmlns="" id="{6B045A66-875F-48CD-9720-E9C889353235}"/>
              </a:ext>
            </a:extLst>
          </p:cNvPr>
          <p:cNvSpPr txBox="1">
            <a:spLocks noChangeArrowheads="1"/>
          </p:cNvSpPr>
          <p:nvPr/>
        </p:nvSpPr>
        <p:spPr bwMode="auto">
          <a:xfrm>
            <a:off x="5029200" y="4953000"/>
            <a:ext cx="2895600" cy="366713"/>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Obedience</a:t>
            </a:r>
          </a:p>
        </p:txBody>
      </p:sp>
      <p:sp>
        <p:nvSpPr>
          <p:cNvPr id="376849" name="Text Box 17">
            <a:extLst>
              <a:ext uri="{FF2B5EF4-FFF2-40B4-BE49-F238E27FC236}">
                <a16:creationId xmlns:a16="http://schemas.microsoft.com/office/drawing/2014/main" xmlns="" id="{F4ECF247-AC25-4257-B75F-EEC77846CAEE}"/>
              </a:ext>
            </a:extLst>
          </p:cNvPr>
          <p:cNvSpPr txBox="1">
            <a:spLocks noChangeArrowheads="1"/>
          </p:cNvSpPr>
          <p:nvPr/>
        </p:nvSpPr>
        <p:spPr bwMode="auto">
          <a:xfrm>
            <a:off x="5029200" y="5638800"/>
            <a:ext cx="2895600" cy="366713"/>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Purification of soul</a:t>
            </a:r>
          </a:p>
        </p:txBody>
      </p:sp>
      <p:sp>
        <p:nvSpPr>
          <p:cNvPr id="376857" name="Text Box 25">
            <a:extLst>
              <a:ext uri="{FF2B5EF4-FFF2-40B4-BE49-F238E27FC236}">
                <a16:creationId xmlns:a16="http://schemas.microsoft.com/office/drawing/2014/main" xmlns="" id="{7A9BA800-6441-4B78-8A30-7AEE3B90AE02}"/>
              </a:ext>
            </a:extLst>
          </p:cNvPr>
          <p:cNvSpPr txBox="1">
            <a:spLocks noChangeArrowheads="1"/>
          </p:cNvSpPr>
          <p:nvPr/>
        </p:nvSpPr>
        <p:spPr bwMode="auto">
          <a:xfrm>
            <a:off x="5029200" y="1066800"/>
            <a:ext cx="2895600" cy="366713"/>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God-fearing nature</a:t>
            </a:r>
          </a:p>
        </p:txBody>
      </p:sp>
      <p:sp>
        <p:nvSpPr>
          <p:cNvPr id="376858" name="Text Box 26">
            <a:extLst>
              <a:ext uri="{FF2B5EF4-FFF2-40B4-BE49-F238E27FC236}">
                <a16:creationId xmlns:a16="http://schemas.microsoft.com/office/drawing/2014/main" xmlns="" id="{0A49BC1F-7501-43FA-8FFD-BF20F794B18A}"/>
              </a:ext>
            </a:extLst>
          </p:cNvPr>
          <p:cNvSpPr txBox="1">
            <a:spLocks noChangeArrowheads="1"/>
          </p:cNvSpPr>
          <p:nvPr/>
        </p:nvSpPr>
        <p:spPr bwMode="auto">
          <a:xfrm>
            <a:off x="5029200" y="1676400"/>
            <a:ext cx="2895600" cy="366713"/>
          </a:xfrm>
          <a:prstGeom prst="rect">
            <a:avLst/>
          </a:prstGeom>
          <a:solidFill>
            <a:schemeClr va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Afterlife Accountability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76837"/>
                                        </p:tgtEl>
                                        <p:attrNameLst>
                                          <p:attrName>style.visibility</p:attrName>
                                        </p:attrNameLst>
                                      </p:cBhvr>
                                      <p:to>
                                        <p:strVal val="visible"/>
                                      </p:to>
                                    </p:set>
                                    <p:anim calcmode="lin" valueType="num">
                                      <p:cBhvr>
                                        <p:cTn id="7" dur="500" fill="hold"/>
                                        <p:tgtEl>
                                          <p:spTgt spid="376837"/>
                                        </p:tgtEl>
                                        <p:attrNameLst>
                                          <p:attrName>ppt_w</p:attrName>
                                        </p:attrNameLst>
                                      </p:cBhvr>
                                      <p:tavLst>
                                        <p:tav tm="0">
                                          <p:val>
                                            <p:fltVal val="0"/>
                                          </p:val>
                                        </p:tav>
                                        <p:tav tm="100000">
                                          <p:val>
                                            <p:strVal val="#ppt_w"/>
                                          </p:val>
                                        </p:tav>
                                      </p:tavLst>
                                    </p:anim>
                                    <p:anim calcmode="lin" valueType="num">
                                      <p:cBhvr>
                                        <p:cTn id="8" dur="500" fill="hold"/>
                                        <p:tgtEl>
                                          <p:spTgt spid="376837"/>
                                        </p:tgtEl>
                                        <p:attrNameLst>
                                          <p:attrName>ppt_h</p:attrName>
                                        </p:attrNameLst>
                                      </p:cBhvr>
                                      <p:tavLst>
                                        <p:tav tm="0">
                                          <p:val>
                                            <p:fltVal val="0"/>
                                          </p:val>
                                        </p:tav>
                                        <p:tav tm="100000">
                                          <p:val>
                                            <p:strVal val="#ppt_h"/>
                                          </p:val>
                                        </p:tav>
                                      </p:tavLst>
                                    </p:anim>
                                    <p:animEffect transition="in" filter="fade">
                                      <p:cBhvr>
                                        <p:cTn id="9" dur="500"/>
                                        <p:tgtEl>
                                          <p:spTgt spid="376837"/>
                                        </p:tgtEl>
                                      </p:cBhvr>
                                    </p:animEffect>
                                  </p:childTnLst>
                                </p:cTn>
                              </p:par>
                            </p:childTnLst>
                          </p:cTn>
                        </p:par>
                        <p:par>
                          <p:cTn id="10" fill="hold" nodeType="afterGroup">
                            <p:stCondLst>
                              <p:cond delay="500"/>
                            </p:stCondLst>
                            <p:childTnLst>
                              <p:par>
                                <p:cTn id="11" presetID="1" presetClass="entr" presetSubtype="0" fill="hold" nodeType="afterEffect">
                                  <p:stCondLst>
                                    <p:cond delay="0"/>
                                  </p:stCondLst>
                                  <p:childTnLst>
                                    <p:set>
                                      <p:cBhvr>
                                        <p:cTn id="12" dur="1" fill="hold">
                                          <p:stCondLst>
                                            <p:cond delay="0"/>
                                          </p:stCondLst>
                                        </p:cTn>
                                        <p:tgtEl>
                                          <p:spTgt spid="376840"/>
                                        </p:tgtEl>
                                        <p:attrNameLst>
                                          <p:attrName>style.visibility</p:attrName>
                                        </p:attrNameLst>
                                      </p:cBhvr>
                                      <p:to>
                                        <p:strVal val="visible"/>
                                      </p:to>
                                    </p:set>
                                  </p:childTnLst>
                                </p:cTn>
                              </p:par>
                            </p:childTnLst>
                          </p:cTn>
                        </p:par>
                        <p:par>
                          <p:cTn id="13" fill="hold" nodeType="afterGroup">
                            <p:stCondLst>
                              <p:cond delay="500"/>
                            </p:stCondLst>
                            <p:childTnLst>
                              <p:par>
                                <p:cTn id="14" presetID="53" presetClass="entr" presetSubtype="0" fill="hold" grpId="0" nodeType="afterEffect">
                                  <p:stCondLst>
                                    <p:cond delay="0"/>
                                  </p:stCondLst>
                                  <p:childTnLst>
                                    <p:set>
                                      <p:cBhvr>
                                        <p:cTn id="15" dur="1" fill="hold">
                                          <p:stCondLst>
                                            <p:cond delay="0"/>
                                          </p:stCondLst>
                                        </p:cTn>
                                        <p:tgtEl>
                                          <p:spTgt spid="376857"/>
                                        </p:tgtEl>
                                        <p:attrNameLst>
                                          <p:attrName>style.visibility</p:attrName>
                                        </p:attrNameLst>
                                      </p:cBhvr>
                                      <p:to>
                                        <p:strVal val="visible"/>
                                      </p:to>
                                    </p:set>
                                    <p:anim calcmode="lin" valueType="num">
                                      <p:cBhvr>
                                        <p:cTn id="16" dur="500" fill="hold"/>
                                        <p:tgtEl>
                                          <p:spTgt spid="376857"/>
                                        </p:tgtEl>
                                        <p:attrNameLst>
                                          <p:attrName>ppt_w</p:attrName>
                                        </p:attrNameLst>
                                      </p:cBhvr>
                                      <p:tavLst>
                                        <p:tav tm="0">
                                          <p:val>
                                            <p:fltVal val="0"/>
                                          </p:val>
                                        </p:tav>
                                        <p:tav tm="100000">
                                          <p:val>
                                            <p:strVal val="#ppt_w"/>
                                          </p:val>
                                        </p:tav>
                                      </p:tavLst>
                                    </p:anim>
                                    <p:anim calcmode="lin" valueType="num">
                                      <p:cBhvr>
                                        <p:cTn id="17" dur="500" fill="hold"/>
                                        <p:tgtEl>
                                          <p:spTgt spid="376857"/>
                                        </p:tgtEl>
                                        <p:attrNameLst>
                                          <p:attrName>ppt_h</p:attrName>
                                        </p:attrNameLst>
                                      </p:cBhvr>
                                      <p:tavLst>
                                        <p:tav tm="0">
                                          <p:val>
                                            <p:fltVal val="0"/>
                                          </p:val>
                                        </p:tav>
                                        <p:tav tm="100000">
                                          <p:val>
                                            <p:strVal val="#ppt_h"/>
                                          </p:val>
                                        </p:tav>
                                      </p:tavLst>
                                    </p:anim>
                                    <p:animEffect transition="in" filter="fade">
                                      <p:cBhvr>
                                        <p:cTn id="18" dur="500"/>
                                        <p:tgtEl>
                                          <p:spTgt spid="376857"/>
                                        </p:tgtEl>
                                      </p:cBhvr>
                                    </p:animEffect>
                                  </p:childTnLst>
                                </p:cTn>
                              </p:par>
                            </p:childTnLst>
                          </p:cTn>
                        </p:par>
                        <p:par>
                          <p:cTn id="19" fill="hold" nodeType="afterGroup">
                            <p:stCondLst>
                              <p:cond delay="1000"/>
                            </p:stCondLst>
                            <p:childTnLst>
                              <p:par>
                                <p:cTn id="20" presetID="53" presetClass="entr" presetSubtype="0" fill="hold" grpId="0" nodeType="afterEffect">
                                  <p:stCondLst>
                                    <p:cond delay="0"/>
                                  </p:stCondLst>
                                  <p:childTnLst>
                                    <p:set>
                                      <p:cBhvr>
                                        <p:cTn id="21" dur="1" fill="hold">
                                          <p:stCondLst>
                                            <p:cond delay="0"/>
                                          </p:stCondLst>
                                        </p:cTn>
                                        <p:tgtEl>
                                          <p:spTgt spid="376858"/>
                                        </p:tgtEl>
                                        <p:attrNameLst>
                                          <p:attrName>style.visibility</p:attrName>
                                        </p:attrNameLst>
                                      </p:cBhvr>
                                      <p:to>
                                        <p:strVal val="visible"/>
                                      </p:to>
                                    </p:set>
                                    <p:anim calcmode="lin" valueType="num">
                                      <p:cBhvr>
                                        <p:cTn id="22" dur="500" fill="hold"/>
                                        <p:tgtEl>
                                          <p:spTgt spid="376858"/>
                                        </p:tgtEl>
                                        <p:attrNameLst>
                                          <p:attrName>ppt_w</p:attrName>
                                        </p:attrNameLst>
                                      </p:cBhvr>
                                      <p:tavLst>
                                        <p:tav tm="0">
                                          <p:val>
                                            <p:fltVal val="0"/>
                                          </p:val>
                                        </p:tav>
                                        <p:tav tm="100000">
                                          <p:val>
                                            <p:strVal val="#ppt_w"/>
                                          </p:val>
                                        </p:tav>
                                      </p:tavLst>
                                    </p:anim>
                                    <p:anim calcmode="lin" valueType="num">
                                      <p:cBhvr>
                                        <p:cTn id="23" dur="500" fill="hold"/>
                                        <p:tgtEl>
                                          <p:spTgt spid="376858"/>
                                        </p:tgtEl>
                                        <p:attrNameLst>
                                          <p:attrName>ppt_h</p:attrName>
                                        </p:attrNameLst>
                                      </p:cBhvr>
                                      <p:tavLst>
                                        <p:tav tm="0">
                                          <p:val>
                                            <p:fltVal val="0"/>
                                          </p:val>
                                        </p:tav>
                                        <p:tav tm="100000">
                                          <p:val>
                                            <p:strVal val="#ppt_h"/>
                                          </p:val>
                                        </p:tav>
                                      </p:tavLst>
                                    </p:anim>
                                    <p:animEffect transition="in" filter="fade">
                                      <p:cBhvr>
                                        <p:cTn id="24" dur="500"/>
                                        <p:tgtEl>
                                          <p:spTgt spid="376858"/>
                                        </p:tgtEl>
                                      </p:cBhvr>
                                    </p:animEffect>
                                  </p:childTnLst>
                                </p:cTn>
                              </p:par>
                            </p:childTnLst>
                          </p:cTn>
                        </p:par>
                        <p:par>
                          <p:cTn id="25" fill="hold" nodeType="afterGroup">
                            <p:stCondLst>
                              <p:cond delay="1500"/>
                            </p:stCondLst>
                            <p:childTnLst>
                              <p:par>
                                <p:cTn id="26" presetID="53" presetClass="entr" presetSubtype="0" fill="hold" grpId="0" nodeType="afterEffect">
                                  <p:stCondLst>
                                    <p:cond delay="0"/>
                                  </p:stCondLst>
                                  <p:childTnLst>
                                    <p:set>
                                      <p:cBhvr>
                                        <p:cTn id="27" dur="1" fill="hold">
                                          <p:stCondLst>
                                            <p:cond delay="0"/>
                                          </p:stCondLst>
                                        </p:cTn>
                                        <p:tgtEl>
                                          <p:spTgt spid="376839"/>
                                        </p:tgtEl>
                                        <p:attrNameLst>
                                          <p:attrName>style.visibility</p:attrName>
                                        </p:attrNameLst>
                                      </p:cBhvr>
                                      <p:to>
                                        <p:strVal val="visible"/>
                                      </p:to>
                                    </p:set>
                                    <p:anim calcmode="lin" valueType="num">
                                      <p:cBhvr>
                                        <p:cTn id="28" dur="500" fill="hold"/>
                                        <p:tgtEl>
                                          <p:spTgt spid="376839"/>
                                        </p:tgtEl>
                                        <p:attrNameLst>
                                          <p:attrName>ppt_w</p:attrName>
                                        </p:attrNameLst>
                                      </p:cBhvr>
                                      <p:tavLst>
                                        <p:tav tm="0">
                                          <p:val>
                                            <p:fltVal val="0"/>
                                          </p:val>
                                        </p:tav>
                                        <p:tav tm="100000">
                                          <p:val>
                                            <p:strVal val="#ppt_w"/>
                                          </p:val>
                                        </p:tav>
                                      </p:tavLst>
                                    </p:anim>
                                    <p:anim calcmode="lin" valueType="num">
                                      <p:cBhvr>
                                        <p:cTn id="29" dur="500" fill="hold"/>
                                        <p:tgtEl>
                                          <p:spTgt spid="376839"/>
                                        </p:tgtEl>
                                        <p:attrNameLst>
                                          <p:attrName>ppt_h</p:attrName>
                                        </p:attrNameLst>
                                      </p:cBhvr>
                                      <p:tavLst>
                                        <p:tav tm="0">
                                          <p:val>
                                            <p:fltVal val="0"/>
                                          </p:val>
                                        </p:tav>
                                        <p:tav tm="100000">
                                          <p:val>
                                            <p:strVal val="#ppt_h"/>
                                          </p:val>
                                        </p:tav>
                                      </p:tavLst>
                                    </p:anim>
                                    <p:animEffect transition="in" filter="fade">
                                      <p:cBhvr>
                                        <p:cTn id="30" dur="500"/>
                                        <p:tgtEl>
                                          <p:spTgt spid="376839"/>
                                        </p:tgtEl>
                                      </p:cBhvr>
                                    </p:animEffect>
                                  </p:childTnLst>
                                </p:cTn>
                              </p:par>
                            </p:childTnLst>
                          </p:cTn>
                        </p:par>
                        <p:par>
                          <p:cTn id="31" fill="hold" nodeType="afterGroup">
                            <p:stCondLst>
                              <p:cond delay="2000"/>
                            </p:stCondLst>
                            <p:childTnLst>
                              <p:par>
                                <p:cTn id="32" presetID="53" presetClass="entr" presetSubtype="0" fill="hold" grpId="0" nodeType="afterEffect">
                                  <p:stCondLst>
                                    <p:cond delay="0"/>
                                  </p:stCondLst>
                                  <p:childTnLst>
                                    <p:set>
                                      <p:cBhvr>
                                        <p:cTn id="33" dur="1" fill="hold">
                                          <p:stCondLst>
                                            <p:cond delay="0"/>
                                          </p:stCondLst>
                                        </p:cTn>
                                        <p:tgtEl>
                                          <p:spTgt spid="376845"/>
                                        </p:tgtEl>
                                        <p:attrNameLst>
                                          <p:attrName>style.visibility</p:attrName>
                                        </p:attrNameLst>
                                      </p:cBhvr>
                                      <p:to>
                                        <p:strVal val="visible"/>
                                      </p:to>
                                    </p:set>
                                    <p:anim calcmode="lin" valueType="num">
                                      <p:cBhvr>
                                        <p:cTn id="34" dur="500" fill="hold"/>
                                        <p:tgtEl>
                                          <p:spTgt spid="376845"/>
                                        </p:tgtEl>
                                        <p:attrNameLst>
                                          <p:attrName>ppt_w</p:attrName>
                                        </p:attrNameLst>
                                      </p:cBhvr>
                                      <p:tavLst>
                                        <p:tav tm="0">
                                          <p:val>
                                            <p:fltVal val="0"/>
                                          </p:val>
                                        </p:tav>
                                        <p:tav tm="100000">
                                          <p:val>
                                            <p:strVal val="#ppt_w"/>
                                          </p:val>
                                        </p:tav>
                                      </p:tavLst>
                                    </p:anim>
                                    <p:anim calcmode="lin" valueType="num">
                                      <p:cBhvr>
                                        <p:cTn id="35" dur="500" fill="hold"/>
                                        <p:tgtEl>
                                          <p:spTgt spid="376845"/>
                                        </p:tgtEl>
                                        <p:attrNameLst>
                                          <p:attrName>ppt_h</p:attrName>
                                        </p:attrNameLst>
                                      </p:cBhvr>
                                      <p:tavLst>
                                        <p:tav tm="0">
                                          <p:val>
                                            <p:fltVal val="0"/>
                                          </p:val>
                                        </p:tav>
                                        <p:tav tm="100000">
                                          <p:val>
                                            <p:strVal val="#ppt_h"/>
                                          </p:val>
                                        </p:tav>
                                      </p:tavLst>
                                    </p:anim>
                                    <p:animEffect transition="in" filter="fade">
                                      <p:cBhvr>
                                        <p:cTn id="36" dur="500"/>
                                        <p:tgtEl>
                                          <p:spTgt spid="376845"/>
                                        </p:tgtEl>
                                      </p:cBhvr>
                                    </p:animEffect>
                                  </p:childTnLst>
                                </p:cTn>
                              </p:par>
                            </p:childTnLst>
                          </p:cTn>
                        </p:par>
                        <p:par>
                          <p:cTn id="37" fill="hold" nodeType="afterGroup">
                            <p:stCondLst>
                              <p:cond delay="2500"/>
                            </p:stCondLst>
                            <p:childTnLst>
                              <p:par>
                                <p:cTn id="38" presetID="53" presetClass="entr" presetSubtype="0" fill="hold" grpId="0" nodeType="afterEffect">
                                  <p:stCondLst>
                                    <p:cond delay="0"/>
                                  </p:stCondLst>
                                  <p:childTnLst>
                                    <p:set>
                                      <p:cBhvr>
                                        <p:cTn id="39" dur="1" fill="hold">
                                          <p:stCondLst>
                                            <p:cond delay="0"/>
                                          </p:stCondLst>
                                        </p:cTn>
                                        <p:tgtEl>
                                          <p:spTgt spid="376846"/>
                                        </p:tgtEl>
                                        <p:attrNameLst>
                                          <p:attrName>style.visibility</p:attrName>
                                        </p:attrNameLst>
                                      </p:cBhvr>
                                      <p:to>
                                        <p:strVal val="visible"/>
                                      </p:to>
                                    </p:set>
                                    <p:anim calcmode="lin" valueType="num">
                                      <p:cBhvr>
                                        <p:cTn id="40" dur="500" fill="hold"/>
                                        <p:tgtEl>
                                          <p:spTgt spid="376846"/>
                                        </p:tgtEl>
                                        <p:attrNameLst>
                                          <p:attrName>ppt_w</p:attrName>
                                        </p:attrNameLst>
                                      </p:cBhvr>
                                      <p:tavLst>
                                        <p:tav tm="0">
                                          <p:val>
                                            <p:fltVal val="0"/>
                                          </p:val>
                                        </p:tav>
                                        <p:tav tm="100000">
                                          <p:val>
                                            <p:strVal val="#ppt_w"/>
                                          </p:val>
                                        </p:tav>
                                      </p:tavLst>
                                    </p:anim>
                                    <p:anim calcmode="lin" valueType="num">
                                      <p:cBhvr>
                                        <p:cTn id="41" dur="500" fill="hold"/>
                                        <p:tgtEl>
                                          <p:spTgt spid="376846"/>
                                        </p:tgtEl>
                                        <p:attrNameLst>
                                          <p:attrName>ppt_h</p:attrName>
                                        </p:attrNameLst>
                                      </p:cBhvr>
                                      <p:tavLst>
                                        <p:tav tm="0">
                                          <p:val>
                                            <p:fltVal val="0"/>
                                          </p:val>
                                        </p:tav>
                                        <p:tav tm="100000">
                                          <p:val>
                                            <p:strVal val="#ppt_h"/>
                                          </p:val>
                                        </p:tav>
                                      </p:tavLst>
                                    </p:anim>
                                    <p:animEffect transition="in" filter="fade">
                                      <p:cBhvr>
                                        <p:cTn id="42" dur="500"/>
                                        <p:tgtEl>
                                          <p:spTgt spid="376846"/>
                                        </p:tgtEl>
                                      </p:cBhvr>
                                    </p:animEffect>
                                  </p:childTnLst>
                                </p:cTn>
                              </p:par>
                            </p:childTnLst>
                          </p:cTn>
                        </p:par>
                        <p:par>
                          <p:cTn id="43" fill="hold" nodeType="afterGroup">
                            <p:stCondLst>
                              <p:cond delay="3000"/>
                            </p:stCondLst>
                            <p:childTnLst>
                              <p:par>
                                <p:cTn id="44" presetID="53" presetClass="entr" presetSubtype="0" fill="hold" grpId="0" nodeType="afterEffect">
                                  <p:stCondLst>
                                    <p:cond delay="0"/>
                                  </p:stCondLst>
                                  <p:childTnLst>
                                    <p:set>
                                      <p:cBhvr>
                                        <p:cTn id="45" dur="1" fill="hold">
                                          <p:stCondLst>
                                            <p:cond delay="0"/>
                                          </p:stCondLst>
                                        </p:cTn>
                                        <p:tgtEl>
                                          <p:spTgt spid="376847"/>
                                        </p:tgtEl>
                                        <p:attrNameLst>
                                          <p:attrName>style.visibility</p:attrName>
                                        </p:attrNameLst>
                                      </p:cBhvr>
                                      <p:to>
                                        <p:strVal val="visible"/>
                                      </p:to>
                                    </p:set>
                                    <p:anim calcmode="lin" valueType="num">
                                      <p:cBhvr>
                                        <p:cTn id="46" dur="500" fill="hold"/>
                                        <p:tgtEl>
                                          <p:spTgt spid="376847"/>
                                        </p:tgtEl>
                                        <p:attrNameLst>
                                          <p:attrName>ppt_w</p:attrName>
                                        </p:attrNameLst>
                                      </p:cBhvr>
                                      <p:tavLst>
                                        <p:tav tm="0">
                                          <p:val>
                                            <p:fltVal val="0"/>
                                          </p:val>
                                        </p:tav>
                                        <p:tav tm="100000">
                                          <p:val>
                                            <p:strVal val="#ppt_w"/>
                                          </p:val>
                                        </p:tav>
                                      </p:tavLst>
                                    </p:anim>
                                    <p:anim calcmode="lin" valueType="num">
                                      <p:cBhvr>
                                        <p:cTn id="47" dur="500" fill="hold"/>
                                        <p:tgtEl>
                                          <p:spTgt spid="376847"/>
                                        </p:tgtEl>
                                        <p:attrNameLst>
                                          <p:attrName>ppt_h</p:attrName>
                                        </p:attrNameLst>
                                      </p:cBhvr>
                                      <p:tavLst>
                                        <p:tav tm="0">
                                          <p:val>
                                            <p:fltVal val="0"/>
                                          </p:val>
                                        </p:tav>
                                        <p:tav tm="100000">
                                          <p:val>
                                            <p:strVal val="#ppt_h"/>
                                          </p:val>
                                        </p:tav>
                                      </p:tavLst>
                                    </p:anim>
                                    <p:animEffect transition="in" filter="fade">
                                      <p:cBhvr>
                                        <p:cTn id="48" dur="500"/>
                                        <p:tgtEl>
                                          <p:spTgt spid="376847"/>
                                        </p:tgtEl>
                                      </p:cBhvr>
                                    </p:animEffect>
                                  </p:childTnLst>
                                </p:cTn>
                              </p:par>
                            </p:childTnLst>
                          </p:cTn>
                        </p:par>
                        <p:par>
                          <p:cTn id="49" fill="hold" nodeType="afterGroup">
                            <p:stCondLst>
                              <p:cond delay="3500"/>
                            </p:stCondLst>
                            <p:childTnLst>
                              <p:par>
                                <p:cTn id="50" presetID="53" presetClass="entr" presetSubtype="0" fill="hold" grpId="0" nodeType="afterEffect">
                                  <p:stCondLst>
                                    <p:cond delay="0"/>
                                  </p:stCondLst>
                                  <p:childTnLst>
                                    <p:set>
                                      <p:cBhvr>
                                        <p:cTn id="51" dur="1" fill="hold">
                                          <p:stCondLst>
                                            <p:cond delay="0"/>
                                          </p:stCondLst>
                                        </p:cTn>
                                        <p:tgtEl>
                                          <p:spTgt spid="376848"/>
                                        </p:tgtEl>
                                        <p:attrNameLst>
                                          <p:attrName>style.visibility</p:attrName>
                                        </p:attrNameLst>
                                      </p:cBhvr>
                                      <p:to>
                                        <p:strVal val="visible"/>
                                      </p:to>
                                    </p:set>
                                    <p:anim calcmode="lin" valueType="num">
                                      <p:cBhvr>
                                        <p:cTn id="52" dur="500" fill="hold"/>
                                        <p:tgtEl>
                                          <p:spTgt spid="376848"/>
                                        </p:tgtEl>
                                        <p:attrNameLst>
                                          <p:attrName>ppt_w</p:attrName>
                                        </p:attrNameLst>
                                      </p:cBhvr>
                                      <p:tavLst>
                                        <p:tav tm="0">
                                          <p:val>
                                            <p:fltVal val="0"/>
                                          </p:val>
                                        </p:tav>
                                        <p:tav tm="100000">
                                          <p:val>
                                            <p:strVal val="#ppt_w"/>
                                          </p:val>
                                        </p:tav>
                                      </p:tavLst>
                                    </p:anim>
                                    <p:anim calcmode="lin" valueType="num">
                                      <p:cBhvr>
                                        <p:cTn id="53" dur="500" fill="hold"/>
                                        <p:tgtEl>
                                          <p:spTgt spid="376848"/>
                                        </p:tgtEl>
                                        <p:attrNameLst>
                                          <p:attrName>ppt_h</p:attrName>
                                        </p:attrNameLst>
                                      </p:cBhvr>
                                      <p:tavLst>
                                        <p:tav tm="0">
                                          <p:val>
                                            <p:fltVal val="0"/>
                                          </p:val>
                                        </p:tav>
                                        <p:tav tm="100000">
                                          <p:val>
                                            <p:strVal val="#ppt_h"/>
                                          </p:val>
                                        </p:tav>
                                      </p:tavLst>
                                    </p:anim>
                                    <p:animEffect transition="in" filter="fade">
                                      <p:cBhvr>
                                        <p:cTn id="54" dur="500"/>
                                        <p:tgtEl>
                                          <p:spTgt spid="376848"/>
                                        </p:tgtEl>
                                      </p:cBhvr>
                                    </p:animEffect>
                                  </p:childTnLst>
                                </p:cTn>
                              </p:par>
                            </p:childTnLst>
                          </p:cTn>
                        </p:par>
                        <p:par>
                          <p:cTn id="55" fill="hold" nodeType="afterGroup">
                            <p:stCondLst>
                              <p:cond delay="4000"/>
                            </p:stCondLst>
                            <p:childTnLst>
                              <p:par>
                                <p:cTn id="56" presetID="53" presetClass="entr" presetSubtype="0" fill="hold" grpId="0" nodeType="afterEffect">
                                  <p:stCondLst>
                                    <p:cond delay="0"/>
                                  </p:stCondLst>
                                  <p:childTnLst>
                                    <p:set>
                                      <p:cBhvr>
                                        <p:cTn id="57" dur="1" fill="hold">
                                          <p:stCondLst>
                                            <p:cond delay="0"/>
                                          </p:stCondLst>
                                        </p:cTn>
                                        <p:tgtEl>
                                          <p:spTgt spid="376849"/>
                                        </p:tgtEl>
                                        <p:attrNameLst>
                                          <p:attrName>style.visibility</p:attrName>
                                        </p:attrNameLst>
                                      </p:cBhvr>
                                      <p:to>
                                        <p:strVal val="visible"/>
                                      </p:to>
                                    </p:set>
                                    <p:anim calcmode="lin" valueType="num">
                                      <p:cBhvr>
                                        <p:cTn id="58" dur="500" fill="hold"/>
                                        <p:tgtEl>
                                          <p:spTgt spid="376849"/>
                                        </p:tgtEl>
                                        <p:attrNameLst>
                                          <p:attrName>ppt_w</p:attrName>
                                        </p:attrNameLst>
                                      </p:cBhvr>
                                      <p:tavLst>
                                        <p:tav tm="0">
                                          <p:val>
                                            <p:fltVal val="0"/>
                                          </p:val>
                                        </p:tav>
                                        <p:tav tm="100000">
                                          <p:val>
                                            <p:strVal val="#ppt_w"/>
                                          </p:val>
                                        </p:tav>
                                      </p:tavLst>
                                    </p:anim>
                                    <p:anim calcmode="lin" valueType="num">
                                      <p:cBhvr>
                                        <p:cTn id="59" dur="500" fill="hold"/>
                                        <p:tgtEl>
                                          <p:spTgt spid="376849"/>
                                        </p:tgtEl>
                                        <p:attrNameLst>
                                          <p:attrName>ppt_h</p:attrName>
                                        </p:attrNameLst>
                                      </p:cBhvr>
                                      <p:tavLst>
                                        <p:tav tm="0">
                                          <p:val>
                                            <p:fltVal val="0"/>
                                          </p:val>
                                        </p:tav>
                                        <p:tav tm="100000">
                                          <p:val>
                                            <p:strVal val="#ppt_h"/>
                                          </p:val>
                                        </p:tav>
                                      </p:tavLst>
                                    </p:anim>
                                    <p:animEffect transition="in" filter="fade">
                                      <p:cBhvr>
                                        <p:cTn id="60" dur="500"/>
                                        <p:tgtEl>
                                          <p:spTgt spid="376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7" grpId="0" animBg="1"/>
      <p:bldP spid="376839" grpId="0" animBg="1"/>
      <p:bldP spid="376845" grpId="0" animBg="1"/>
      <p:bldP spid="376846" grpId="0" animBg="1"/>
      <p:bldP spid="376847" grpId="0" animBg="1"/>
      <p:bldP spid="376848" grpId="0" animBg="1"/>
      <p:bldP spid="376849" grpId="0" animBg="1"/>
      <p:bldP spid="376857" grpId="0" animBg="1"/>
      <p:bldP spid="37685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a:extLst>
              <a:ext uri="{FF2B5EF4-FFF2-40B4-BE49-F238E27FC236}">
                <a16:creationId xmlns:a16="http://schemas.microsoft.com/office/drawing/2014/main" xmlns="" id="{3B3DAE49-B0E0-42DE-86F1-DC87847FC419}"/>
              </a:ext>
            </a:extLst>
          </p:cNvPr>
          <p:cNvSpPr>
            <a:spLocks noGrp="1"/>
          </p:cNvSpPr>
          <p:nvPr>
            <p:ph type="sldNum" sz="quarter" idx="10"/>
          </p:nvPr>
        </p:nvSpPr>
        <p:spPr>
          <a:noFill/>
        </p:spPr>
        <p:txBody>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7A50DD4A-014B-4D99-A399-376B33FD93CE}" type="slidenum">
              <a:rPr lang="ar-SA" altLang="en-US">
                <a:solidFill>
                  <a:srgbClr val="FF0000"/>
                </a:solidFill>
              </a:rPr>
              <a:pPr/>
              <a:t>9</a:t>
            </a:fld>
            <a:endParaRPr lang="en-US" altLang="en-US" sz="1000">
              <a:solidFill>
                <a:srgbClr val="FF0000"/>
              </a:solidFill>
            </a:endParaRPr>
          </a:p>
        </p:txBody>
      </p:sp>
      <p:sp>
        <p:nvSpPr>
          <p:cNvPr id="27651" name="Rectangle 2">
            <a:extLst>
              <a:ext uri="{FF2B5EF4-FFF2-40B4-BE49-F238E27FC236}">
                <a16:creationId xmlns:a16="http://schemas.microsoft.com/office/drawing/2014/main" xmlns="" id="{5FA71215-2505-4B6D-A272-988BCA1095E7}"/>
              </a:ext>
            </a:extLst>
          </p:cNvPr>
          <p:cNvSpPr>
            <a:spLocks noGrp="1" noChangeArrowheads="1"/>
          </p:cNvSpPr>
          <p:nvPr>
            <p:ph type="title"/>
          </p:nvPr>
        </p:nvSpPr>
        <p:spPr/>
        <p:txBody>
          <a:bodyPr/>
          <a:lstStyle/>
          <a:p>
            <a:r>
              <a:rPr lang="en-US" altLang="en-US"/>
              <a:t>Days of Ramadan</a:t>
            </a:r>
          </a:p>
        </p:txBody>
      </p:sp>
      <p:sp>
        <p:nvSpPr>
          <p:cNvPr id="27652" name="Text Box 4">
            <a:extLst>
              <a:ext uri="{FF2B5EF4-FFF2-40B4-BE49-F238E27FC236}">
                <a16:creationId xmlns:a16="http://schemas.microsoft.com/office/drawing/2014/main" xmlns="" id="{375DE593-A6AC-417D-9099-56825377B0A8}"/>
              </a:ext>
            </a:extLst>
          </p:cNvPr>
          <p:cNvSpPr txBox="1">
            <a:spLocks noChangeArrowheads="1"/>
          </p:cNvSpPr>
          <p:nvPr/>
        </p:nvSpPr>
        <p:spPr bwMode="auto">
          <a:xfrm>
            <a:off x="152400" y="2057400"/>
            <a:ext cx="8610600" cy="2713038"/>
          </a:xfrm>
          <a:prstGeom prst="rect">
            <a:avLst/>
          </a:prstGeom>
          <a:noFill/>
          <a:ln>
            <a:noFill/>
          </a:ln>
          <a:effectLst/>
          <a:extLst>
            <a:ext uri="{909E8E84-426E-40DD-AFC4-6F175D3DCCD1}">
              <a14:hiddenFill xmlns:a14="http://schemas.microsoft.com/office/drawing/2010/main">
                <a:solidFill>
                  <a:srgbClr val="B2B2B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800" b="1">
                <a:solidFill>
                  <a:srgbClr val="000000"/>
                </a:solidFill>
              </a:rPr>
              <a:t>1 2 3 4 5 6 7 8 9 10</a:t>
            </a:r>
          </a:p>
          <a:p>
            <a:pPr algn="ctr"/>
            <a:endParaRPr lang="en-US" altLang="en-US" sz="1400" b="1">
              <a:solidFill>
                <a:srgbClr val="B2B2B2"/>
              </a:solidFill>
            </a:endParaRPr>
          </a:p>
          <a:p>
            <a:pPr algn="ctr"/>
            <a:r>
              <a:rPr lang="en-US" altLang="en-US" sz="4800" b="1">
                <a:solidFill>
                  <a:srgbClr val="000000"/>
                </a:solidFill>
              </a:rPr>
              <a:t>11 12 13 14 15 16 17 18 19 20</a:t>
            </a:r>
          </a:p>
          <a:p>
            <a:pPr algn="ctr"/>
            <a:endParaRPr lang="en-US" altLang="en-US" sz="1400" b="1">
              <a:solidFill>
                <a:srgbClr val="B2B2B2"/>
              </a:solidFill>
            </a:endParaRPr>
          </a:p>
          <a:p>
            <a:pPr algn="ctr"/>
            <a:r>
              <a:rPr lang="en-US" altLang="en-US" sz="4800" b="1">
                <a:solidFill>
                  <a:srgbClr val="000000"/>
                </a:solidFill>
              </a:rPr>
              <a:t>21 22 23 24 25 26 27 28 29 30</a:t>
            </a:r>
          </a:p>
        </p:txBody>
      </p:sp>
      <p:sp>
        <p:nvSpPr>
          <p:cNvPr id="391184" name="Text Box 16">
            <a:extLst>
              <a:ext uri="{FF2B5EF4-FFF2-40B4-BE49-F238E27FC236}">
                <a16:creationId xmlns:a16="http://schemas.microsoft.com/office/drawing/2014/main" xmlns="" id="{B75A1D6E-875B-4796-8DE7-DDC669AD1743}"/>
              </a:ext>
            </a:extLst>
          </p:cNvPr>
          <p:cNvSpPr txBox="1">
            <a:spLocks noChangeArrowheads="1"/>
          </p:cNvSpPr>
          <p:nvPr/>
        </p:nvSpPr>
        <p:spPr bwMode="auto">
          <a:xfrm>
            <a:off x="4114800" y="914400"/>
            <a:ext cx="4800600" cy="7016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000" b="1">
                <a:solidFill>
                  <a:srgbClr val="FF3300"/>
                </a:solidFill>
              </a:rPr>
              <a:t>God’s Forgiveness</a:t>
            </a:r>
          </a:p>
        </p:txBody>
      </p:sp>
      <p:sp>
        <p:nvSpPr>
          <p:cNvPr id="391185" name="Text Box 17">
            <a:extLst>
              <a:ext uri="{FF2B5EF4-FFF2-40B4-BE49-F238E27FC236}">
                <a16:creationId xmlns:a16="http://schemas.microsoft.com/office/drawing/2014/main" xmlns="" id="{2BF3011E-A950-47B3-A72F-6324E44DA799}"/>
              </a:ext>
            </a:extLst>
          </p:cNvPr>
          <p:cNvSpPr txBox="1">
            <a:spLocks noChangeArrowheads="1"/>
          </p:cNvSpPr>
          <p:nvPr/>
        </p:nvSpPr>
        <p:spPr bwMode="auto">
          <a:xfrm>
            <a:off x="1981200" y="5029200"/>
            <a:ext cx="6477000" cy="70167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000" b="1">
                <a:solidFill>
                  <a:srgbClr val="FF3300"/>
                </a:solidFill>
              </a:rPr>
              <a:t>Salvation from Hell-fire</a:t>
            </a:r>
          </a:p>
        </p:txBody>
      </p:sp>
      <p:sp>
        <p:nvSpPr>
          <p:cNvPr id="391186" name="Oval 18">
            <a:extLst>
              <a:ext uri="{FF2B5EF4-FFF2-40B4-BE49-F238E27FC236}">
                <a16:creationId xmlns:a16="http://schemas.microsoft.com/office/drawing/2014/main" xmlns="" id="{07C7EF7D-2E5E-4527-A25F-DC9FCE706414}"/>
              </a:ext>
            </a:extLst>
          </p:cNvPr>
          <p:cNvSpPr>
            <a:spLocks noChangeArrowheads="1"/>
          </p:cNvSpPr>
          <p:nvPr/>
        </p:nvSpPr>
        <p:spPr bwMode="auto">
          <a:xfrm>
            <a:off x="1066800" y="1981200"/>
            <a:ext cx="6629400" cy="914400"/>
          </a:xfrm>
          <a:prstGeom prst="ellipse">
            <a:avLst/>
          </a:prstGeom>
          <a:noFill/>
          <a:ln w="19050" algn="ctr">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a:solidFill>
                <a:srgbClr val="FF3300"/>
              </a:solidFill>
            </a:endParaRPr>
          </a:p>
        </p:txBody>
      </p:sp>
      <p:sp>
        <p:nvSpPr>
          <p:cNvPr id="391187" name="Oval 19">
            <a:extLst>
              <a:ext uri="{FF2B5EF4-FFF2-40B4-BE49-F238E27FC236}">
                <a16:creationId xmlns:a16="http://schemas.microsoft.com/office/drawing/2014/main" xmlns="" id="{9882916E-0EA5-4AF1-8E89-9B3E6F2A46F0}"/>
              </a:ext>
            </a:extLst>
          </p:cNvPr>
          <p:cNvSpPr>
            <a:spLocks noChangeArrowheads="1"/>
          </p:cNvSpPr>
          <p:nvPr/>
        </p:nvSpPr>
        <p:spPr bwMode="auto">
          <a:xfrm>
            <a:off x="-152400" y="2971800"/>
            <a:ext cx="9144000" cy="914400"/>
          </a:xfrm>
          <a:prstGeom prst="ellipse">
            <a:avLst/>
          </a:prstGeom>
          <a:noFill/>
          <a:ln w="19050" algn="ctr">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
        <p:nvSpPr>
          <p:cNvPr id="391188" name="Oval 20">
            <a:extLst>
              <a:ext uri="{FF2B5EF4-FFF2-40B4-BE49-F238E27FC236}">
                <a16:creationId xmlns:a16="http://schemas.microsoft.com/office/drawing/2014/main" xmlns="" id="{853F1688-D412-4650-88A2-A804A9300312}"/>
              </a:ext>
            </a:extLst>
          </p:cNvPr>
          <p:cNvSpPr>
            <a:spLocks noChangeArrowheads="1"/>
          </p:cNvSpPr>
          <p:nvPr/>
        </p:nvSpPr>
        <p:spPr bwMode="auto">
          <a:xfrm>
            <a:off x="-152400" y="3962400"/>
            <a:ext cx="9144000" cy="914400"/>
          </a:xfrm>
          <a:prstGeom prst="ellipse">
            <a:avLst/>
          </a:prstGeom>
          <a:noFill/>
          <a:ln w="19050" algn="ctr">
            <a:solidFill>
              <a:srgbClr val="00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endParaRPr lang="en-GB" altLang="en-US"/>
          </a:p>
        </p:txBody>
      </p:sp>
      <p:sp>
        <p:nvSpPr>
          <p:cNvPr id="391189" name="Text Box 21">
            <a:extLst>
              <a:ext uri="{FF2B5EF4-FFF2-40B4-BE49-F238E27FC236}">
                <a16:creationId xmlns:a16="http://schemas.microsoft.com/office/drawing/2014/main" xmlns="" id="{32FD77B5-F784-4C13-85E4-03F838EA3BD2}"/>
              </a:ext>
            </a:extLst>
          </p:cNvPr>
          <p:cNvSpPr txBox="1">
            <a:spLocks noChangeArrowheads="1"/>
          </p:cNvSpPr>
          <p:nvPr/>
        </p:nvSpPr>
        <p:spPr bwMode="auto">
          <a:xfrm>
            <a:off x="-152400" y="1371600"/>
            <a:ext cx="3810000" cy="701675"/>
          </a:xfrm>
          <a:prstGeom prst="rect">
            <a:avLst/>
          </a:prstGeom>
          <a:noFill/>
          <a:ln>
            <a:noFill/>
          </a:ln>
          <a:effectLst/>
          <a:extLst>
            <a:ext uri="{909E8E84-426E-40DD-AFC4-6F175D3DCCD1}">
              <a14:hiddenFill xmlns:a14="http://schemas.microsoft.com/office/drawing/2010/main">
                <a:solidFill>
                  <a:srgbClr val="0000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000" b="1">
                <a:solidFill>
                  <a:srgbClr val="FF3300"/>
                </a:solidFill>
              </a:rPr>
              <a:t>God’s Mercy</a:t>
            </a:r>
          </a:p>
        </p:txBody>
      </p:sp>
      <p:sp>
        <p:nvSpPr>
          <p:cNvPr id="391190" name="Line 22">
            <a:extLst>
              <a:ext uri="{FF2B5EF4-FFF2-40B4-BE49-F238E27FC236}">
                <a16:creationId xmlns:a16="http://schemas.microsoft.com/office/drawing/2014/main" xmlns="" id="{67B75D48-E78A-48FD-B7E1-96FE1C4BF617}"/>
              </a:ext>
            </a:extLst>
          </p:cNvPr>
          <p:cNvSpPr>
            <a:spLocks noChangeShapeType="1"/>
          </p:cNvSpPr>
          <p:nvPr/>
        </p:nvSpPr>
        <p:spPr bwMode="auto">
          <a:xfrm>
            <a:off x="3429000" y="4876800"/>
            <a:ext cx="76200" cy="304800"/>
          </a:xfrm>
          <a:prstGeom prst="line">
            <a:avLst/>
          </a:prstGeom>
          <a:noFill/>
          <a:ln w="3810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1191" name="Line 23">
            <a:extLst>
              <a:ext uri="{FF2B5EF4-FFF2-40B4-BE49-F238E27FC236}">
                <a16:creationId xmlns:a16="http://schemas.microsoft.com/office/drawing/2014/main" xmlns="" id="{7036AA62-D8A5-4CE0-A161-1EB88F49DD41}"/>
              </a:ext>
            </a:extLst>
          </p:cNvPr>
          <p:cNvSpPr>
            <a:spLocks noChangeShapeType="1"/>
          </p:cNvSpPr>
          <p:nvPr/>
        </p:nvSpPr>
        <p:spPr bwMode="auto">
          <a:xfrm flipH="1" flipV="1">
            <a:off x="7772400" y="1752600"/>
            <a:ext cx="76200" cy="1371600"/>
          </a:xfrm>
          <a:prstGeom prst="line">
            <a:avLst/>
          </a:prstGeom>
          <a:noFill/>
          <a:ln w="3810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1192" name="Line 24">
            <a:extLst>
              <a:ext uri="{FF2B5EF4-FFF2-40B4-BE49-F238E27FC236}">
                <a16:creationId xmlns:a16="http://schemas.microsoft.com/office/drawing/2014/main" xmlns="" id="{2F2689CC-DE2E-4BCA-85D5-47B81667584D}"/>
              </a:ext>
            </a:extLst>
          </p:cNvPr>
          <p:cNvSpPr>
            <a:spLocks noChangeShapeType="1"/>
          </p:cNvSpPr>
          <p:nvPr/>
        </p:nvSpPr>
        <p:spPr bwMode="auto">
          <a:xfrm flipH="1" flipV="1">
            <a:off x="1295400" y="1905000"/>
            <a:ext cx="152400" cy="304800"/>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1193" name="Text Box 25">
            <a:extLst>
              <a:ext uri="{FF2B5EF4-FFF2-40B4-BE49-F238E27FC236}">
                <a16:creationId xmlns:a16="http://schemas.microsoft.com/office/drawing/2014/main" xmlns="" id="{7F83B462-4D15-4C6C-BE24-6C2EBA36EAC9}"/>
              </a:ext>
            </a:extLst>
          </p:cNvPr>
          <p:cNvSpPr txBox="1">
            <a:spLocks noChangeArrowheads="1"/>
          </p:cNvSpPr>
          <p:nvPr/>
        </p:nvSpPr>
        <p:spPr bwMode="auto">
          <a:xfrm>
            <a:off x="1066800" y="5867400"/>
            <a:ext cx="5029200" cy="641350"/>
          </a:xfrm>
          <a:prstGeom prst="rect">
            <a:avLst/>
          </a:prstGeom>
          <a:solidFill>
            <a:srgbClr val="CC99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Arial" panose="020B0604020202020204" pitchFamily="34" charset="0"/>
              </a:defRPr>
            </a:lvl1pPr>
            <a:lvl2pPr marL="742950" indent="-285750" algn="r">
              <a:defRPr>
                <a:solidFill>
                  <a:schemeClr val="tx1"/>
                </a:solidFill>
                <a:latin typeface="Arial" panose="020B0604020202020204" pitchFamily="34" charset="0"/>
              </a:defRPr>
            </a:lvl2pPr>
            <a:lvl3pPr marL="1143000" indent="-228600" algn="r">
              <a:defRPr>
                <a:solidFill>
                  <a:schemeClr val="tx1"/>
                </a:solidFill>
                <a:latin typeface="Arial" panose="020B0604020202020204" pitchFamily="34" charset="0"/>
              </a:defRPr>
            </a:lvl3pPr>
            <a:lvl4pPr marL="1600200" indent="-228600" algn="r">
              <a:defRPr>
                <a:solidFill>
                  <a:schemeClr val="tx1"/>
                </a:solidFill>
                <a:latin typeface="Arial" panose="020B0604020202020204" pitchFamily="34" charset="0"/>
              </a:defRPr>
            </a:lvl4pPr>
            <a:lvl5pPr marL="2057400" indent="-228600" algn="r">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algn="l"/>
            <a:r>
              <a:rPr lang="en-US" altLang="en-US">
                <a:solidFill>
                  <a:schemeClr val="bg1"/>
                </a:solidFill>
              </a:rPr>
              <a:t>Accordingly, Let's beg for Allah’s mercy, His forgiveness and salvation from the hell-fire</a:t>
            </a:r>
          </a:p>
        </p:txBody>
      </p:sp>
      <p:pic>
        <p:nvPicPr>
          <p:cNvPr id="391194" name="Picture 26" descr="j0310066[1]">
            <a:extLst>
              <a:ext uri="{FF2B5EF4-FFF2-40B4-BE49-F238E27FC236}">
                <a16:creationId xmlns:a16="http://schemas.microsoft.com/office/drawing/2014/main" xmlns="" id="{436AB93C-070D-4CB0-BED7-68EC759AEEC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5715000"/>
            <a:ext cx="733425" cy="94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grpId="0" nodeType="withEffect">
                                  <p:stCondLst>
                                    <p:cond delay="0"/>
                                  </p:stCondLst>
                                  <p:childTnLst>
                                    <p:set>
                                      <p:cBhvr>
                                        <p:cTn id="6" dur="1" fill="hold">
                                          <p:stCondLst>
                                            <p:cond delay="0"/>
                                          </p:stCondLst>
                                        </p:cTn>
                                        <p:tgtEl>
                                          <p:spTgt spid="391186"/>
                                        </p:tgtEl>
                                        <p:attrNameLst>
                                          <p:attrName>style.visibility</p:attrName>
                                        </p:attrNameLst>
                                      </p:cBhvr>
                                      <p:to>
                                        <p:strVal val="visible"/>
                                      </p:to>
                                    </p:set>
                                    <p:animEffect transition="in" filter="strips(upRight)">
                                      <p:cBhvr>
                                        <p:cTn id="7" dur="1000"/>
                                        <p:tgtEl>
                                          <p:spTgt spid="391186"/>
                                        </p:tgtEl>
                                      </p:cBhvr>
                                    </p:animEffect>
                                  </p:childTnLst>
                                </p:cTn>
                              </p:par>
                            </p:childTnLst>
                          </p:cTn>
                        </p:par>
                        <p:par>
                          <p:cTn id="8" fill="hold" nodeType="afterGroup">
                            <p:stCondLst>
                              <p:cond delay="1000"/>
                            </p:stCondLst>
                            <p:childTnLst>
                              <p:par>
                                <p:cTn id="9" presetID="12" presetClass="entr" presetSubtype="4" fill="hold" nodeType="afterEffect">
                                  <p:stCondLst>
                                    <p:cond delay="0"/>
                                  </p:stCondLst>
                                  <p:childTnLst>
                                    <p:set>
                                      <p:cBhvr>
                                        <p:cTn id="10" dur="1" fill="hold">
                                          <p:stCondLst>
                                            <p:cond delay="0"/>
                                          </p:stCondLst>
                                        </p:cTn>
                                        <p:tgtEl>
                                          <p:spTgt spid="391192"/>
                                        </p:tgtEl>
                                        <p:attrNameLst>
                                          <p:attrName>style.visibility</p:attrName>
                                        </p:attrNameLst>
                                      </p:cBhvr>
                                      <p:to>
                                        <p:strVal val="visible"/>
                                      </p:to>
                                    </p:set>
                                    <p:animEffect transition="in" filter="slide(fromBottom)">
                                      <p:cBhvr>
                                        <p:cTn id="11" dur="500"/>
                                        <p:tgtEl>
                                          <p:spTgt spid="391192"/>
                                        </p:tgtEl>
                                      </p:cBhvr>
                                    </p:animEffect>
                                  </p:childTnLst>
                                </p:cTn>
                              </p:par>
                            </p:childTnLst>
                          </p:cTn>
                        </p:par>
                        <p:par>
                          <p:cTn id="12" fill="hold" nodeType="afterGroup">
                            <p:stCondLst>
                              <p:cond delay="1500"/>
                            </p:stCondLst>
                            <p:childTnLst>
                              <p:par>
                                <p:cTn id="13" presetID="53" presetClass="entr" presetSubtype="0" fill="hold" grpId="0" nodeType="afterEffect">
                                  <p:stCondLst>
                                    <p:cond delay="0"/>
                                  </p:stCondLst>
                                  <p:childTnLst>
                                    <p:set>
                                      <p:cBhvr>
                                        <p:cTn id="14" dur="1" fill="hold">
                                          <p:stCondLst>
                                            <p:cond delay="0"/>
                                          </p:stCondLst>
                                        </p:cTn>
                                        <p:tgtEl>
                                          <p:spTgt spid="391189"/>
                                        </p:tgtEl>
                                        <p:attrNameLst>
                                          <p:attrName>style.visibility</p:attrName>
                                        </p:attrNameLst>
                                      </p:cBhvr>
                                      <p:to>
                                        <p:strVal val="visible"/>
                                      </p:to>
                                    </p:set>
                                    <p:anim calcmode="lin" valueType="num">
                                      <p:cBhvr>
                                        <p:cTn id="15" dur="500" fill="hold"/>
                                        <p:tgtEl>
                                          <p:spTgt spid="391189"/>
                                        </p:tgtEl>
                                        <p:attrNameLst>
                                          <p:attrName>ppt_w</p:attrName>
                                        </p:attrNameLst>
                                      </p:cBhvr>
                                      <p:tavLst>
                                        <p:tav tm="0">
                                          <p:val>
                                            <p:fltVal val="0"/>
                                          </p:val>
                                        </p:tav>
                                        <p:tav tm="100000">
                                          <p:val>
                                            <p:strVal val="#ppt_w"/>
                                          </p:val>
                                        </p:tav>
                                      </p:tavLst>
                                    </p:anim>
                                    <p:anim calcmode="lin" valueType="num">
                                      <p:cBhvr>
                                        <p:cTn id="16" dur="500" fill="hold"/>
                                        <p:tgtEl>
                                          <p:spTgt spid="391189"/>
                                        </p:tgtEl>
                                        <p:attrNameLst>
                                          <p:attrName>ppt_h</p:attrName>
                                        </p:attrNameLst>
                                      </p:cBhvr>
                                      <p:tavLst>
                                        <p:tav tm="0">
                                          <p:val>
                                            <p:fltVal val="0"/>
                                          </p:val>
                                        </p:tav>
                                        <p:tav tm="100000">
                                          <p:val>
                                            <p:strVal val="#ppt_h"/>
                                          </p:val>
                                        </p:tav>
                                      </p:tavLst>
                                    </p:anim>
                                    <p:animEffect transition="in" filter="fade">
                                      <p:cBhvr>
                                        <p:cTn id="17" dur="500"/>
                                        <p:tgtEl>
                                          <p:spTgt spid="391189"/>
                                        </p:tgtEl>
                                      </p:cBhvr>
                                    </p:animEffect>
                                  </p:childTnLst>
                                </p:cTn>
                              </p:par>
                            </p:childTnLst>
                          </p:cTn>
                        </p:par>
                        <p:par>
                          <p:cTn id="18" fill="hold" nodeType="afterGroup">
                            <p:stCondLst>
                              <p:cond delay="2000"/>
                            </p:stCondLst>
                            <p:childTnLst>
                              <p:par>
                                <p:cTn id="19" presetID="18" presetClass="entr" presetSubtype="3" fill="hold" nodeType="afterEffect">
                                  <p:stCondLst>
                                    <p:cond delay="0"/>
                                  </p:stCondLst>
                                  <p:childTnLst>
                                    <p:set>
                                      <p:cBhvr>
                                        <p:cTn id="20" dur="1" fill="hold">
                                          <p:stCondLst>
                                            <p:cond delay="0"/>
                                          </p:stCondLst>
                                        </p:cTn>
                                        <p:tgtEl>
                                          <p:spTgt spid="391187"/>
                                        </p:tgtEl>
                                        <p:attrNameLst>
                                          <p:attrName>style.visibility</p:attrName>
                                        </p:attrNameLst>
                                      </p:cBhvr>
                                      <p:to>
                                        <p:strVal val="visible"/>
                                      </p:to>
                                    </p:set>
                                    <p:animEffect transition="in" filter="strips(upRight)">
                                      <p:cBhvr>
                                        <p:cTn id="21" dur="1000"/>
                                        <p:tgtEl>
                                          <p:spTgt spid="391187"/>
                                        </p:tgtEl>
                                      </p:cBhvr>
                                    </p:animEffect>
                                  </p:childTnLst>
                                </p:cTn>
                              </p:par>
                            </p:childTnLst>
                          </p:cTn>
                        </p:par>
                        <p:par>
                          <p:cTn id="22" fill="hold" nodeType="afterGroup">
                            <p:stCondLst>
                              <p:cond delay="3000"/>
                            </p:stCondLst>
                            <p:childTnLst>
                              <p:par>
                                <p:cTn id="23" presetID="12" presetClass="entr" presetSubtype="4" fill="hold" nodeType="afterEffect">
                                  <p:stCondLst>
                                    <p:cond delay="0"/>
                                  </p:stCondLst>
                                  <p:childTnLst>
                                    <p:set>
                                      <p:cBhvr>
                                        <p:cTn id="24" dur="1" fill="hold">
                                          <p:stCondLst>
                                            <p:cond delay="0"/>
                                          </p:stCondLst>
                                        </p:cTn>
                                        <p:tgtEl>
                                          <p:spTgt spid="391191"/>
                                        </p:tgtEl>
                                        <p:attrNameLst>
                                          <p:attrName>style.visibility</p:attrName>
                                        </p:attrNameLst>
                                      </p:cBhvr>
                                      <p:to>
                                        <p:strVal val="visible"/>
                                      </p:to>
                                    </p:set>
                                    <p:animEffect transition="in" filter="slide(fromBottom)">
                                      <p:cBhvr>
                                        <p:cTn id="25" dur="500"/>
                                        <p:tgtEl>
                                          <p:spTgt spid="391191"/>
                                        </p:tgtEl>
                                      </p:cBhvr>
                                    </p:animEffect>
                                  </p:childTnLst>
                                </p:cTn>
                              </p:par>
                            </p:childTnLst>
                          </p:cTn>
                        </p:par>
                        <p:par>
                          <p:cTn id="26" fill="hold" nodeType="afterGroup">
                            <p:stCondLst>
                              <p:cond delay="3500"/>
                            </p:stCondLst>
                            <p:childTnLst>
                              <p:par>
                                <p:cTn id="27" presetID="53" presetClass="entr" presetSubtype="0" fill="hold" grpId="0" nodeType="afterEffect">
                                  <p:stCondLst>
                                    <p:cond delay="0"/>
                                  </p:stCondLst>
                                  <p:childTnLst>
                                    <p:set>
                                      <p:cBhvr>
                                        <p:cTn id="28" dur="1" fill="hold">
                                          <p:stCondLst>
                                            <p:cond delay="0"/>
                                          </p:stCondLst>
                                        </p:cTn>
                                        <p:tgtEl>
                                          <p:spTgt spid="391184"/>
                                        </p:tgtEl>
                                        <p:attrNameLst>
                                          <p:attrName>style.visibility</p:attrName>
                                        </p:attrNameLst>
                                      </p:cBhvr>
                                      <p:to>
                                        <p:strVal val="visible"/>
                                      </p:to>
                                    </p:set>
                                    <p:anim calcmode="lin" valueType="num">
                                      <p:cBhvr>
                                        <p:cTn id="29" dur="500" fill="hold"/>
                                        <p:tgtEl>
                                          <p:spTgt spid="391184"/>
                                        </p:tgtEl>
                                        <p:attrNameLst>
                                          <p:attrName>ppt_w</p:attrName>
                                        </p:attrNameLst>
                                      </p:cBhvr>
                                      <p:tavLst>
                                        <p:tav tm="0">
                                          <p:val>
                                            <p:fltVal val="0"/>
                                          </p:val>
                                        </p:tav>
                                        <p:tav tm="100000">
                                          <p:val>
                                            <p:strVal val="#ppt_w"/>
                                          </p:val>
                                        </p:tav>
                                      </p:tavLst>
                                    </p:anim>
                                    <p:anim calcmode="lin" valueType="num">
                                      <p:cBhvr>
                                        <p:cTn id="30" dur="500" fill="hold"/>
                                        <p:tgtEl>
                                          <p:spTgt spid="391184"/>
                                        </p:tgtEl>
                                        <p:attrNameLst>
                                          <p:attrName>ppt_h</p:attrName>
                                        </p:attrNameLst>
                                      </p:cBhvr>
                                      <p:tavLst>
                                        <p:tav tm="0">
                                          <p:val>
                                            <p:fltVal val="0"/>
                                          </p:val>
                                        </p:tav>
                                        <p:tav tm="100000">
                                          <p:val>
                                            <p:strVal val="#ppt_h"/>
                                          </p:val>
                                        </p:tav>
                                      </p:tavLst>
                                    </p:anim>
                                    <p:animEffect transition="in" filter="fade">
                                      <p:cBhvr>
                                        <p:cTn id="31" dur="500"/>
                                        <p:tgtEl>
                                          <p:spTgt spid="391184"/>
                                        </p:tgtEl>
                                      </p:cBhvr>
                                    </p:animEffect>
                                  </p:childTnLst>
                                </p:cTn>
                              </p:par>
                            </p:childTnLst>
                          </p:cTn>
                        </p:par>
                        <p:par>
                          <p:cTn id="32" fill="hold" nodeType="afterGroup">
                            <p:stCondLst>
                              <p:cond delay="4000"/>
                            </p:stCondLst>
                            <p:childTnLst>
                              <p:par>
                                <p:cTn id="33" presetID="18" presetClass="entr" presetSubtype="3" fill="hold" nodeType="afterEffect">
                                  <p:stCondLst>
                                    <p:cond delay="0"/>
                                  </p:stCondLst>
                                  <p:childTnLst>
                                    <p:set>
                                      <p:cBhvr>
                                        <p:cTn id="34" dur="1" fill="hold">
                                          <p:stCondLst>
                                            <p:cond delay="0"/>
                                          </p:stCondLst>
                                        </p:cTn>
                                        <p:tgtEl>
                                          <p:spTgt spid="391188"/>
                                        </p:tgtEl>
                                        <p:attrNameLst>
                                          <p:attrName>style.visibility</p:attrName>
                                        </p:attrNameLst>
                                      </p:cBhvr>
                                      <p:to>
                                        <p:strVal val="visible"/>
                                      </p:to>
                                    </p:set>
                                    <p:animEffect transition="in" filter="strips(upRight)">
                                      <p:cBhvr>
                                        <p:cTn id="35" dur="1000"/>
                                        <p:tgtEl>
                                          <p:spTgt spid="391188"/>
                                        </p:tgtEl>
                                      </p:cBhvr>
                                    </p:animEffect>
                                  </p:childTnLst>
                                </p:cTn>
                              </p:par>
                            </p:childTnLst>
                          </p:cTn>
                        </p:par>
                        <p:par>
                          <p:cTn id="36" fill="hold" nodeType="afterGroup">
                            <p:stCondLst>
                              <p:cond delay="5000"/>
                            </p:stCondLst>
                            <p:childTnLst>
                              <p:par>
                                <p:cTn id="37" presetID="12" presetClass="entr" presetSubtype="1" fill="hold" nodeType="afterEffect">
                                  <p:stCondLst>
                                    <p:cond delay="0"/>
                                  </p:stCondLst>
                                  <p:childTnLst>
                                    <p:set>
                                      <p:cBhvr>
                                        <p:cTn id="38" dur="1" fill="hold">
                                          <p:stCondLst>
                                            <p:cond delay="0"/>
                                          </p:stCondLst>
                                        </p:cTn>
                                        <p:tgtEl>
                                          <p:spTgt spid="391190"/>
                                        </p:tgtEl>
                                        <p:attrNameLst>
                                          <p:attrName>style.visibility</p:attrName>
                                        </p:attrNameLst>
                                      </p:cBhvr>
                                      <p:to>
                                        <p:strVal val="visible"/>
                                      </p:to>
                                    </p:set>
                                    <p:animEffect transition="in" filter="slide(fromTop)">
                                      <p:cBhvr>
                                        <p:cTn id="39" dur="500"/>
                                        <p:tgtEl>
                                          <p:spTgt spid="391190"/>
                                        </p:tgtEl>
                                      </p:cBhvr>
                                    </p:animEffect>
                                  </p:childTnLst>
                                </p:cTn>
                              </p:par>
                            </p:childTnLst>
                          </p:cTn>
                        </p:par>
                        <p:par>
                          <p:cTn id="40" fill="hold" nodeType="afterGroup">
                            <p:stCondLst>
                              <p:cond delay="5500"/>
                            </p:stCondLst>
                            <p:childTnLst>
                              <p:par>
                                <p:cTn id="41" presetID="53" presetClass="entr" presetSubtype="0" fill="hold" grpId="0" nodeType="afterEffect">
                                  <p:stCondLst>
                                    <p:cond delay="0"/>
                                  </p:stCondLst>
                                  <p:childTnLst>
                                    <p:set>
                                      <p:cBhvr>
                                        <p:cTn id="42" dur="1" fill="hold">
                                          <p:stCondLst>
                                            <p:cond delay="0"/>
                                          </p:stCondLst>
                                        </p:cTn>
                                        <p:tgtEl>
                                          <p:spTgt spid="391185"/>
                                        </p:tgtEl>
                                        <p:attrNameLst>
                                          <p:attrName>style.visibility</p:attrName>
                                        </p:attrNameLst>
                                      </p:cBhvr>
                                      <p:to>
                                        <p:strVal val="visible"/>
                                      </p:to>
                                    </p:set>
                                    <p:anim calcmode="lin" valueType="num">
                                      <p:cBhvr>
                                        <p:cTn id="43" dur="500" fill="hold"/>
                                        <p:tgtEl>
                                          <p:spTgt spid="391185"/>
                                        </p:tgtEl>
                                        <p:attrNameLst>
                                          <p:attrName>ppt_w</p:attrName>
                                        </p:attrNameLst>
                                      </p:cBhvr>
                                      <p:tavLst>
                                        <p:tav tm="0">
                                          <p:val>
                                            <p:fltVal val="0"/>
                                          </p:val>
                                        </p:tav>
                                        <p:tav tm="100000">
                                          <p:val>
                                            <p:strVal val="#ppt_w"/>
                                          </p:val>
                                        </p:tav>
                                      </p:tavLst>
                                    </p:anim>
                                    <p:anim calcmode="lin" valueType="num">
                                      <p:cBhvr>
                                        <p:cTn id="44" dur="500" fill="hold"/>
                                        <p:tgtEl>
                                          <p:spTgt spid="391185"/>
                                        </p:tgtEl>
                                        <p:attrNameLst>
                                          <p:attrName>ppt_h</p:attrName>
                                        </p:attrNameLst>
                                      </p:cBhvr>
                                      <p:tavLst>
                                        <p:tav tm="0">
                                          <p:val>
                                            <p:fltVal val="0"/>
                                          </p:val>
                                        </p:tav>
                                        <p:tav tm="100000">
                                          <p:val>
                                            <p:strVal val="#ppt_h"/>
                                          </p:val>
                                        </p:tav>
                                      </p:tavLst>
                                    </p:anim>
                                    <p:animEffect transition="in" filter="fade">
                                      <p:cBhvr>
                                        <p:cTn id="45" dur="500"/>
                                        <p:tgtEl>
                                          <p:spTgt spid="39118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391193"/>
                                        </p:tgtEl>
                                        <p:attrNameLst>
                                          <p:attrName>style.visibility</p:attrName>
                                        </p:attrNameLst>
                                      </p:cBhvr>
                                      <p:to>
                                        <p:strVal val="visible"/>
                                      </p:to>
                                    </p:set>
                                    <p:animEffect transition="in" filter="slide(fromBottom)">
                                      <p:cBhvr>
                                        <p:cTn id="50" dur="500"/>
                                        <p:tgtEl>
                                          <p:spTgt spid="391193"/>
                                        </p:tgtEl>
                                      </p:cBhvr>
                                    </p:animEffect>
                                  </p:childTnLst>
                                </p:cTn>
                              </p:par>
                              <p:par>
                                <p:cTn id="51" presetID="1" presetClass="entr" presetSubtype="0" fill="hold" nodeType="withEffect">
                                  <p:stCondLst>
                                    <p:cond delay="0"/>
                                  </p:stCondLst>
                                  <p:childTnLst>
                                    <p:set>
                                      <p:cBhvr>
                                        <p:cTn id="52" dur="1" fill="hold">
                                          <p:stCondLst>
                                            <p:cond delay="0"/>
                                          </p:stCondLst>
                                        </p:cTn>
                                        <p:tgtEl>
                                          <p:spTgt spid="391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84" grpId="0"/>
      <p:bldP spid="391185" grpId="0"/>
      <p:bldP spid="391186" grpId="0" animBg="1"/>
      <p:bldP spid="391189" grpId="0"/>
      <p:bldP spid="391193" grpId="0" animBg="1"/>
    </p:bldLst>
  </p:timing>
</p:sld>
</file>

<file path=ppt/theme/theme1.xml><?xml version="1.0" encoding="utf-8"?>
<a:theme xmlns:a="http://schemas.openxmlformats.org/drawingml/2006/main" name="AOONSCRE-wikl V1">
  <a:themeElements>
    <a:clrScheme name="AOONSCRE-wikl V1 1">
      <a:dk1>
        <a:srgbClr val="830B23"/>
      </a:dk1>
      <a:lt1>
        <a:srgbClr val="FFFFFF"/>
      </a:lt1>
      <a:dk2>
        <a:srgbClr val="017120"/>
      </a:dk2>
      <a:lt2>
        <a:srgbClr val="80AEE6"/>
      </a:lt2>
      <a:accent1>
        <a:srgbClr val="000066"/>
      </a:accent1>
      <a:accent2>
        <a:srgbClr val="F2B700"/>
      </a:accent2>
      <a:accent3>
        <a:srgbClr val="FFFFFF"/>
      </a:accent3>
      <a:accent4>
        <a:srgbClr val="6F081C"/>
      </a:accent4>
      <a:accent5>
        <a:srgbClr val="AAAAB8"/>
      </a:accent5>
      <a:accent6>
        <a:srgbClr val="DBA600"/>
      </a:accent6>
      <a:hlink>
        <a:srgbClr val="366DAC"/>
      </a:hlink>
      <a:folHlink>
        <a:srgbClr val="E78114"/>
      </a:folHlink>
    </a:clrScheme>
    <a:fontScheme name="AOONSCRE-wikl V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AOONSCRE-wikl V1 1">
        <a:dk1>
          <a:srgbClr val="830B23"/>
        </a:dk1>
        <a:lt1>
          <a:srgbClr val="FFFFFF"/>
        </a:lt1>
        <a:dk2>
          <a:srgbClr val="017120"/>
        </a:dk2>
        <a:lt2>
          <a:srgbClr val="80AEE6"/>
        </a:lt2>
        <a:accent1>
          <a:srgbClr val="000066"/>
        </a:accent1>
        <a:accent2>
          <a:srgbClr val="F2B700"/>
        </a:accent2>
        <a:accent3>
          <a:srgbClr val="FFFFFF"/>
        </a:accent3>
        <a:accent4>
          <a:srgbClr val="6F081C"/>
        </a:accent4>
        <a:accent5>
          <a:srgbClr val="AAAAB8"/>
        </a:accent5>
        <a:accent6>
          <a:srgbClr val="DBA600"/>
        </a:accent6>
        <a:hlink>
          <a:srgbClr val="366DAC"/>
        </a:hlink>
        <a:folHlink>
          <a:srgbClr val="E78114"/>
        </a:folHlink>
      </a:clrScheme>
      <a:clrMap bg1="lt1" tx1="dk1" bg2="lt2" tx2="dk2" accent1="accent1" accent2="accent2" accent3="accent3" accent4="accent4" accent5="accent5" accent6="accent6" hlink="hlink" folHlink="folHlink"/>
    </a:extraClrScheme>
    <a:extraClrScheme>
      <a:clrScheme name="AOONSCRE-wikl V1 2">
        <a:dk1>
          <a:srgbClr val="F8F8F8"/>
        </a:dk1>
        <a:lt1>
          <a:srgbClr val="FFFFFF"/>
        </a:lt1>
        <a:dk2>
          <a:srgbClr val="017120"/>
        </a:dk2>
        <a:lt2>
          <a:srgbClr val="80AEE6"/>
        </a:lt2>
        <a:accent1>
          <a:srgbClr val="000066"/>
        </a:accent1>
        <a:accent2>
          <a:srgbClr val="F2B700"/>
        </a:accent2>
        <a:accent3>
          <a:srgbClr val="FFFFFF"/>
        </a:accent3>
        <a:accent4>
          <a:srgbClr val="D4D4D4"/>
        </a:accent4>
        <a:accent5>
          <a:srgbClr val="AAAAB8"/>
        </a:accent5>
        <a:accent6>
          <a:srgbClr val="DBA600"/>
        </a:accent6>
        <a:hlink>
          <a:srgbClr val="366DAC"/>
        </a:hlink>
        <a:folHlink>
          <a:srgbClr val="E7811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80514</TotalTime>
  <Words>892</Words>
  <Application>Microsoft Office PowerPoint</Application>
  <PresentationFormat>On-screen Show (4:3)</PresentationFormat>
  <Paragraphs>141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Comic Sans MS</vt:lpstr>
      <vt:lpstr>Franklin Gothic Medium</vt:lpstr>
      <vt:lpstr>Lucida Calligraphy</vt:lpstr>
      <vt:lpstr>Times</vt:lpstr>
      <vt:lpstr>Webdings</vt:lpstr>
      <vt:lpstr>AOONSCRE-wikl V1</vt:lpstr>
      <vt:lpstr>Time to purify and train body and soul</vt:lpstr>
      <vt:lpstr>A warm welcome to you! </vt:lpstr>
      <vt:lpstr>Ramadan – sacred month in the Islamic Calendar</vt:lpstr>
      <vt:lpstr>Why fasting?</vt:lpstr>
      <vt:lpstr>“A great blessed month…”</vt:lpstr>
      <vt:lpstr>Fasting and sins don’t go together</vt:lpstr>
      <vt:lpstr>Annual training for character-building</vt:lpstr>
      <vt:lpstr>Benefits of Fasting in Islam : How character-building is achieved…</vt:lpstr>
      <vt:lpstr>Days of Ramadan</vt:lpstr>
      <vt:lpstr>Reward of fasting</vt:lpstr>
      <vt:lpstr>Fasting for good health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on Ramadan - A More On Islam Series Presentation.</dc:title>
  <dc:subject>Benefits of Fasting</dc:subject>
  <dc:creator>Mohammed (moreonislam@hotmail.com)</dc:creator>
  <dc:description>A Power-Point presentation on 'Ramadan' For Body and Soul - (moreonislam@hotmail.com)</dc:description>
  <cp:lastModifiedBy>Amina</cp:lastModifiedBy>
  <cp:revision>428</cp:revision>
  <dcterms:created xsi:type="dcterms:W3CDTF">2002-12-12T11:00:15Z</dcterms:created>
  <dcterms:modified xsi:type="dcterms:W3CDTF">2020-04-27T14:21:44Z</dcterms:modified>
</cp:coreProperties>
</file>