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sldIdLst>
    <p:sldId id="301" r:id="rId5"/>
    <p:sldId id="365" r:id="rId6"/>
    <p:sldId id="380" r:id="rId7"/>
    <p:sldId id="392" r:id="rId8"/>
    <p:sldId id="360" r:id="rId9"/>
    <p:sldId id="393" r:id="rId10"/>
    <p:sldId id="368" r:id="rId11"/>
    <p:sldId id="383" r:id="rId12"/>
    <p:sldId id="369" r:id="rId13"/>
    <p:sldId id="394" r:id="rId14"/>
    <p:sldId id="385" r:id="rId15"/>
    <p:sldId id="396" r:id="rId16"/>
    <p:sldId id="404" r:id="rId17"/>
    <p:sldId id="397" r:id="rId18"/>
    <p:sldId id="398" r:id="rId19"/>
    <p:sldId id="399" r:id="rId20"/>
    <p:sldId id="400" r:id="rId21"/>
    <p:sldId id="401" r:id="rId22"/>
    <p:sldId id="375" r:id="rId23"/>
    <p:sldId id="402" r:id="rId24"/>
    <p:sldId id="403" r:id="rId25"/>
    <p:sldId id="424" r:id="rId26"/>
    <p:sldId id="405" r:id="rId27"/>
    <p:sldId id="406" r:id="rId28"/>
    <p:sldId id="407" r:id="rId29"/>
    <p:sldId id="408" r:id="rId30"/>
    <p:sldId id="412" r:id="rId31"/>
    <p:sldId id="389" r:id="rId32"/>
    <p:sldId id="413" r:id="rId33"/>
    <p:sldId id="414" r:id="rId34"/>
    <p:sldId id="415" r:id="rId35"/>
    <p:sldId id="391" r:id="rId36"/>
    <p:sldId id="395" r:id="rId37"/>
    <p:sldId id="423" r:id="rId38"/>
    <p:sldId id="416" r:id="rId39"/>
    <p:sldId id="417" r:id="rId40"/>
    <p:sldId id="418" r:id="rId41"/>
    <p:sldId id="419" r:id="rId42"/>
    <p:sldId id="420" r:id="rId43"/>
    <p:sldId id="421" r:id="rId44"/>
    <p:sldId id="42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94660"/>
  </p:normalViewPr>
  <p:slideViewPr>
    <p:cSldViewPr snapToGrid="0">
      <p:cViewPr varScale="1">
        <p:scale>
          <a:sx n="81" d="100"/>
          <a:sy n="81" d="100"/>
        </p:scale>
        <p:origin x="120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53654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980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036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043723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143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7878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830361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24568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1428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54958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73593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4451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85454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6184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97573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80197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43C518-2E58-4E98-8F61-29A47E1D445A}" type="datetimeFigureOut">
              <a:rPr lang="en-GB" smtClean="0"/>
              <a:t>21/05/2020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0216893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3/4 – Summer Block 3 – Measurement and Time</a:t>
            </a:r>
            <a:br>
              <a:rPr lang="en-GB" sz="1600" b="1" u="sng" dirty="0">
                <a:solidFill>
                  <a:srgbClr val="E7E6E6">
                    <a:lumMod val="50000"/>
                  </a:srgbClr>
                </a:solidFill>
                <a:latin typeface="Century Gothic" panose="020B0502020202020204" pitchFamily="34" charset="0"/>
              </a:rPr>
            </a:br>
            <a:endParaRPr lang="en-GB" sz="16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r>
              <a:rPr lang="en-GB" sz="2000" b="1" u="sng" dirty="0">
                <a:solidFill>
                  <a:srgbClr val="E7E6E6">
                    <a:lumMod val="50000"/>
                  </a:srgbClr>
                </a:solidFill>
                <a:latin typeface="Century Gothic" panose="020B0502020202020204" pitchFamily="34" charset="0"/>
              </a:rPr>
              <a:t>Tuesday 2</a:t>
            </a:r>
            <a:r>
              <a:rPr lang="en-GB" sz="2000" b="1" u="sng" baseline="30000" dirty="0">
                <a:solidFill>
                  <a:srgbClr val="E7E6E6">
                    <a:lumMod val="50000"/>
                  </a:srgbClr>
                </a:solidFill>
                <a:latin typeface="Century Gothic" panose="020B0502020202020204" pitchFamily="34" charset="0"/>
              </a:rPr>
              <a:t>nd</a:t>
            </a:r>
            <a:r>
              <a:rPr lang="en-GB" sz="2000" b="1" u="sng" dirty="0">
                <a:solidFill>
                  <a:srgbClr val="E7E6E6">
                    <a:lumMod val="50000"/>
                  </a:srgbClr>
                </a:solidFill>
                <a:latin typeface="Century Gothic" panose="020B0502020202020204" pitchFamily="34" charset="0"/>
              </a:rPr>
              <a:t>  June 2020</a:t>
            </a:r>
          </a:p>
          <a:p>
            <a:pPr lvl="0" algn="ctr"/>
            <a:r>
              <a:rPr lang="en-GB" sz="5400" b="1" dirty="0">
                <a:solidFill>
                  <a:schemeClr val="bg2">
                    <a:lumMod val="25000"/>
                  </a:schemeClr>
                </a:solidFill>
                <a:latin typeface="Century Gothic" panose="020B0502020202020204" pitchFamily="34" charset="0"/>
              </a:rPr>
              <a:t>Step 3</a:t>
            </a:r>
          </a:p>
          <a:p>
            <a:pPr lvl="0" algn="ctr"/>
            <a:endParaRPr lang="en-GB" sz="54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3/4: I can tell the time to 5 minutes</a:t>
            </a:r>
          </a:p>
        </p:txBody>
      </p:sp>
    </p:spTree>
    <p:extLst>
      <p:ext uri="{BB962C8B-B14F-4D97-AF65-F5344CB8AC3E}">
        <p14:creationId xmlns:p14="http://schemas.microsoft.com/office/powerpoint/2010/main" val="385590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DDA06644-C418-4B7F-A579-85170D108D00}"/>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3" name="Rectangle 22">
            <a:extLst>
              <a:ext uri="{FF2B5EF4-FFF2-40B4-BE49-F238E27FC236}">
                <a16:creationId xmlns:a16="http://schemas.microsoft.com/office/drawing/2014/main" id="{344912A9-09B2-4E35-8C9B-0AC111B613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missing hand on the clock </a:t>
            </a:r>
          </a:p>
          <a:p>
            <a:pPr lvl="0" algn="ctr"/>
            <a:r>
              <a:rPr lang="en-GB" sz="2000" b="1" dirty="0">
                <a:solidFill>
                  <a:schemeClr val="tx1"/>
                </a:solidFill>
                <a:latin typeface="Century Gothic" panose="020B0502020202020204" pitchFamily="34" charset="0"/>
              </a:rPr>
              <a:t>so that it reads twenty minutes to four.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8169A553-BE34-4D40-AD3B-0077D5549759}"/>
              </a:ext>
            </a:extLst>
          </p:cNvPr>
          <p:cNvCxnSpPr>
            <a:cxnSpLocks/>
          </p:cNvCxnSpPr>
          <p:nvPr/>
        </p:nvCxnSpPr>
        <p:spPr>
          <a:xfrm flipH="1">
            <a:off x="3298137" y="3826047"/>
            <a:ext cx="1275996" cy="7383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B259D29-2784-465D-8001-27F1CD326A6F}"/>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2428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042E1E66-0807-4EFE-8D07-42AF15E5162D}"/>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EB595C18-F054-497E-9CD0-11D47FBBAE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hands on the clock so that it </a:t>
            </a:r>
          </a:p>
          <a:p>
            <a:pPr lvl="0" algn="ctr"/>
            <a:r>
              <a:rPr lang="en-GB" sz="2000" b="1" dirty="0">
                <a:solidFill>
                  <a:schemeClr val="tx1"/>
                </a:solidFill>
                <a:latin typeface="Century Gothic" panose="020B0502020202020204" pitchFamily="34" charset="0"/>
              </a:rPr>
              <a:t>reads twenty-five minutes past six.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FAAEDF60-47EA-4407-94D2-B546CCB50FD1}"/>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55135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042E1E66-0807-4EFE-8D07-42AF15E5162D}"/>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EB595C18-F054-497E-9CD0-11D47FBBAE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hands on the clock so that it </a:t>
            </a:r>
          </a:p>
          <a:p>
            <a:pPr lvl="0" algn="ctr"/>
            <a:r>
              <a:rPr lang="en-GB" sz="2000" b="1" dirty="0">
                <a:solidFill>
                  <a:schemeClr val="tx1"/>
                </a:solidFill>
                <a:latin typeface="Century Gothic" panose="020B0502020202020204" pitchFamily="34" charset="0"/>
              </a:rPr>
              <a:t>reads twenty-five minutes past six.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D2CF6F38-45C3-4A1B-87BC-673FC96923F1}"/>
              </a:ext>
            </a:extLst>
          </p:cNvPr>
          <p:cNvCxnSpPr>
            <a:cxnSpLocks/>
          </p:cNvCxnSpPr>
          <p:nvPr/>
        </p:nvCxnSpPr>
        <p:spPr>
          <a:xfrm>
            <a:off x="4574133" y="3826047"/>
            <a:ext cx="722180" cy="12147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CEF35B-D137-4DAB-B00A-455D4ECE5D44}"/>
              </a:ext>
            </a:extLst>
          </p:cNvPr>
          <p:cNvCxnSpPr>
            <a:cxnSpLocks/>
          </p:cNvCxnSpPr>
          <p:nvPr/>
        </p:nvCxnSpPr>
        <p:spPr>
          <a:xfrm flipH="1">
            <a:off x="4409746" y="3826047"/>
            <a:ext cx="160122" cy="6274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346D2F-6BCF-4FEA-BC79-59C83A121001}"/>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26650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452E-1A66-4F26-A611-8DACA6FCA3FE}"/>
              </a:ext>
            </a:extLst>
          </p:cNvPr>
          <p:cNvSpPr>
            <a:spLocks noGrp="1"/>
          </p:cNvSpPr>
          <p:nvPr>
            <p:ph type="ctrTitle"/>
          </p:nvPr>
        </p:nvSpPr>
        <p:spPr>
          <a:xfrm>
            <a:off x="-344223" y="1545995"/>
            <a:ext cx="8776353" cy="2005220"/>
          </a:xfrm>
        </p:spPr>
        <p:txBody>
          <a:bodyPr/>
          <a:lstStyle/>
          <a:p>
            <a:r>
              <a:rPr lang="en-GB" dirty="0"/>
              <a:t>Wednesday 3</a:t>
            </a:r>
            <a:r>
              <a:rPr lang="en-GB" baseline="30000" dirty="0"/>
              <a:t>rd</a:t>
            </a:r>
            <a:r>
              <a:rPr lang="en-GB" dirty="0"/>
              <a:t>  June 2020</a:t>
            </a:r>
          </a:p>
        </p:txBody>
      </p:sp>
      <p:sp>
        <p:nvSpPr>
          <p:cNvPr id="3" name="Subtitle 2">
            <a:extLst>
              <a:ext uri="{FF2B5EF4-FFF2-40B4-BE49-F238E27FC236}">
                <a16:creationId xmlns:a16="http://schemas.microsoft.com/office/drawing/2014/main" id="{22A523EA-3D9E-4573-BB97-D8D7FAD02B37}"/>
              </a:ext>
            </a:extLst>
          </p:cNvPr>
          <p:cNvSpPr>
            <a:spLocks noGrp="1"/>
          </p:cNvSpPr>
          <p:nvPr>
            <p:ph type="subTitle" idx="1"/>
          </p:nvPr>
        </p:nvSpPr>
        <p:spPr/>
        <p:txBody>
          <a:bodyPr/>
          <a:lstStyle/>
          <a:p>
            <a:r>
              <a:rPr lang="en-GB" b="1" dirty="0">
                <a:solidFill>
                  <a:schemeClr val="bg2">
                    <a:lumMod val="25000"/>
                  </a:schemeClr>
                </a:solidFill>
                <a:latin typeface="Century Gothic" panose="020B0502020202020204" pitchFamily="34" charset="0"/>
              </a:rPr>
              <a:t>Year 3/4  Lo: I can tell the time to 5 minutes using reasoning and problem solving </a:t>
            </a:r>
            <a:endParaRPr lang="en-GB" dirty="0"/>
          </a:p>
        </p:txBody>
      </p:sp>
    </p:spTree>
    <p:extLst>
      <p:ext uri="{BB962C8B-B14F-4D97-AF65-F5344CB8AC3E}">
        <p14:creationId xmlns:p14="http://schemas.microsoft.com/office/powerpoint/2010/main" val="239983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F657E8A4-23F4-4F91-860E-7D11FC0538FC}"/>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BB4B3F51-F57D-4E2B-86DE-85973FBBA4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Ten minutes to nine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Twenty-five minutes past eight</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five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four</a:t>
            </a:r>
          </a:p>
        </p:txBody>
      </p:sp>
      <p:sp>
        <p:nvSpPr>
          <p:cNvPr id="9" name="TextBox 8">
            <a:extLst>
              <a:ext uri="{FF2B5EF4-FFF2-40B4-BE49-F238E27FC236}">
                <a16:creationId xmlns:a16="http://schemas.microsoft.com/office/drawing/2014/main" id="{E491562D-BEFF-482A-A9B6-06D22D612F9C}"/>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2397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F657E8A4-23F4-4F91-860E-7D11FC0538FC}"/>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BB4B3F51-F57D-4E2B-86DE-85973FBBA4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Ten minutes to nine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Twenty-five minutes past eight</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five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rgbClr val="FF0000"/>
                </a:solidFill>
                <a:latin typeface="Century Gothic" panose="020B0502020202020204" pitchFamily="34" charset="0"/>
              </a:rPr>
              <a:t>Twenty minutes to four</a:t>
            </a:r>
          </a:p>
        </p:txBody>
      </p:sp>
      <p:cxnSp>
        <p:nvCxnSpPr>
          <p:cNvPr id="9" name="Straight Arrow Connector 8">
            <a:extLst>
              <a:ext uri="{FF2B5EF4-FFF2-40B4-BE49-F238E27FC236}">
                <a16:creationId xmlns:a16="http://schemas.microsoft.com/office/drawing/2014/main" id="{C7D39203-3086-4ADE-9470-9217B9851D62}"/>
              </a:ext>
            </a:extLst>
          </p:cNvPr>
          <p:cNvCxnSpPr>
            <a:cxnSpLocks/>
          </p:cNvCxnSpPr>
          <p:nvPr/>
        </p:nvCxnSpPr>
        <p:spPr>
          <a:xfrm>
            <a:off x="2145366" y="2363007"/>
            <a:ext cx="251986" cy="467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B7945E4-A188-4597-BF36-91E51FAFED34}"/>
              </a:ext>
            </a:extLst>
          </p:cNvPr>
          <p:cNvCxnSpPr>
            <a:cxnSpLocks/>
          </p:cNvCxnSpPr>
          <p:nvPr/>
        </p:nvCxnSpPr>
        <p:spPr>
          <a:xfrm flipH="1">
            <a:off x="1798320" y="2353311"/>
            <a:ext cx="347046" cy="140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09C519-6B35-42BD-BC43-C9BC0277D526}"/>
              </a:ext>
            </a:extLst>
          </p:cNvPr>
          <p:cNvCxnSpPr>
            <a:cxnSpLocks/>
          </p:cNvCxnSpPr>
          <p:nvPr/>
        </p:nvCxnSpPr>
        <p:spPr>
          <a:xfrm flipH="1">
            <a:off x="4002827" y="2353311"/>
            <a:ext cx="560243" cy="3179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A229777-1C28-4F85-ACE6-7DCD1077FEFD}"/>
              </a:ext>
            </a:extLst>
          </p:cNvPr>
          <p:cNvCxnSpPr>
            <a:cxnSpLocks/>
          </p:cNvCxnSpPr>
          <p:nvPr/>
        </p:nvCxnSpPr>
        <p:spPr>
          <a:xfrm>
            <a:off x="4567376" y="2334909"/>
            <a:ext cx="281361" cy="3179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04BDF3-0EFF-4370-B9E5-FA64D675B4F8}"/>
              </a:ext>
            </a:extLst>
          </p:cNvPr>
          <p:cNvCxnSpPr>
            <a:cxnSpLocks/>
          </p:cNvCxnSpPr>
          <p:nvPr/>
        </p:nvCxnSpPr>
        <p:spPr>
          <a:xfrm flipH="1">
            <a:off x="6598920" y="2346129"/>
            <a:ext cx="399714" cy="560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33B1B5-2A35-4621-888F-937F0F4F6520}"/>
              </a:ext>
            </a:extLst>
          </p:cNvPr>
          <p:cNvSpPr txBox="1"/>
          <p:nvPr/>
        </p:nvSpPr>
        <p:spPr>
          <a:xfrm>
            <a:off x="1975276" y="3194382"/>
            <a:ext cx="332142"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7" name="TextBox 16">
            <a:extLst>
              <a:ext uri="{FF2B5EF4-FFF2-40B4-BE49-F238E27FC236}">
                <a16:creationId xmlns:a16="http://schemas.microsoft.com/office/drawing/2014/main" id="{51DC2525-2804-4EC6-8B8B-6EB596E290D9}"/>
              </a:ext>
            </a:extLst>
          </p:cNvPr>
          <p:cNvSpPr txBox="1"/>
          <p:nvPr/>
        </p:nvSpPr>
        <p:spPr>
          <a:xfrm>
            <a:off x="4379819" y="3194382"/>
            <a:ext cx="385042"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C</a:t>
            </a:r>
          </a:p>
        </p:txBody>
      </p:sp>
      <p:sp>
        <p:nvSpPr>
          <p:cNvPr id="18" name="TextBox 17">
            <a:extLst>
              <a:ext uri="{FF2B5EF4-FFF2-40B4-BE49-F238E27FC236}">
                <a16:creationId xmlns:a16="http://schemas.microsoft.com/office/drawing/2014/main" id="{5849AE85-96C3-461E-BD4F-71D546773376}"/>
              </a:ext>
            </a:extLst>
          </p:cNvPr>
          <p:cNvSpPr txBox="1"/>
          <p:nvPr/>
        </p:nvSpPr>
        <p:spPr>
          <a:xfrm>
            <a:off x="6832265" y="3190316"/>
            <a:ext cx="373820"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a:t>
            </a:r>
          </a:p>
        </p:txBody>
      </p:sp>
      <p:sp>
        <p:nvSpPr>
          <p:cNvPr id="19" name="TextBox 18">
            <a:extLst>
              <a:ext uri="{FF2B5EF4-FFF2-40B4-BE49-F238E27FC236}">
                <a16:creationId xmlns:a16="http://schemas.microsoft.com/office/drawing/2014/main" id="{1715C9CB-8495-4829-A993-F928608574ED}"/>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3169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
        <p:nvSpPr>
          <p:cNvPr id="10" name="TextBox 9">
            <a:extLst>
              <a:ext uri="{FF2B5EF4-FFF2-40B4-BE49-F238E27FC236}">
                <a16:creationId xmlns:a16="http://schemas.microsoft.com/office/drawing/2014/main" id="{B67D08F9-314D-426B-BBAA-343235085AD4}"/>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85552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r>
              <a:rPr lang="en-GB" sz="1400" b="1" dirty="0">
                <a:solidFill>
                  <a:srgbClr val="FF0000"/>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Fay is correct because…</a:t>
            </a: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
        <p:nvSpPr>
          <p:cNvPr id="10" name="TextBox 9">
            <a:extLst>
              <a:ext uri="{FF2B5EF4-FFF2-40B4-BE49-F238E27FC236}">
                <a16:creationId xmlns:a16="http://schemas.microsoft.com/office/drawing/2014/main" id="{8AB87D9A-A45F-434D-84BA-6DDCB136DC52}"/>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2100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r>
              <a:rPr lang="en-GB" sz="1400" b="1" dirty="0">
                <a:solidFill>
                  <a:srgbClr val="FF0000"/>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Fay is correct because the minute hand needs to point at the V or 5 for 25 minutes past. Nick is describing quarter to. </a:t>
            </a: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
        <p:nvSpPr>
          <p:cNvPr id="10" name="TextBox 9">
            <a:extLst>
              <a:ext uri="{FF2B5EF4-FFF2-40B4-BE49-F238E27FC236}">
                <a16:creationId xmlns:a16="http://schemas.microsoft.com/office/drawing/2014/main" id="{A9844AF9-4297-412D-8761-16FE14921BEE}"/>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12329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36" name="TextBox 35">
            <a:extLst>
              <a:ext uri="{FF2B5EF4-FFF2-40B4-BE49-F238E27FC236}">
                <a16:creationId xmlns:a16="http://schemas.microsoft.com/office/drawing/2014/main" id="{2CC4D342-B38B-41FD-8460-EA0BEA67ED2A}"/>
              </a:ext>
            </a:extLst>
          </p:cNvPr>
          <p:cNvSpPr txBox="1"/>
          <p:nvPr/>
        </p:nvSpPr>
        <p:spPr>
          <a:xfrm>
            <a:off x="2013376" y="3834462"/>
            <a:ext cx="373820"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38" name="TextBox 37">
            <a:extLst>
              <a:ext uri="{FF2B5EF4-FFF2-40B4-BE49-F238E27FC236}">
                <a16:creationId xmlns:a16="http://schemas.microsoft.com/office/drawing/2014/main" id="{EC309648-551B-4373-AD49-6718DCAE9BF2}"/>
              </a:ext>
            </a:extLst>
          </p:cNvPr>
          <p:cNvSpPr txBox="1"/>
          <p:nvPr/>
        </p:nvSpPr>
        <p:spPr>
          <a:xfrm>
            <a:off x="4401719" y="3834462"/>
            <a:ext cx="333746"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43" name="TextBox 42">
            <a:extLst>
              <a:ext uri="{FF2B5EF4-FFF2-40B4-BE49-F238E27FC236}">
                <a16:creationId xmlns:a16="http://schemas.microsoft.com/office/drawing/2014/main" id="{E574B753-EE1D-4D33-8FB7-AA2E83250667}"/>
              </a:ext>
            </a:extLst>
          </p:cNvPr>
          <p:cNvSpPr txBox="1"/>
          <p:nvPr/>
        </p:nvSpPr>
        <p:spPr>
          <a:xfrm>
            <a:off x="6748445" y="3830396"/>
            <a:ext cx="385042" cy="400110"/>
          </a:xfrm>
          <a:prstGeom prst="rect">
            <a:avLst/>
          </a:prstGeom>
          <a:noFill/>
        </p:spPr>
        <p:txBody>
          <a:bodyPr wrap="none" rtlCol="0">
            <a:spAutoFit/>
          </a:bodyPr>
          <a:lstStyle/>
          <a:p>
            <a:r>
              <a:rPr lang="en-GB" sz="2000" b="1" dirty="0">
                <a:latin typeface="Century Gothic" panose="020B0502020202020204" pitchFamily="34" charset="0"/>
              </a:rPr>
              <a:t>C</a:t>
            </a:r>
          </a:p>
        </p:txBody>
      </p:sp>
      <p:sp>
        <p:nvSpPr>
          <p:cNvPr id="13" name="TextBox 12">
            <a:extLst>
              <a:ext uri="{FF2B5EF4-FFF2-40B4-BE49-F238E27FC236}">
                <a16:creationId xmlns:a16="http://schemas.microsoft.com/office/drawing/2014/main" id="{5C4D237D-816B-45F2-A4F5-5AD72FDDB394}"/>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13387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Roman numerals are sometimes used on clock faces.</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Let’s recap them: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42C02B4B-25BF-4EBD-9604-26D56F5A674D}"/>
              </a:ext>
            </a:extLst>
          </p:cNvPr>
          <p:cNvGraphicFramePr>
            <a:graphicFrameLocks noGrp="1"/>
          </p:cNvGraphicFramePr>
          <p:nvPr>
            <p:extLst>
              <p:ext uri="{D42A27DB-BD31-4B8C-83A1-F6EECF244321}">
                <p14:modId xmlns:p14="http://schemas.microsoft.com/office/powerpoint/2010/main" val="374507516"/>
              </p:ext>
            </p:extLst>
          </p:nvPr>
        </p:nvGraphicFramePr>
        <p:xfrm>
          <a:off x="1859425" y="2367304"/>
          <a:ext cx="2523602" cy="3108960"/>
        </p:xfrm>
        <a:graphic>
          <a:graphicData uri="http://schemas.openxmlformats.org/drawingml/2006/table">
            <a:tbl>
              <a:tblPr firstRow="1" bandRow="1">
                <a:tableStyleId>{5C22544A-7EE6-4342-B048-85BDC9FD1C3A}</a:tableStyleId>
              </a:tblPr>
              <a:tblGrid>
                <a:gridCol w="1081801">
                  <a:extLst>
                    <a:ext uri="{9D8B030D-6E8A-4147-A177-3AD203B41FA5}">
                      <a16:colId xmlns:a16="http://schemas.microsoft.com/office/drawing/2014/main" val="818752835"/>
                    </a:ext>
                  </a:extLst>
                </a:gridCol>
                <a:gridCol w="360000">
                  <a:extLst>
                    <a:ext uri="{9D8B030D-6E8A-4147-A177-3AD203B41FA5}">
                      <a16:colId xmlns:a16="http://schemas.microsoft.com/office/drawing/2014/main" val="3445722004"/>
                    </a:ext>
                  </a:extLst>
                </a:gridCol>
                <a:gridCol w="1081801">
                  <a:extLst>
                    <a:ext uri="{9D8B030D-6E8A-4147-A177-3AD203B41FA5}">
                      <a16:colId xmlns:a16="http://schemas.microsoft.com/office/drawing/2014/main" val="2390486654"/>
                    </a:ext>
                  </a:extLst>
                </a:gridCol>
              </a:tblGrid>
              <a:tr h="370840">
                <a:tc>
                  <a:txBody>
                    <a:bodyPr/>
                    <a:lstStyle/>
                    <a:p>
                      <a:pPr algn="ctr"/>
                      <a:r>
                        <a:rPr lang="en-GB" sz="2800" b="1" dirty="0">
                          <a:solidFill>
                            <a:schemeClr val="tx1"/>
                          </a:solidFill>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227451"/>
                  </a:ext>
                </a:extLst>
              </a:tr>
              <a:tr h="370840">
                <a:tc>
                  <a:txBody>
                    <a:bodyPr/>
                    <a:lstStyle/>
                    <a:p>
                      <a:pPr algn="ctr"/>
                      <a:r>
                        <a:rPr lang="en-GB" sz="2800" b="1" dirty="0">
                          <a:solidFill>
                            <a:schemeClr val="tx1"/>
                          </a:solidFill>
                          <a:latin typeface="Century Gothic" panose="020B0502020202020204" pitchFamily="34"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361631"/>
                  </a:ext>
                </a:extLst>
              </a:tr>
              <a:tr h="370840">
                <a:tc>
                  <a:txBody>
                    <a:bodyPr/>
                    <a:lstStyle/>
                    <a:p>
                      <a:pPr algn="ctr"/>
                      <a:r>
                        <a:rPr lang="en-GB" sz="2800" b="1" dirty="0">
                          <a:solidFill>
                            <a:schemeClr val="tx1"/>
                          </a:solidFill>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126578"/>
                  </a:ext>
                </a:extLst>
              </a:tr>
              <a:tr h="370840">
                <a:tc>
                  <a:txBody>
                    <a:bodyPr/>
                    <a:lstStyle/>
                    <a:p>
                      <a:pPr algn="ctr"/>
                      <a:r>
                        <a:rPr lang="en-GB" sz="2800" b="1" dirty="0">
                          <a:solidFill>
                            <a:schemeClr val="tx1"/>
                          </a:solidFill>
                          <a:latin typeface="Century Gothic" panose="020B0502020202020204" pitchFamily="34"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375917"/>
                  </a:ext>
                </a:extLst>
              </a:tr>
              <a:tr h="370840">
                <a:tc>
                  <a:txBody>
                    <a:bodyPr/>
                    <a:lstStyle/>
                    <a:p>
                      <a:pPr algn="ctr"/>
                      <a:r>
                        <a:rPr lang="en-GB" sz="2800" b="1" dirty="0">
                          <a:solidFill>
                            <a:schemeClr val="tx1"/>
                          </a:solidFill>
                          <a:latin typeface="Century Gothic" panose="020B0502020202020204" pitchFamily="34"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739439"/>
                  </a:ext>
                </a:extLst>
              </a:tr>
              <a:tr h="370840">
                <a:tc>
                  <a:txBody>
                    <a:bodyPr/>
                    <a:lstStyle/>
                    <a:p>
                      <a:pPr algn="ctr"/>
                      <a:r>
                        <a:rPr lang="en-GB" sz="2800" b="1" dirty="0">
                          <a:solidFill>
                            <a:schemeClr val="tx1"/>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126357"/>
                  </a:ext>
                </a:extLst>
              </a:tr>
            </a:tbl>
          </a:graphicData>
        </a:graphic>
      </p:graphicFrame>
      <p:graphicFrame>
        <p:nvGraphicFramePr>
          <p:cNvPr id="10" name="Table 9">
            <a:extLst>
              <a:ext uri="{FF2B5EF4-FFF2-40B4-BE49-F238E27FC236}">
                <a16:creationId xmlns:a16="http://schemas.microsoft.com/office/drawing/2014/main" id="{7D0330A3-66B4-4BEF-A92B-48DD6EDB417F}"/>
              </a:ext>
            </a:extLst>
          </p:cNvPr>
          <p:cNvGraphicFramePr>
            <a:graphicFrameLocks noGrp="1"/>
          </p:cNvGraphicFramePr>
          <p:nvPr>
            <p:extLst>
              <p:ext uri="{D42A27DB-BD31-4B8C-83A1-F6EECF244321}">
                <p14:modId xmlns:p14="http://schemas.microsoft.com/office/powerpoint/2010/main" val="3915667075"/>
              </p:ext>
            </p:extLst>
          </p:nvPr>
        </p:nvGraphicFramePr>
        <p:xfrm>
          <a:off x="4741169" y="2367304"/>
          <a:ext cx="2523602" cy="3108960"/>
        </p:xfrm>
        <a:graphic>
          <a:graphicData uri="http://schemas.openxmlformats.org/drawingml/2006/table">
            <a:tbl>
              <a:tblPr firstRow="1" bandRow="1">
                <a:tableStyleId>{5C22544A-7EE6-4342-B048-85BDC9FD1C3A}</a:tableStyleId>
              </a:tblPr>
              <a:tblGrid>
                <a:gridCol w="1081801">
                  <a:extLst>
                    <a:ext uri="{9D8B030D-6E8A-4147-A177-3AD203B41FA5}">
                      <a16:colId xmlns:a16="http://schemas.microsoft.com/office/drawing/2014/main" val="2144223994"/>
                    </a:ext>
                  </a:extLst>
                </a:gridCol>
                <a:gridCol w="360000">
                  <a:extLst>
                    <a:ext uri="{9D8B030D-6E8A-4147-A177-3AD203B41FA5}">
                      <a16:colId xmlns:a16="http://schemas.microsoft.com/office/drawing/2014/main" val="2998681562"/>
                    </a:ext>
                  </a:extLst>
                </a:gridCol>
                <a:gridCol w="1081801">
                  <a:extLst>
                    <a:ext uri="{9D8B030D-6E8A-4147-A177-3AD203B41FA5}">
                      <a16:colId xmlns:a16="http://schemas.microsoft.com/office/drawing/2014/main" val="3197886114"/>
                    </a:ext>
                  </a:extLst>
                </a:gridCol>
              </a:tblGrid>
              <a:tr h="370840">
                <a:tc>
                  <a:txBody>
                    <a:bodyPr/>
                    <a:lstStyle/>
                    <a:p>
                      <a:pPr algn="ctr"/>
                      <a:r>
                        <a:rPr lang="en-GB" sz="2800" b="1" dirty="0">
                          <a:solidFill>
                            <a:schemeClr val="tx1"/>
                          </a:solidFill>
                          <a:latin typeface="Century Gothic" panose="020B0502020202020204" pitchFamily="34"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350535"/>
                  </a:ext>
                </a:extLst>
              </a:tr>
              <a:tr h="370840">
                <a:tc>
                  <a:txBody>
                    <a:bodyPr/>
                    <a:lstStyle/>
                    <a:p>
                      <a:pPr algn="ctr"/>
                      <a:r>
                        <a:rPr lang="en-GB" sz="2800" b="1" dirty="0">
                          <a:solidFill>
                            <a:schemeClr val="tx1"/>
                          </a:solidFill>
                          <a:latin typeface="Century Gothic" panose="020B0502020202020204" pitchFamily="34"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9580347"/>
                  </a:ext>
                </a:extLst>
              </a:tr>
              <a:tr h="370840">
                <a:tc>
                  <a:txBody>
                    <a:bodyPr/>
                    <a:lstStyle/>
                    <a:p>
                      <a:pPr algn="ctr"/>
                      <a:r>
                        <a:rPr lang="en-GB" sz="2800" b="1" dirty="0">
                          <a:solidFill>
                            <a:schemeClr val="tx1"/>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036034"/>
                  </a:ext>
                </a:extLst>
              </a:tr>
              <a:tr h="370840">
                <a:tc>
                  <a:txBody>
                    <a:bodyPr/>
                    <a:lstStyle/>
                    <a:p>
                      <a:pPr algn="ctr"/>
                      <a:r>
                        <a:rPr lang="en-GB" sz="2800" b="1" dirty="0">
                          <a:solidFill>
                            <a:schemeClr val="tx1"/>
                          </a:solidFill>
                          <a:latin typeface="Century Gothic" panose="020B0502020202020204" pitchFamily="34"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0530484"/>
                  </a:ext>
                </a:extLst>
              </a:tr>
              <a:tr h="370840">
                <a:tc>
                  <a:txBody>
                    <a:bodyPr/>
                    <a:lstStyle/>
                    <a:p>
                      <a:pPr algn="ctr"/>
                      <a:r>
                        <a:rPr lang="en-GB" sz="2800" b="1" dirty="0">
                          <a:solidFill>
                            <a:schemeClr val="tx1"/>
                          </a:solidFill>
                          <a:latin typeface="Century Gothic" panose="020B0502020202020204" pitchFamily="34" charset="0"/>
                        </a:rPr>
                        <a:t>11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3307631"/>
                  </a:ext>
                </a:extLst>
              </a:tr>
              <a:tr h="370840">
                <a:tc>
                  <a:txBody>
                    <a:bodyPr/>
                    <a:lstStyle/>
                    <a:p>
                      <a:pPr algn="ctr"/>
                      <a:r>
                        <a:rPr lang="en-GB" sz="2800" b="1" dirty="0">
                          <a:solidFill>
                            <a:schemeClr val="tx1"/>
                          </a:solidFill>
                          <a:latin typeface="Century Gothic" panose="020B0502020202020204" pitchFamily="34"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906622"/>
                  </a:ext>
                </a:extLst>
              </a:tr>
            </a:tbl>
          </a:graphicData>
        </a:graphic>
      </p:graphicFrame>
      <p:sp>
        <p:nvSpPr>
          <p:cNvPr id="2" name="TextBox 1">
            <a:extLst>
              <a:ext uri="{FF2B5EF4-FFF2-40B4-BE49-F238E27FC236}">
                <a16:creationId xmlns:a16="http://schemas.microsoft.com/office/drawing/2014/main" id="{3B1DFEC9-F322-41EA-BF39-7342B42BD121}"/>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6972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7F4F05B-7E74-46D6-A7F4-137B9BF07F91}"/>
              </a:ext>
            </a:extLst>
          </p:cNvPr>
          <p:cNvSpPr txBox="1"/>
          <p:nvPr/>
        </p:nvSpPr>
        <p:spPr>
          <a:xfrm>
            <a:off x="2013376" y="3834462"/>
            <a:ext cx="373820"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A</a:t>
            </a:r>
          </a:p>
        </p:txBody>
      </p:sp>
      <p:sp>
        <p:nvSpPr>
          <p:cNvPr id="10" name="TextBox 9">
            <a:extLst>
              <a:ext uri="{FF2B5EF4-FFF2-40B4-BE49-F238E27FC236}">
                <a16:creationId xmlns:a16="http://schemas.microsoft.com/office/drawing/2014/main" id="{C3E9EE22-ACFF-4EFA-91B0-B0D01BF22581}"/>
              </a:ext>
            </a:extLst>
          </p:cNvPr>
          <p:cNvSpPr txBox="1"/>
          <p:nvPr/>
        </p:nvSpPr>
        <p:spPr>
          <a:xfrm>
            <a:off x="4401719" y="3834462"/>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3" name="TextBox 12">
            <a:extLst>
              <a:ext uri="{FF2B5EF4-FFF2-40B4-BE49-F238E27FC236}">
                <a16:creationId xmlns:a16="http://schemas.microsoft.com/office/drawing/2014/main" id="{D235CD07-0A23-4E99-8C34-3BCE95D5753F}"/>
              </a:ext>
            </a:extLst>
          </p:cNvPr>
          <p:cNvSpPr txBox="1"/>
          <p:nvPr/>
        </p:nvSpPr>
        <p:spPr>
          <a:xfrm>
            <a:off x="6748445" y="3830396"/>
            <a:ext cx="385042"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C</a:t>
            </a:r>
          </a:p>
        </p:txBody>
      </p:sp>
      <p:sp>
        <p:nvSpPr>
          <p:cNvPr id="14" name="TextBox 13">
            <a:extLst>
              <a:ext uri="{FF2B5EF4-FFF2-40B4-BE49-F238E27FC236}">
                <a16:creationId xmlns:a16="http://schemas.microsoft.com/office/drawing/2014/main" id="{8E7C1371-5406-4EE9-B8F3-EC6A8A32B0EF}"/>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88702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 because she will arrive 10 minutes before the film. She will be half an hour late if she gets there at quarter to seven (A) and too early if she gets there at half past three (C).</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7F4F05B-7E74-46D6-A7F4-137B9BF07F91}"/>
              </a:ext>
            </a:extLst>
          </p:cNvPr>
          <p:cNvSpPr txBox="1"/>
          <p:nvPr/>
        </p:nvSpPr>
        <p:spPr>
          <a:xfrm>
            <a:off x="2013376" y="3834462"/>
            <a:ext cx="373820"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A</a:t>
            </a:r>
          </a:p>
        </p:txBody>
      </p:sp>
      <p:sp>
        <p:nvSpPr>
          <p:cNvPr id="10" name="TextBox 9">
            <a:extLst>
              <a:ext uri="{FF2B5EF4-FFF2-40B4-BE49-F238E27FC236}">
                <a16:creationId xmlns:a16="http://schemas.microsoft.com/office/drawing/2014/main" id="{C3E9EE22-ACFF-4EFA-91B0-B0D01BF22581}"/>
              </a:ext>
            </a:extLst>
          </p:cNvPr>
          <p:cNvSpPr txBox="1"/>
          <p:nvPr/>
        </p:nvSpPr>
        <p:spPr>
          <a:xfrm>
            <a:off x="4401719" y="3834462"/>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3" name="TextBox 12">
            <a:extLst>
              <a:ext uri="{FF2B5EF4-FFF2-40B4-BE49-F238E27FC236}">
                <a16:creationId xmlns:a16="http://schemas.microsoft.com/office/drawing/2014/main" id="{D235CD07-0A23-4E99-8C34-3BCE95D5753F}"/>
              </a:ext>
            </a:extLst>
          </p:cNvPr>
          <p:cNvSpPr txBox="1"/>
          <p:nvPr/>
        </p:nvSpPr>
        <p:spPr>
          <a:xfrm>
            <a:off x="6748445" y="3830396"/>
            <a:ext cx="385042"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C</a:t>
            </a:r>
          </a:p>
        </p:txBody>
      </p:sp>
      <p:sp>
        <p:nvSpPr>
          <p:cNvPr id="14" name="TextBox 13">
            <a:extLst>
              <a:ext uri="{FF2B5EF4-FFF2-40B4-BE49-F238E27FC236}">
                <a16:creationId xmlns:a16="http://schemas.microsoft.com/office/drawing/2014/main" id="{B0CDD8CB-55FD-4818-AB4D-2E85CA1F2A33}"/>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04735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09C1-C9B6-43EB-990F-65883FB3C416}"/>
              </a:ext>
            </a:extLst>
          </p:cNvPr>
          <p:cNvSpPr>
            <a:spLocks noGrp="1"/>
          </p:cNvSpPr>
          <p:nvPr>
            <p:ph type="ctrTitle"/>
          </p:nvPr>
        </p:nvSpPr>
        <p:spPr>
          <a:xfrm>
            <a:off x="338744" y="2168864"/>
            <a:ext cx="8088819" cy="1646302"/>
          </a:xfrm>
        </p:spPr>
        <p:txBody>
          <a:bodyPr/>
          <a:lstStyle/>
          <a:p>
            <a:r>
              <a:rPr lang="en-GB" dirty="0"/>
              <a:t>Thursday 4</a:t>
            </a:r>
            <a:r>
              <a:rPr lang="en-GB" baseline="30000" dirty="0"/>
              <a:t>th</a:t>
            </a:r>
            <a:r>
              <a:rPr lang="en-GB" dirty="0"/>
              <a:t> June 2020</a:t>
            </a:r>
          </a:p>
        </p:txBody>
      </p:sp>
    </p:spTree>
    <p:extLst>
      <p:ext uri="{BB962C8B-B14F-4D97-AF65-F5344CB8AC3E}">
        <p14:creationId xmlns:p14="http://schemas.microsoft.com/office/powerpoint/2010/main" val="222566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3/4 – Summer Block 3 – Measurement and Time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4</a:t>
            </a: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3/4: Telling the Time to the Minute</a:t>
            </a:r>
          </a:p>
          <a:p>
            <a:pPr lvl="0" fontAlgn="base">
              <a:defRPr/>
            </a:pPr>
            <a:endParaRPr lang="en-GB" sz="1400" b="1" dirty="0">
              <a:solidFill>
                <a:prstClr val="black"/>
              </a:solidFill>
              <a:latin typeface="Century Gothic" panose="020B0502020202020204" pitchFamily="34" charset="0"/>
            </a:endParaRPr>
          </a:p>
        </p:txBody>
      </p:sp>
      <p:sp>
        <p:nvSpPr>
          <p:cNvPr id="10" name="TextBox 8">
            <a:extLst>
              <a:ext uri="{FF2B5EF4-FFF2-40B4-BE49-F238E27FC236}">
                <a16:creationId xmlns:a16="http://schemas.microsoft.com/office/drawing/2014/main" id="{71DA1DFC-922B-4958-BB5E-F5D048A4F12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0608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B3E1567B-E07D-4B67-A992-D4B4D3902E1C}"/>
              </a:ext>
            </a:extLst>
          </p:cNvPr>
          <p:cNvPicPr>
            <a:picLocks noChangeAspect="1"/>
          </p:cNvPicPr>
          <p:nvPr/>
        </p:nvPicPr>
        <p:blipFill>
          <a:blip r:embed="rId3"/>
          <a:stretch>
            <a:fillRect/>
          </a:stretch>
        </p:blipFill>
        <p:spPr>
          <a:xfrm>
            <a:off x="115438" y="142970"/>
            <a:ext cx="8913124" cy="6322100"/>
          </a:xfrm>
          <a:prstGeom prst="rect">
            <a:avLst/>
          </a:prstGeom>
        </p:spPr>
      </p:pic>
      <p:sp>
        <p:nvSpPr>
          <p:cNvPr id="21" name="Rectangle 20">
            <a:extLst>
              <a:ext uri="{FF2B5EF4-FFF2-40B4-BE49-F238E27FC236}">
                <a16:creationId xmlns:a16="http://schemas.microsoft.com/office/drawing/2014/main" id="{CCDF4B1D-B544-4C15-987E-1AFEFC8F83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What time is shown on the clock?</a:t>
            </a:r>
          </a:p>
          <a:p>
            <a:pPr marL="88900" algn="ctr"/>
            <a:r>
              <a:rPr lang="en-GB" sz="2000" b="1" dirty="0">
                <a:solidFill>
                  <a:schemeClr val="tx1"/>
                </a:solidFill>
                <a:latin typeface="Century Gothic" panose="020B0502020202020204" pitchFamily="34" charset="0"/>
              </a:rPr>
              <a:t>HINT: Look closely at the Roman numerals...</a:t>
            </a: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02215C18-A511-4FC9-92AA-D79438FF23D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736891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A83BC02C-D801-4D72-B042-BEF9CEE0A23E}"/>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Arrow: Right 13">
            <a:extLst>
              <a:ext uri="{FF2B5EF4-FFF2-40B4-BE49-F238E27FC236}">
                <a16:creationId xmlns:a16="http://schemas.microsoft.com/office/drawing/2014/main" id="{69685A11-08F6-4BE2-A78D-DD7FB6FFF6F4}"/>
              </a:ext>
            </a:extLst>
          </p:cNvPr>
          <p:cNvSpPr/>
          <p:nvPr/>
        </p:nvSpPr>
        <p:spPr>
          <a:xfrm>
            <a:off x="3987800" y="3124200"/>
            <a:ext cx="1206500" cy="889000"/>
          </a:xfrm>
          <a:prstGeom prst="rightArrow">
            <a:avLst/>
          </a:prstGeom>
          <a:gradFill flip="none" rotWithShape="1">
            <a:gsLst>
              <a:gs pos="0">
                <a:schemeClr val="accent3">
                  <a:lumMod val="66000"/>
                </a:schemeClr>
              </a:gs>
              <a:gs pos="48000">
                <a:schemeClr val="accent3">
                  <a:lumMod val="97000"/>
                  <a:lumOff val="3000"/>
                </a:schemeClr>
              </a:gs>
              <a:gs pos="100000">
                <a:schemeClr val="accent3">
                  <a:lumMod val="60000"/>
                  <a:lumOff val="40000"/>
                </a:schemeClr>
              </a:gs>
            </a:gsLst>
            <a:lin ang="16200000" scaled="1"/>
            <a:tileRect/>
          </a:grad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7BC96F5-C8AA-4B1C-9E72-89D7E53BBE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What time is shown on the clock?</a:t>
            </a:r>
          </a:p>
          <a:p>
            <a:pPr marL="88900" algn="ctr"/>
            <a:r>
              <a:rPr lang="en-GB" sz="2000" b="1" dirty="0">
                <a:solidFill>
                  <a:schemeClr val="tx1"/>
                </a:solidFill>
                <a:latin typeface="Century Gothic" panose="020B0502020202020204" pitchFamily="34" charset="0"/>
              </a:rPr>
              <a:t>HINT: Look closely at the Roman numerals...</a:t>
            </a: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It shows five minutes to five. </a:t>
            </a:r>
          </a:p>
          <a:p>
            <a:pPr marL="88900" algn="ctr"/>
            <a:r>
              <a:rPr lang="en-GB" sz="2000" b="1" dirty="0">
                <a:solidFill>
                  <a:srgbClr val="FF0000"/>
                </a:solidFill>
                <a:latin typeface="Century Gothic" panose="020B0502020202020204" pitchFamily="34" charset="0"/>
              </a:rPr>
              <a:t>The clock face was reversed, as if it was reflected in a mirror.</a:t>
            </a:r>
          </a:p>
          <a:p>
            <a:pPr marL="8890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E4095066-0D7D-4939-BFF2-AE65FA733B14}"/>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206643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9076FC8D-2E7D-4C54-AB1B-7D9296157149}"/>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24D801D0-CEA7-4BFC-BAD3-A2C695899C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0ECCFF5D-3379-4050-9204-F18B42D470B0}"/>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937267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9076FC8D-2E7D-4C54-AB1B-7D9296157149}"/>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24D801D0-CEA7-4BFC-BAD3-A2C695899C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What time is shown on the clock?</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Twenty-three minutes past two</a:t>
            </a: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9FED684C-A409-4E63-B40F-99D98D78B40D}"/>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70357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CB7F7552-0013-40B6-9210-E9CB5769B95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7" name="Rectangle: Rounded Corners 26">
            <a:extLst>
              <a:ext uri="{FF2B5EF4-FFF2-40B4-BE49-F238E27FC236}">
                <a16:creationId xmlns:a16="http://schemas.microsoft.com/office/drawing/2014/main" id="{1D0D37C5-DF26-43C9-92FC-C7048CF8C9D3}"/>
              </a:ext>
            </a:extLst>
          </p:cNvPr>
          <p:cNvSpPr/>
          <p:nvPr/>
        </p:nvSpPr>
        <p:spPr>
          <a:xfrm>
            <a:off x="5138708" y="1356624"/>
            <a:ext cx="3591349" cy="1109350"/>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latin typeface="Century Gothic" panose="020B0502020202020204" pitchFamily="34" charset="0"/>
              </a:rPr>
              <a:t>Twenty-nine minutes to 3</a:t>
            </a:r>
          </a:p>
        </p:txBody>
      </p:sp>
      <p:sp>
        <p:nvSpPr>
          <p:cNvPr id="28" name="Rectangle: Rounded Corners 27">
            <a:extLst>
              <a:ext uri="{FF2B5EF4-FFF2-40B4-BE49-F238E27FC236}">
                <a16:creationId xmlns:a16="http://schemas.microsoft.com/office/drawing/2014/main" id="{D1BDF0FF-F2D8-4B0C-99DA-30F0BA75BAD8}"/>
              </a:ext>
            </a:extLst>
          </p:cNvPr>
          <p:cNvSpPr/>
          <p:nvPr/>
        </p:nvSpPr>
        <p:spPr>
          <a:xfrm>
            <a:off x="5138708" y="2874325"/>
            <a:ext cx="3591349" cy="1109350"/>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latin typeface="Century Gothic" panose="020B0502020202020204" pitchFamily="34" charset="0"/>
              </a:rPr>
              <a:t>Nine minutes to 6</a:t>
            </a:r>
          </a:p>
        </p:txBody>
      </p:sp>
      <p:sp>
        <p:nvSpPr>
          <p:cNvPr id="29" name="Rectangle: Rounded Corners 28">
            <a:extLst>
              <a:ext uri="{FF2B5EF4-FFF2-40B4-BE49-F238E27FC236}">
                <a16:creationId xmlns:a16="http://schemas.microsoft.com/office/drawing/2014/main" id="{A1BBA999-2C75-45E2-822F-2E9AF4CA3DA9}"/>
              </a:ext>
            </a:extLst>
          </p:cNvPr>
          <p:cNvSpPr/>
          <p:nvPr/>
        </p:nvSpPr>
        <p:spPr>
          <a:xfrm>
            <a:off x="5138708" y="4392026"/>
            <a:ext cx="3591349" cy="1109350"/>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latin typeface="Century Gothic" panose="020B0502020202020204" pitchFamily="34" charset="0"/>
              </a:rPr>
              <a:t>Eleven minutes past 6</a:t>
            </a:r>
          </a:p>
        </p:txBody>
      </p:sp>
      <p:sp>
        <p:nvSpPr>
          <p:cNvPr id="30" name="Rectangle 29">
            <a:extLst>
              <a:ext uri="{FF2B5EF4-FFF2-40B4-BE49-F238E27FC236}">
                <a16:creationId xmlns:a16="http://schemas.microsoft.com/office/drawing/2014/main" id="{AFF87A0D-A4BB-4812-A152-7FAD151413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Tick the correct time shown on the clock.</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id="{9D552042-783D-492D-A4DB-1B5A4FA7FB1F}"/>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643381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CB7F7552-0013-40B6-9210-E9CB5769B95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30" name="Rectangle 29">
            <a:extLst>
              <a:ext uri="{FF2B5EF4-FFF2-40B4-BE49-F238E27FC236}">
                <a16:creationId xmlns:a16="http://schemas.microsoft.com/office/drawing/2014/main" id="{AFF87A0D-A4BB-4812-A152-7FAD151413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Tick the correct time shown on the clock.</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EB731F33-4E7C-4930-8256-ABAF9A115141}"/>
              </a:ext>
            </a:extLst>
          </p:cNvPr>
          <p:cNvSpPr/>
          <p:nvPr/>
        </p:nvSpPr>
        <p:spPr>
          <a:xfrm>
            <a:off x="5138708" y="1356624"/>
            <a:ext cx="3591349" cy="1109350"/>
          </a:xfrm>
          <a:prstGeom prst="roundRect">
            <a:avLst/>
          </a:prstGeom>
          <a:solidFill>
            <a:schemeClr val="bg1"/>
          </a:solidFill>
          <a:ln w="381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chemeClr val="bg1">
                    <a:lumMod val="50000"/>
                  </a:schemeClr>
                </a:solidFill>
                <a:latin typeface="Century Gothic" panose="020B0502020202020204" pitchFamily="34" charset="0"/>
              </a:rPr>
              <a:t>Twenty-nine minutes to 3</a:t>
            </a:r>
          </a:p>
        </p:txBody>
      </p:sp>
      <p:sp>
        <p:nvSpPr>
          <p:cNvPr id="11" name="Rectangle: Rounded Corners 10">
            <a:extLst>
              <a:ext uri="{FF2B5EF4-FFF2-40B4-BE49-F238E27FC236}">
                <a16:creationId xmlns:a16="http://schemas.microsoft.com/office/drawing/2014/main" id="{9F5544F1-0604-4BCA-A0B2-AAAFE9163BBE}"/>
              </a:ext>
            </a:extLst>
          </p:cNvPr>
          <p:cNvSpPr/>
          <p:nvPr/>
        </p:nvSpPr>
        <p:spPr>
          <a:xfrm>
            <a:off x="5138708" y="2874325"/>
            <a:ext cx="3591349" cy="1109350"/>
          </a:xfrm>
          <a:prstGeom prst="roundRect">
            <a:avLst/>
          </a:prstGeom>
          <a:solidFill>
            <a:schemeClr val="bg1"/>
          </a:solidFill>
          <a:ln w="381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chemeClr val="bg1">
                    <a:lumMod val="50000"/>
                  </a:schemeClr>
                </a:solidFill>
                <a:latin typeface="Century Gothic" panose="020B0502020202020204" pitchFamily="34" charset="0"/>
              </a:rPr>
              <a:t>Nine minutes to 6</a:t>
            </a:r>
          </a:p>
        </p:txBody>
      </p:sp>
      <p:sp>
        <p:nvSpPr>
          <p:cNvPr id="12" name="Rectangle: Rounded Corners 11">
            <a:extLst>
              <a:ext uri="{FF2B5EF4-FFF2-40B4-BE49-F238E27FC236}">
                <a16:creationId xmlns:a16="http://schemas.microsoft.com/office/drawing/2014/main" id="{46D4951F-9786-490A-81A2-06E7FC70EC48}"/>
              </a:ext>
            </a:extLst>
          </p:cNvPr>
          <p:cNvSpPr/>
          <p:nvPr/>
        </p:nvSpPr>
        <p:spPr>
          <a:xfrm>
            <a:off x="5138708" y="4392026"/>
            <a:ext cx="3591349" cy="1109350"/>
          </a:xfrm>
          <a:prstGeom prst="roundRect">
            <a:avLst/>
          </a:prstGeom>
          <a:solidFill>
            <a:schemeClr val="bg1"/>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rgbClr val="FF0000"/>
                </a:solidFill>
                <a:latin typeface="Century Gothic" panose="020B0502020202020204" pitchFamily="34" charset="0"/>
              </a:rPr>
              <a:t>Eleven minutes past 6</a:t>
            </a:r>
          </a:p>
        </p:txBody>
      </p:sp>
      <p:sp>
        <p:nvSpPr>
          <p:cNvPr id="13" name="TextBox 12">
            <a:extLst>
              <a:ext uri="{FF2B5EF4-FFF2-40B4-BE49-F238E27FC236}">
                <a16:creationId xmlns:a16="http://schemas.microsoft.com/office/drawing/2014/main" id="{A8CCC543-4F9E-4925-A900-6AE07C8A2024}"/>
              </a:ext>
            </a:extLst>
          </p:cNvPr>
          <p:cNvSpPr txBox="1"/>
          <p:nvPr/>
        </p:nvSpPr>
        <p:spPr>
          <a:xfrm>
            <a:off x="7938487" y="4115704"/>
            <a:ext cx="791570" cy="830997"/>
          </a:xfrm>
          <a:prstGeom prst="rect">
            <a:avLst/>
          </a:prstGeom>
          <a:noFill/>
        </p:spPr>
        <p:txBody>
          <a:bodyPr wrap="square" rtlCol="0">
            <a:spAutoFit/>
          </a:bodyPr>
          <a:lstStyle/>
          <a:p>
            <a:r>
              <a:rPr lang="en-GB" sz="4800" b="1" dirty="0">
                <a:solidFill>
                  <a:srgbClr val="FF0000"/>
                </a:solidFill>
                <a:latin typeface="Century Gothic" panose="020B0502020202020204" pitchFamily="34" charset="0"/>
                <a:sym typeface="Wingdings" panose="05000000000000000000" pitchFamily="2" charset="2"/>
              </a:rPr>
              <a:t></a:t>
            </a:r>
            <a:endParaRPr lang="en-GB" sz="4800" b="1" dirty="0">
              <a:solidFill>
                <a:srgbClr val="FF0000"/>
              </a:solidFill>
              <a:latin typeface="Century Gothic" panose="020B0502020202020204" pitchFamily="34" charset="0"/>
            </a:endParaRPr>
          </a:p>
        </p:txBody>
      </p:sp>
      <p:sp>
        <p:nvSpPr>
          <p:cNvPr id="14" name="TextBox 13">
            <a:extLst>
              <a:ext uri="{FF2B5EF4-FFF2-40B4-BE49-F238E27FC236}">
                <a16:creationId xmlns:a16="http://schemas.microsoft.com/office/drawing/2014/main" id="{70EAB2CE-562A-4351-A026-2729BCFAB49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92622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3" name="Picture 32">
            <a:extLst>
              <a:ext uri="{FF2B5EF4-FFF2-40B4-BE49-F238E27FC236}">
                <a16:creationId xmlns:a16="http://schemas.microsoft.com/office/drawing/2014/main" id="{A414D5DA-5309-4483-86D4-2A25CE546173}"/>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DAB5F44C-E4E7-48A3-906A-AE21052CE67B}"/>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Roman numerals on the clock face have been muddled up.</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them back into the correct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4375B2CA-355A-4BF8-93D5-2C456DD6E0C7}"/>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92081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DF41A8C-28AB-4700-A04D-27C23AB9B525}"/>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E2AE6AFF-B4BE-4C8E-BCA9-B4C6584913F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hands on the clock so that it reads </a:t>
            </a:r>
          </a:p>
          <a:p>
            <a:pPr lvl="0" algn="ctr" defTabSz="685800">
              <a:defRPr/>
            </a:pPr>
            <a:r>
              <a:rPr lang="en-GB" sz="2000" b="1" dirty="0">
                <a:solidFill>
                  <a:schemeClr val="tx1"/>
                </a:solidFill>
                <a:latin typeface="Century Gothic" panose="020B0502020202020204" pitchFamily="34" charset="0"/>
              </a:rPr>
              <a:t>three minutes to one.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0D4D12E-C887-4972-B82B-AEED639D0882}"/>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5916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DF41A8C-28AB-4700-A04D-27C23AB9B525}"/>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E2AE6AFF-B4BE-4C8E-BCA9-B4C6584913F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hands on the clock so that it reads </a:t>
            </a:r>
          </a:p>
          <a:p>
            <a:pPr lvl="0" algn="ctr" defTabSz="685800">
              <a:defRPr/>
            </a:pPr>
            <a:r>
              <a:rPr lang="en-GB" sz="2000" b="1" dirty="0">
                <a:solidFill>
                  <a:schemeClr val="tx1"/>
                </a:solidFill>
                <a:latin typeface="Century Gothic" panose="020B0502020202020204" pitchFamily="34" charset="0"/>
              </a:rPr>
              <a:t>three minutes to one.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0FD75633-1CC6-4B7F-9E2B-2F6E55EDF94C}"/>
              </a:ext>
            </a:extLst>
          </p:cNvPr>
          <p:cNvCxnSpPr>
            <a:cxnSpLocks/>
          </p:cNvCxnSpPr>
          <p:nvPr/>
        </p:nvCxnSpPr>
        <p:spPr>
          <a:xfrm flipH="1" flipV="1">
            <a:off x="4025900" y="2238322"/>
            <a:ext cx="545332" cy="16849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7BD48D-BFEB-45FD-9295-0D6BB7BFE48C}"/>
              </a:ext>
            </a:extLst>
          </p:cNvPr>
          <p:cNvCxnSpPr>
            <a:cxnSpLocks/>
          </p:cNvCxnSpPr>
          <p:nvPr/>
        </p:nvCxnSpPr>
        <p:spPr>
          <a:xfrm flipV="1">
            <a:off x="4572049" y="2810909"/>
            <a:ext cx="611279" cy="11028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F2FF0E8-CF27-4555-9DAF-0F05A1B62DD7}"/>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75993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panose="020B0502020202020204" pitchFamily="34" charset="0"/>
              </a:rPr>
              <a:t>True or false?</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C7675F17-D3F6-4983-9232-4BE3C430736D}"/>
              </a:ext>
            </a:extLst>
          </p:cNvPr>
          <p:cNvSpPr/>
          <p:nvPr/>
        </p:nvSpPr>
        <p:spPr>
          <a:xfrm>
            <a:off x="2096801" y="1719470"/>
            <a:ext cx="4950398" cy="17095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GB" sz="2400" b="1" dirty="0">
                <a:solidFill>
                  <a:schemeClr val="tx1"/>
                </a:solidFill>
                <a:latin typeface="Century Gothic" panose="020B0502020202020204" pitchFamily="34" charset="0"/>
              </a:rPr>
              <a:t>At eleven minutes past six, the minute hand is pointing between the two and the three.</a:t>
            </a:r>
          </a:p>
        </p:txBody>
      </p:sp>
      <p:sp>
        <p:nvSpPr>
          <p:cNvPr id="7" name="TextBox 6">
            <a:extLst>
              <a:ext uri="{FF2B5EF4-FFF2-40B4-BE49-F238E27FC236}">
                <a16:creationId xmlns:a16="http://schemas.microsoft.com/office/drawing/2014/main" id="{E6033B7A-F635-4F1E-B4E7-F870A6C8349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46989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E214B57D-A8EA-4CCE-AB67-03E34B892BCB}"/>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6" name="Rectangle: Rounded Corners 15">
            <a:extLst>
              <a:ext uri="{FF2B5EF4-FFF2-40B4-BE49-F238E27FC236}">
                <a16:creationId xmlns:a16="http://schemas.microsoft.com/office/drawing/2014/main" id="{C33F8FDD-9AA9-4F53-8E48-85D2CA9AFE06}"/>
              </a:ext>
            </a:extLst>
          </p:cNvPr>
          <p:cNvSpPr/>
          <p:nvPr/>
        </p:nvSpPr>
        <p:spPr>
          <a:xfrm>
            <a:off x="2096801" y="1719470"/>
            <a:ext cx="4950398" cy="17095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GB" sz="2400" b="1" dirty="0">
                <a:solidFill>
                  <a:schemeClr val="tx1"/>
                </a:solidFill>
                <a:latin typeface="Century Gothic" panose="020B0502020202020204" pitchFamily="34" charset="0"/>
              </a:rPr>
              <a:t>At eleven minutes past six, the minute hand is pointing between the two and the three.</a:t>
            </a:r>
          </a:p>
        </p:txBody>
      </p:sp>
      <p:sp>
        <p:nvSpPr>
          <p:cNvPr id="20" name="Rectangle 19">
            <a:extLst>
              <a:ext uri="{FF2B5EF4-FFF2-40B4-BE49-F238E27FC236}">
                <a16:creationId xmlns:a16="http://schemas.microsoft.com/office/drawing/2014/main" id="{23DACFE5-3C8A-4A4A-AD3E-E054FC557083}"/>
              </a:ext>
            </a:extLst>
          </p:cNvPr>
          <p:cNvSpPr/>
          <p:nvPr/>
        </p:nvSpPr>
        <p:spPr>
          <a:xfrm>
            <a:off x="275304" y="272387"/>
            <a:ext cx="8593393" cy="6057245"/>
          </a:xfrm>
          <a:prstGeom prst="rect">
            <a:avLst/>
          </a:prstGeom>
          <a:no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panose="020B0502020202020204" pitchFamily="34" charset="0"/>
              </a:rPr>
              <a:t>True or false?</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r>
              <a:rPr lang="en-GB" sz="2000" b="1" dirty="0">
                <a:solidFill>
                  <a:srgbClr val="FF0000"/>
                </a:solidFill>
                <a:latin typeface="Century Gothic" panose="020B0502020202020204" pitchFamily="34" charset="0"/>
              </a:rPr>
              <a:t>True</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BC6F50B4-335C-4482-8F18-4D8B85538F1C}"/>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009858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236C-85B6-4A29-8D5B-05E930F710A0}"/>
              </a:ext>
            </a:extLst>
          </p:cNvPr>
          <p:cNvSpPr>
            <a:spLocks noGrp="1"/>
          </p:cNvSpPr>
          <p:nvPr>
            <p:ph type="ctrTitle"/>
          </p:nvPr>
        </p:nvSpPr>
        <p:spPr>
          <a:xfrm>
            <a:off x="0" y="5534232"/>
            <a:ext cx="7598004" cy="1646302"/>
          </a:xfrm>
        </p:spPr>
        <p:txBody>
          <a:bodyPr/>
          <a:lstStyle/>
          <a:p>
            <a:r>
              <a:rPr lang="en-GB" dirty="0"/>
              <a:t>Friday 5</a:t>
            </a:r>
            <a:r>
              <a:rPr lang="en-GB" baseline="30000" dirty="0"/>
              <a:t>th</a:t>
            </a:r>
            <a:r>
              <a:rPr lang="en-GB" dirty="0"/>
              <a:t> June 2020</a:t>
            </a:r>
            <a:br>
              <a:rPr lang="en-GB" dirty="0"/>
            </a:br>
            <a:br>
              <a:rPr lang="en-GB" dirty="0"/>
            </a:br>
            <a:r>
              <a:rPr lang="en-GB" b="1" dirty="0">
                <a:solidFill>
                  <a:schemeClr val="bg2">
                    <a:lumMod val="25000"/>
                  </a:schemeClr>
                </a:solidFill>
                <a:latin typeface="Century Gothic" panose="020B0502020202020204" pitchFamily="34" charset="0"/>
              </a:rPr>
              <a:t>Year 3/4: Telling the Time to the Minute using reasoning and problem solving </a:t>
            </a:r>
            <a:br>
              <a:rPr lang="en-GB" b="1" dirty="0">
                <a:solidFill>
                  <a:schemeClr val="bg2">
                    <a:lumMod val="25000"/>
                  </a:schemeClr>
                </a:solidFill>
                <a:latin typeface="Century Gothic" panose="020B0502020202020204" pitchFamily="34" charset="0"/>
              </a:rPr>
            </a:br>
            <a:br>
              <a:rPr lang="en-GB" dirty="0"/>
            </a:br>
            <a:endParaRPr lang="en-GB" dirty="0"/>
          </a:p>
        </p:txBody>
      </p:sp>
    </p:spTree>
    <p:extLst>
      <p:ext uri="{BB962C8B-B14F-4D97-AF65-F5344CB8AC3E}">
        <p14:creationId xmlns:p14="http://schemas.microsoft.com/office/powerpoint/2010/main" val="2639751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28">
            <a:extLst>
              <a:ext uri="{FF2B5EF4-FFF2-40B4-BE49-F238E27FC236}">
                <a16:creationId xmlns:a16="http://schemas.microsoft.com/office/drawing/2014/main" id="{0C536820-A202-458E-96A3-CB7DD83A497F}"/>
              </a:ext>
            </a:extLst>
          </p:cNvPr>
          <p:cNvPicPr>
            <a:picLocks noChangeAspect="1"/>
          </p:cNvPicPr>
          <p:nvPr/>
        </p:nvPicPr>
        <p:blipFill>
          <a:blip r:embed="rId3"/>
          <a:stretch>
            <a:fillRect/>
          </a:stretch>
        </p:blipFill>
        <p:spPr>
          <a:xfrm>
            <a:off x="115438" y="141338"/>
            <a:ext cx="8913124" cy="6322100"/>
          </a:xfrm>
          <a:prstGeom prst="rect">
            <a:avLst/>
          </a:prstGeom>
        </p:spPr>
      </p:pic>
      <p:sp>
        <p:nvSpPr>
          <p:cNvPr id="30" name="TextBox 29">
            <a:extLst>
              <a:ext uri="{FF2B5EF4-FFF2-40B4-BE49-F238E27FC236}">
                <a16:creationId xmlns:a16="http://schemas.microsoft.com/office/drawing/2014/main" id="{A576D8F4-913E-49A1-9ACE-FC79B7E5BF98}"/>
              </a:ext>
            </a:extLst>
          </p:cNvPr>
          <p:cNvSpPr txBox="1"/>
          <p:nvPr/>
        </p:nvSpPr>
        <p:spPr>
          <a:xfrm>
            <a:off x="1592699" y="3371934"/>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A</a:t>
            </a:r>
          </a:p>
        </p:txBody>
      </p:sp>
      <p:sp>
        <p:nvSpPr>
          <p:cNvPr id="31" name="TextBox 30">
            <a:extLst>
              <a:ext uri="{FF2B5EF4-FFF2-40B4-BE49-F238E27FC236}">
                <a16:creationId xmlns:a16="http://schemas.microsoft.com/office/drawing/2014/main" id="{543483FA-7684-4FF9-A6DF-7F9FE4E6E2CA}"/>
              </a:ext>
            </a:extLst>
          </p:cNvPr>
          <p:cNvSpPr txBox="1"/>
          <p:nvPr/>
        </p:nvSpPr>
        <p:spPr>
          <a:xfrm>
            <a:off x="4304578" y="3389637"/>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B</a:t>
            </a:r>
          </a:p>
        </p:txBody>
      </p:sp>
      <p:sp>
        <p:nvSpPr>
          <p:cNvPr id="32" name="TextBox 31">
            <a:extLst>
              <a:ext uri="{FF2B5EF4-FFF2-40B4-BE49-F238E27FC236}">
                <a16:creationId xmlns:a16="http://schemas.microsoft.com/office/drawing/2014/main" id="{0D88AECB-9F66-46D0-86C0-61409803C24B}"/>
              </a:ext>
            </a:extLst>
          </p:cNvPr>
          <p:cNvSpPr txBox="1"/>
          <p:nvPr/>
        </p:nvSpPr>
        <p:spPr>
          <a:xfrm>
            <a:off x="7016457" y="3354231"/>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C</a:t>
            </a:r>
          </a:p>
        </p:txBody>
      </p:sp>
      <p:graphicFrame>
        <p:nvGraphicFramePr>
          <p:cNvPr id="33" name="Table 32">
            <a:extLst>
              <a:ext uri="{FF2B5EF4-FFF2-40B4-BE49-F238E27FC236}">
                <a16:creationId xmlns:a16="http://schemas.microsoft.com/office/drawing/2014/main" id="{7378BF11-BE04-426A-8BFD-46821BF195FE}"/>
              </a:ext>
            </a:extLst>
          </p:cNvPr>
          <p:cNvGraphicFramePr>
            <a:graphicFrameLocks noGrp="1"/>
          </p:cNvGraphicFramePr>
          <p:nvPr/>
        </p:nvGraphicFramePr>
        <p:xfrm>
          <a:off x="1897254" y="3856553"/>
          <a:ext cx="5248938" cy="2429982"/>
        </p:xfrm>
        <a:graphic>
          <a:graphicData uri="http://schemas.openxmlformats.org/drawingml/2006/table">
            <a:tbl>
              <a:tblPr firstRow="1" bandRow="1">
                <a:tableStyleId>{5C22544A-7EE6-4342-B048-85BDC9FD1C3A}</a:tableStyleId>
              </a:tblPr>
              <a:tblGrid>
                <a:gridCol w="4672938">
                  <a:extLst>
                    <a:ext uri="{9D8B030D-6E8A-4147-A177-3AD203B41FA5}">
                      <a16:colId xmlns:a16="http://schemas.microsoft.com/office/drawing/2014/main" val="1364242632"/>
                    </a:ext>
                  </a:extLst>
                </a:gridCol>
                <a:gridCol w="576000">
                  <a:extLst>
                    <a:ext uri="{9D8B030D-6E8A-4147-A177-3AD203B41FA5}">
                      <a16:colId xmlns:a16="http://schemas.microsoft.com/office/drawing/2014/main" val="1899906585"/>
                    </a:ext>
                  </a:extLst>
                </a:gridCol>
              </a:tblGrid>
              <a:tr h="576000">
                <a:tc>
                  <a:txBody>
                    <a:bodyPr/>
                    <a:lstStyle/>
                    <a:p>
                      <a:pPr algn="l"/>
                      <a:r>
                        <a:rPr lang="en-GB" sz="2400" b="1" dirty="0">
                          <a:solidFill>
                            <a:schemeClr val="tx1"/>
                          </a:solidFill>
                          <a:latin typeface="Century Gothic" panose="020B0502020202020204" pitchFamily="34" charset="0"/>
                        </a:rPr>
                        <a:t>1. Fourteen minutes past twelve</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663960"/>
                  </a:ext>
                </a:extLst>
              </a:tr>
              <a:tr h="21046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340135"/>
                  </a:ext>
                </a:extLst>
              </a:tr>
              <a:tr h="561231">
                <a:tc>
                  <a:txBody>
                    <a:bodyPr/>
                    <a:lstStyle/>
                    <a:p>
                      <a:pPr algn="l"/>
                      <a:r>
                        <a:rPr lang="en-GB" sz="2400" b="1" dirty="0">
                          <a:solidFill>
                            <a:schemeClr val="tx1"/>
                          </a:solidFill>
                          <a:latin typeface="Century Gothic" panose="020B0502020202020204" pitchFamily="34" charset="0"/>
                        </a:rPr>
                        <a:t>2. Three minutes past three</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210360"/>
                  </a:ext>
                </a:extLst>
              </a:tr>
              <a:tr h="21046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503237"/>
                  </a:ext>
                </a:extLst>
              </a:tr>
              <a:tr h="561231">
                <a:tc>
                  <a:txBody>
                    <a:bodyPr/>
                    <a:lstStyle/>
                    <a:p>
                      <a:pPr algn="l"/>
                      <a:r>
                        <a:rPr lang="en-GB" sz="2400" b="1" dirty="0">
                          <a:solidFill>
                            <a:schemeClr val="tx1"/>
                          </a:solidFill>
                          <a:latin typeface="Century Gothic" panose="020B0502020202020204" pitchFamily="34" charset="0"/>
                        </a:rPr>
                        <a:t>3. Eighteen minutes past three</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876384"/>
                  </a:ext>
                </a:extLst>
              </a:tr>
            </a:tbl>
          </a:graphicData>
        </a:graphic>
      </p:graphicFrame>
      <p:sp>
        <p:nvSpPr>
          <p:cNvPr id="34" name="Rectangle 33">
            <a:extLst>
              <a:ext uri="{FF2B5EF4-FFF2-40B4-BE49-F238E27FC236}">
                <a16:creationId xmlns:a16="http://schemas.microsoft.com/office/drawing/2014/main" id="{D3CBFE39-81FB-4B7D-BA86-403EA880FD2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clocks to the correct statement.</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D32E66B4-A883-40DA-BE9D-97B9FA694751}"/>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674551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28">
            <a:extLst>
              <a:ext uri="{FF2B5EF4-FFF2-40B4-BE49-F238E27FC236}">
                <a16:creationId xmlns:a16="http://schemas.microsoft.com/office/drawing/2014/main" id="{0C536820-A202-458E-96A3-CB7DD83A497F}"/>
              </a:ext>
            </a:extLst>
          </p:cNvPr>
          <p:cNvPicPr>
            <a:picLocks noChangeAspect="1"/>
          </p:cNvPicPr>
          <p:nvPr/>
        </p:nvPicPr>
        <p:blipFill>
          <a:blip r:embed="rId3"/>
          <a:stretch>
            <a:fillRect/>
          </a:stretch>
        </p:blipFill>
        <p:spPr>
          <a:xfrm>
            <a:off x="115438" y="141338"/>
            <a:ext cx="8913124" cy="6322100"/>
          </a:xfrm>
          <a:prstGeom prst="rect">
            <a:avLst/>
          </a:prstGeom>
        </p:spPr>
      </p:pic>
      <p:sp>
        <p:nvSpPr>
          <p:cNvPr id="30" name="TextBox 29">
            <a:extLst>
              <a:ext uri="{FF2B5EF4-FFF2-40B4-BE49-F238E27FC236}">
                <a16:creationId xmlns:a16="http://schemas.microsoft.com/office/drawing/2014/main" id="{A576D8F4-913E-49A1-9ACE-FC79B7E5BF98}"/>
              </a:ext>
            </a:extLst>
          </p:cNvPr>
          <p:cNvSpPr txBox="1"/>
          <p:nvPr/>
        </p:nvSpPr>
        <p:spPr>
          <a:xfrm>
            <a:off x="1592699" y="3371934"/>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A</a:t>
            </a:r>
          </a:p>
        </p:txBody>
      </p:sp>
      <p:sp>
        <p:nvSpPr>
          <p:cNvPr id="31" name="TextBox 30">
            <a:extLst>
              <a:ext uri="{FF2B5EF4-FFF2-40B4-BE49-F238E27FC236}">
                <a16:creationId xmlns:a16="http://schemas.microsoft.com/office/drawing/2014/main" id="{543483FA-7684-4FF9-A6DF-7F9FE4E6E2CA}"/>
              </a:ext>
            </a:extLst>
          </p:cNvPr>
          <p:cNvSpPr txBox="1"/>
          <p:nvPr/>
        </p:nvSpPr>
        <p:spPr>
          <a:xfrm>
            <a:off x="4304578" y="3389637"/>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B</a:t>
            </a:r>
          </a:p>
        </p:txBody>
      </p:sp>
      <p:sp>
        <p:nvSpPr>
          <p:cNvPr id="32" name="TextBox 31">
            <a:extLst>
              <a:ext uri="{FF2B5EF4-FFF2-40B4-BE49-F238E27FC236}">
                <a16:creationId xmlns:a16="http://schemas.microsoft.com/office/drawing/2014/main" id="{0D88AECB-9F66-46D0-86C0-61409803C24B}"/>
              </a:ext>
            </a:extLst>
          </p:cNvPr>
          <p:cNvSpPr txBox="1"/>
          <p:nvPr/>
        </p:nvSpPr>
        <p:spPr>
          <a:xfrm>
            <a:off x="7016457" y="3354231"/>
            <a:ext cx="382657" cy="461665"/>
          </a:xfrm>
          <a:prstGeom prst="rect">
            <a:avLst/>
          </a:prstGeom>
          <a:noFill/>
        </p:spPr>
        <p:txBody>
          <a:bodyPr wrap="square" rtlCol="0" anchor="ctr">
            <a:spAutoFit/>
          </a:bodyPr>
          <a:lstStyle/>
          <a:p>
            <a:pPr algn="ctr"/>
            <a:r>
              <a:rPr lang="en-GB" sz="2400" b="1" dirty="0">
                <a:latin typeface="Century Gothic" panose="020B0502020202020204" pitchFamily="34" charset="0"/>
              </a:rPr>
              <a:t>C</a:t>
            </a:r>
          </a:p>
        </p:txBody>
      </p:sp>
      <p:sp>
        <p:nvSpPr>
          <p:cNvPr id="34" name="Rectangle 33">
            <a:extLst>
              <a:ext uri="{FF2B5EF4-FFF2-40B4-BE49-F238E27FC236}">
                <a16:creationId xmlns:a16="http://schemas.microsoft.com/office/drawing/2014/main" id="{D3CBFE39-81FB-4B7D-BA86-403EA880FD2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clocks to the correct statement.</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FE4F45B2-AC0B-4CF5-AA00-0944E4588092}"/>
              </a:ext>
            </a:extLst>
          </p:cNvPr>
          <p:cNvGraphicFramePr>
            <a:graphicFrameLocks noGrp="1"/>
          </p:cNvGraphicFramePr>
          <p:nvPr/>
        </p:nvGraphicFramePr>
        <p:xfrm>
          <a:off x="1897254" y="3856553"/>
          <a:ext cx="5248938" cy="2429982"/>
        </p:xfrm>
        <a:graphic>
          <a:graphicData uri="http://schemas.openxmlformats.org/drawingml/2006/table">
            <a:tbl>
              <a:tblPr firstRow="1" bandRow="1">
                <a:tableStyleId>{5C22544A-7EE6-4342-B048-85BDC9FD1C3A}</a:tableStyleId>
              </a:tblPr>
              <a:tblGrid>
                <a:gridCol w="4672938">
                  <a:extLst>
                    <a:ext uri="{9D8B030D-6E8A-4147-A177-3AD203B41FA5}">
                      <a16:colId xmlns:a16="http://schemas.microsoft.com/office/drawing/2014/main" val="1364242632"/>
                    </a:ext>
                  </a:extLst>
                </a:gridCol>
                <a:gridCol w="576000">
                  <a:extLst>
                    <a:ext uri="{9D8B030D-6E8A-4147-A177-3AD203B41FA5}">
                      <a16:colId xmlns:a16="http://schemas.microsoft.com/office/drawing/2014/main" val="1899906585"/>
                    </a:ext>
                  </a:extLst>
                </a:gridCol>
              </a:tblGrid>
              <a:tr h="576000">
                <a:tc>
                  <a:txBody>
                    <a:bodyPr/>
                    <a:lstStyle/>
                    <a:p>
                      <a:pPr algn="l"/>
                      <a:r>
                        <a:rPr lang="en-GB" sz="2400" b="1" dirty="0">
                          <a:solidFill>
                            <a:schemeClr val="tx1"/>
                          </a:solidFill>
                          <a:latin typeface="Century Gothic" panose="020B0502020202020204" pitchFamily="34" charset="0"/>
                        </a:rPr>
                        <a:t>1. Fourteen minutes past twelve</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B</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663960"/>
                  </a:ext>
                </a:extLst>
              </a:tr>
              <a:tr h="21046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340135"/>
                  </a:ext>
                </a:extLst>
              </a:tr>
              <a:tr h="561231">
                <a:tc>
                  <a:txBody>
                    <a:bodyPr/>
                    <a:lstStyle/>
                    <a:p>
                      <a:pPr algn="l"/>
                      <a:r>
                        <a:rPr lang="en-GB" sz="2400" b="1" dirty="0">
                          <a:solidFill>
                            <a:schemeClr val="tx1"/>
                          </a:solidFill>
                          <a:latin typeface="Century Gothic" panose="020B0502020202020204" pitchFamily="34" charset="0"/>
                        </a:rPr>
                        <a:t>2. Three minutes past three</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A</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210360"/>
                  </a:ext>
                </a:extLst>
              </a:tr>
              <a:tr h="21046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503237"/>
                  </a:ext>
                </a:extLst>
              </a:tr>
              <a:tr h="561231">
                <a:tc>
                  <a:txBody>
                    <a:bodyPr/>
                    <a:lstStyle/>
                    <a:p>
                      <a:pPr algn="l"/>
                      <a:r>
                        <a:rPr lang="en-GB" sz="2400" b="1" dirty="0">
                          <a:solidFill>
                            <a:schemeClr val="tx1"/>
                          </a:solidFill>
                          <a:latin typeface="Century Gothic" panose="020B0502020202020204" pitchFamily="34" charset="0"/>
                        </a:rPr>
                        <a:t>3. Eighteen minutes past three</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C</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876384"/>
                  </a:ext>
                </a:extLst>
              </a:tr>
            </a:tbl>
          </a:graphicData>
        </a:graphic>
      </p:graphicFrame>
      <p:sp>
        <p:nvSpPr>
          <p:cNvPr id="12" name="TextBox 11">
            <a:extLst>
              <a:ext uri="{FF2B5EF4-FFF2-40B4-BE49-F238E27FC236}">
                <a16:creationId xmlns:a16="http://schemas.microsoft.com/office/drawing/2014/main" id="{1E5861F1-52A2-453A-A52F-88317352B206}"/>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366142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EC660E97-20E0-4B0D-A119-4C02A34E739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7" name="Rectangle 26">
            <a:extLst>
              <a:ext uri="{FF2B5EF4-FFF2-40B4-BE49-F238E27FC236}">
                <a16:creationId xmlns:a16="http://schemas.microsoft.com/office/drawing/2014/main" id="{7178248F-7201-4BA1-960C-D60133EA21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time is twenty-one minutes to three.</a:t>
            </a:r>
          </a:p>
          <a:p>
            <a:pPr lvl="0" algn="ctr"/>
            <a:r>
              <a:rPr lang="en-GB" sz="2000" b="1" dirty="0">
                <a:solidFill>
                  <a:prstClr val="black"/>
                </a:solidFill>
                <a:latin typeface="Century Gothic" panose="020B0502020202020204" pitchFamily="34" charset="0"/>
              </a:rPr>
              <a:t>Which arrow is the correct minute hand?</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Explain why. </a:t>
            </a:r>
            <a:endParaRPr lang="en-GB" sz="2000" b="1" dirty="0">
              <a:solidFill>
                <a:prstClr val="black"/>
              </a:solidFill>
              <a:latin typeface="Century Gothic" panose="020B0502020202020204" pitchFamily="34" charset="0"/>
              <a:sym typeface="Wingdings" panose="05000000000000000000" pitchFamily="2" charset="2"/>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476D9CA9-5C96-449D-A832-2BCB4DA00D83}"/>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398526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EC660E97-20E0-4B0D-A119-4C02A34E739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7" name="Rectangle 26">
            <a:extLst>
              <a:ext uri="{FF2B5EF4-FFF2-40B4-BE49-F238E27FC236}">
                <a16:creationId xmlns:a16="http://schemas.microsoft.com/office/drawing/2014/main" id="{7178248F-7201-4BA1-960C-D60133EA21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time is twenty-one minutes to three.</a:t>
            </a:r>
          </a:p>
          <a:p>
            <a:pPr lvl="0" algn="ctr"/>
            <a:r>
              <a:rPr lang="en-GB" sz="2000" b="1" dirty="0">
                <a:solidFill>
                  <a:prstClr val="black"/>
                </a:solidFill>
                <a:latin typeface="Century Gothic" panose="020B0502020202020204" pitchFamily="34" charset="0"/>
              </a:rPr>
              <a:t>Which arrow is the correct minute hand?</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Explain why. </a:t>
            </a:r>
            <a:endParaRPr lang="en-GB" sz="2000" b="1" dirty="0">
              <a:solidFill>
                <a:prstClr val="black"/>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86279FF5-DAAA-401F-8A1E-15358762A2F7}"/>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59499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EC660E97-20E0-4B0D-A119-4C02A34E739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7" name="Rectangle 26">
            <a:extLst>
              <a:ext uri="{FF2B5EF4-FFF2-40B4-BE49-F238E27FC236}">
                <a16:creationId xmlns:a16="http://schemas.microsoft.com/office/drawing/2014/main" id="{7178248F-7201-4BA1-960C-D60133EA21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The time is twenty-one minutes to three.</a:t>
            </a:r>
          </a:p>
          <a:p>
            <a:pPr lvl="0" algn="ctr"/>
            <a:r>
              <a:rPr lang="en-GB" sz="2000" b="1" dirty="0">
                <a:solidFill>
                  <a:prstClr val="black"/>
                </a:solidFill>
                <a:latin typeface="Century Gothic" panose="020B0502020202020204" pitchFamily="34" charset="0"/>
              </a:rPr>
              <a:t>Which arrow is the correct minute hand?</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Explain why. </a:t>
            </a:r>
            <a:endParaRPr lang="en-GB" sz="2000" b="1" dirty="0">
              <a:solidFill>
                <a:prstClr val="black"/>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 because it is ‘to’ the hour so the minute hand is after the 6 and there are 21 minutes until the minute hand gets to the twelve for the next hour.</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EC8A1EAC-640F-47D4-924A-B08A76B358C1}"/>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6754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2" name="Picture 31">
            <a:extLst>
              <a:ext uri="{FF2B5EF4-FFF2-40B4-BE49-F238E27FC236}">
                <a16:creationId xmlns:a16="http://schemas.microsoft.com/office/drawing/2014/main" id="{65A1156B-E049-480D-9A0C-5BD2FC243017}"/>
              </a:ext>
            </a:extLst>
          </p:cNvPr>
          <p:cNvPicPr>
            <a:picLocks noChangeAspect="1"/>
          </p:cNvPicPr>
          <p:nvPr/>
        </p:nvPicPr>
        <p:blipFill>
          <a:blip r:embed="rId3"/>
          <a:stretch>
            <a:fillRect/>
          </a:stretch>
        </p:blipFill>
        <p:spPr>
          <a:xfrm>
            <a:off x="115438" y="140354"/>
            <a:ext cx="8913124" cy="6322100"/>
          </a:xfrm>
          <a:prstGeom prst="rect">
            <a:avLst/>
          </a:prstGeom>
        </p:spPr>
      </p:pic>
      <p:sp>
        <p:nvSpPr>
          <p:cNvPr id="33" name="Rectangle 32">
            <a:extLst>
              <a:ext uri="{FF2B5EF4-FFF2-40B4-BE49-F238E27FC236}">
                <a16:creationId xmlns:a16="http://schemas.microsoft.com/office/drawing/2014/main" id="{C4AC4970-F594-4F7E-8E3B-260698FBB930}"/>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Roman numerals on the clock face have been muddled up.</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them back into the correct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312F83CF-3982-4FF5-9F60-2690640C245D}"/>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6397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ED7D2B4-18CD-43FA-801B-9F52E1F683B4}"/>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278F46B4-22A7-46B4-A5A2-9D6070EF78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tx1"/>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It takes Amit 36 minutes to drive to the shops. </a:t>
            </a:r>
          </a:p>
          <a:p>
            <a:pPr algn="ctr"/>
            <a:r>
              <a:rPr lang="en-GB" sz="2000" b="1" dirty="0">
                <a:solidFill>
                  <a:schemeClr val="tx1"/>
                </a:solidFill>
                <a:latin typeface="Century Gothic" panose="020B0502020202020204" pitchFamily="34" charset="0"/>
              </a:rPr>
              <a:t>He sets off from home at five past one. </a:t>
            </a:r>
          </a:p>
          <a:p>
            <a:pPr algn="ctr"/>
            <a:r>
              <a:rPr lang="en-GB" sz="2000" b="1" dirty="0">
                <a:solidFill>
                  <a:schemeClr val="tx1"/>
                </a:solidFill>
                <a:latin typeface="Century Gothic" panose="020B0502020202020204" pitchFamily="34" charset="0"/>
              </a:rPr>
              <a:t>What time does he get to the shops?</a:t>
            </a:r>
          </a:p>
          <a:p>
            <a:pPr algn="ctr"/>
            <a:endParaRPr lang="en-GB" sz="2000" b="1" dirty="0">
              <a:solidFill>
                <a:srgbClr val="FF0000"/>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Where would the hands be on the clock </a:t>
            </a:r>
          </a:p>
          <a:p>
            <a:pPr lvl="0" algn="ctr" defTabSz="514350">
              <a:defRPr/>
            </a:pPr>
            <a:r>
              <a:rPr lang="en-GB" sz="2000" b="1" dirty="0">
                <a:solidFill>
                  <a:schemeClr val="tx1"/>
                </a:solidFill>
                <a:latin typeface="Century Gothic" panose="020B0502020202020204" pitchFamily="34" charset="0"/>
              </a:rPr>
              <a:t>at the time he arrives at the shops?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dirty="0">
              <a:solidFill>
                <a:srgbClr val="FF0000"/>
              </a:solidFill>
              <a:latin typeface="SassoonCRInfantMedium" panose="02000603020000020003" pitchFamily="2"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7A233CF5-E1EC-4CE0-9616-F563662ED7D9}"/>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418796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ED7D2B4-18CD-43FA-801B-9F52E1F683B4}"/>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278F46B4-22A7-46B4-A5A2-9D6070EF78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tx1"/>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It takes Amit 36 minutes to drive to the shops. </a:t>
            </a:r>
          </a:p>
          <a:p>
            <a:pPr algn="ctr"/>
            <a:r>
              <a:rPr lang="en-GB" sz="2000" b="1" dirty="0">
                <a:solidFill>
                  <a:schemeClr val="tx1"/>
                </a:solidFill>
                <a:latin typeface="Century Gothic" panose="020B0502020202020204" pitchFamily="34" charset="0"/>
              </a:rPr>
              <a:t>He sets off from home at five past one. </a:t>
            </a:r>
          </a:p>
          <a:p>
            <a:pPr algn="ctr"/>
            <a:r>
              <a:rPr lang="en-GB" sz="2000" b="1" dirty="0">
                <a:solidFill>
                  <a:schemeClr val="tx1"/>
                </a:solidFill>
                <a:latin typeface="Century Gothic" panose="020B0502020202020204" pitchFamily="34" charset="0"/>
              </a:rPr>
              <a:t>What time does he get to the shops?</a:t>
            </a:r>
          </a:p>
          <a:p>
            <a:pPr algn="ctr"/>
            <a:endParaRPr lang="en-GB" sz="2000" b="1" dirty="0">
              <a:solidFill>
                <a:srgbClr val="FF0000"/>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Where would the hands be on the clock </a:t>
            </a:r>
          </a:p>
          <a:p>
            <a:pPr lvl="0" algn="ctr" defTabSz="514350">
              <a:defRPr/>
            </a:pPr>
            <a:r>
              <a:rPr lang="en-GB" sz="2000" b="1" dirty="0">
                <a:solidFill>
                  <a:schemeClr val="tx1"/>
                </a:solidFill>
                <a:latin typeface="Century Gothic" panose="020B0502020202020204" pitchFamily="34" charset="0"/>
              </a:rPr>
              <a:t>at the time he arrives at the shops?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defTabSz="514350">
              <a:defRPr/>
            </a:pPr>
            <a:r>
              <a:rPr lang="en-GB" sz="2000" b="1" dirty="0">
                <a:solidFill>
                  <a:srgbClr val="FF0000"/>
                </a:solidFill>
                <a:latin typeface="Century Gothic" panose="020B0502020202020204" pitchFamily="34" charset="0"/>
              </a:rPr>
              <a:t>He arrives at the shops at nineteen minutes to two.</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dirty="0">
              <a:solidFill>
                <a:srgbClr val="FF0000"/>
              </a:solidFill>
              <a:latin typeface="SassoonCRInfantMedium" panose="02000603020000020003" pitchFamily="2"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D2961050-4AB9-4EDA-99C2-1619F3D038CB}"/>
              </a:ext>
            </a:extLst>
          </p:cNvPr>
          <p:cNvCxnSpPr>
            <a:cxnSpLocks/>
          </p:cNvCxnSpPr>
          <p:nvPr/>
        </p:nvCxnSpPr>
        <p:spPr>
          <a:xfrm flipH="1">
            <a:off x="3549650" y="4358426"/>
            <a:ext cx="1052852" cy="4548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3CC666-CFE5-441D-9311-2E7AC7F01BF8}"/>
              </a:ext>
            </a:extLst>
          </p:cNvPr>
          <p:cNvCxnSpPr>
            <a:cxnSpLocks/>
          </p:cNvCxnSpPr>
          <p:nvPr/>
        </p:nvCxnSpPr>
        <p:spPr>
          <a:xfrm flipV="1">
            <a:off x="4565650" y="3917950"/>
            <a:ext cx="564873" cy="4531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FFFA10-F5D2-4AD1-A281-92BEAC75ADDE}"/>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17737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B0EFFCA-0ABF-458E-8616-5EBF4545769A}"/>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4" name="Rectangle 13">
            <a:extLst>
              <a:ext uri="{FF2B5EF4-FFF2-40B4-BE49-F238E27FC236}">
                <a16:creationId xmlns:a16="http://schemas.microsoft.com/office/drawing/2014/main" id="{AE204DBA-E858-4F08-9ABE-AE4006D8D2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53014DD1-55C1-429D-BD22-B44C89C2B287}"/>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B0EFFCA-0ABF-458E-8616-5EBF4545769A}"/>
              </a:ext>
            </a:extLst>
          </p:cNvPr>
          <p:cNvPicPr>
            <a:picLocks noChangeAspect="1"/>
          </p:cNvPicPr>
          <p:nvPr/>
        </p:nvPicPr>
        <p:blipFill>
          <a:blip r:embed="rId3"/>
          <a:stretch>
            <a:fillRect/>
          </a:stretch>
        </p:blipFill>
        <p:spPr>
          <a:xfrm>
            <a:off x="115438" y="140354"/>
            <a:ext cx="8913124" cy="6322100"/>
          </a:xfrm>
          <a:prstGeom prst="rect">
            <a:avLst/>
          </a:prstGeom>
        </p:spPr>
      </p:pic>
      <p:sp>
        <p:nvSpPr>
          <p:cNvPr id="14" name="Rectangle 13">
            <a:extLst>
              <a:ext uri="{FF2B5EF4-FFF2-40B4-BE49-F238E27FC236}">
                <a16:creationId xmlns:a16="http://schemas.microsoft.com/office/drawing/2014/main" id="{AE204DBA-E858-4F08-9ABE-AE4006D8D2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Twenty-five minutes to ten</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9F2FF4A2-9C3A-49F6-8F66-63E9A1F5E7AD}"/>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35328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clock shows the time twenty minutes past eight.</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is the minute hand pointing at?</a:t>
            </a:r>
          </a:p>
          <a:p>
            <a:pPr lvl="0" algn="ctr"/>
            <a:endParaRPr lang="en-GB" sz="2000" b="1" dirty="0">
              <a:solidFill>
                <a:schemeClr val="tx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951E8D8B-0699-44D9-85F6-DE722A4646FC}"/>
              </a:ext>
            </a:extLst>
          </p:cNvPr>
          <p:cNvGrpSpPr/>
          <p:nvPr/>
        </p:nvGrpSpPr>
        <p:grpSpPr>
          <a:xfrm>
            <a:off x="1338796" y="2792962"/>
            <a:ext cx="6466408" cy="1016094"/>
            <a:chOff x="870723" y="2539905"/>
            <a:chExt cx="6466408" cy="1016094"/>
          </a:xfrm>
        </p:grpSpPr>
        <p:sp>
          <p:nvSpPr>
            <p:cNvPr id="16" name="Rectangle: Rounded Corners 15">
              <a:extLst>
                <a:ext uri="{FF2B5EF4-FFF2-40B4-BE49-F238E27FC236}">
                  <a16:creationId xmlns:a16="http://schemas.microsoft.com/office/drawing/2014/main" id="{E978C96D-55FF-4DAA-90C5-7FABAF65E70D}"/>
                </a:ext>
              </a:extLst>
            </p:cNvPr>
            <p:cNvSpPr/>
            <p:nvPr/>
          </p:nvSpPr>
          <p:spPr>
            <a:xfrm>
              <a:off x="870723"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VIII</a:t>
              </a:r>
            </a:p>
          </p:txBody>
        </p:sp>
        <p:sp>
          <p:nvSpPr>
            <p:cNvPr id="17" name="Rectangle: Rounded Corners 16">
              <a:extLst>
                <a:ext uri="{FF2B5EF4-FFF2-40B4-BE49-F238E27FC236}">
                  <a16:creationId xmlns:a16="http://schemas.microsoft.com/office/drawing/2014/main" id="{2C4B7AB9-9DDA-412C-80CC-516F458F3034}"/>
                </a:ext>
              </a:extLst>
            </p:cNvPr>
            <p:cNvSpPr/>
            <p:nvPr/>
          </p:nvSpPr>
          <p:spPr>
            <a:xfrm>
              <a:off x="3223400"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III</a:t>
              </a:r>
            </a:p>
          </p:txBody>
        </p:sp>
        <p:sp>
          <p:nvSpPr>
            <p:cNvPr id="18" name="Rectangle: Rounded Corners 17">
              <a:extLst>
                <a:ext uri="{FF2B5EF4-FFF2-40B4-BE49-F238E27FC236}">
                  <a16:creationId xmlns:a16="http://schemas.microsoft.com/office/drawing/2014/main" id="{4C58A045-C599-4D34-811F-EDD42E84AB1F}"/>
                </a:ext>
              </a:extLst>
            </p:cNvPr>
            <p:cNvSpPr/>
            <p:nvPr/>
          </p:nvSpPr>
          <p:spPr>
            <a:xfrm>
              <a:off x="5576077"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V</a:t>
              </a:r>
            </a:p>
          </p:txBody>
        </p:sp>
      </p:grpSp>
      <p:sp>
        <p:nvSpPr>
          <p:cNvPr id="13" name="TextBox 12">
            <a:extLst>
              <a:ext uri="{FF2B5EF4-FFF2-40B4-BE49-F238E27FC236}">
                <a16:creationId xmlns:a16="http://schemas.microsoft.com/office/drawing/2014/main" id="{AD791241-562A-4DCB-B621-2D85C5D6D7C3}"/>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0481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clock shows the time twenty minutes past eight.</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is the minute hand pointing at?</a:t>
            </a:r>
          </a:p>
          <a:p>
            <a:pPr lvl="0" algn="ctr"/>
            <a:endParaRPr lang="en-GB" sz="2000" b="1" dirty="0">
              <a:solidFill>
                <a:schemeClr val="tx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951E8D8B-0699-44D9-85F6-DE722A4646FC}"/>
              </a:ext>
            </a:extLst>
          </p:cNvPr>
          <p:cNvGrpSpPr/>
          <p:nvPr/>
        </p:nvGrpSpPr>
        <p:grpSpPr>
          <a:xfrm>
            <a:off x="1338796" y="2792962"/>
            <a:ext cx="6466408" cy="1016094"/>
            <a:chOff x="870723" y="2539905"/>
            <a:chExt cx="6466408" cy="1016094"/>
          </a:xfrm>
        </p:grpSpPr>
        <p:sp>
          <p:nvSpPr>
            <p:cNvPr id="16" name="Rectangle: Rounded Corners 15">
              <a:extLst>
                <a:ext uri="{FF2B5EF4-FFF2-40B4-BE49-F238E27FC236}">
                  <a16:creationId xmlns:a16="http://schemas.microsoft.com/office/drawing/2014/main" id="{E978C96D-55FF-4DAA-90C5-7FABAF65E70D}"/>
                </a:ext>
              </a:extLst>
            </p:cNvPr>
            <p:cNvSpPr/>
            <p:nvPr/>
          </p:nvSpPr>
          <p:spPr>
            <a:xfrm>
              <a:off x="870723"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bg2">
                      <a:lumMod val="50000"/>
                    </a:schemeClr>
                  </a:solidFill>
                  <a:latin typeface="Century Gothic" panose="020B0502020202020204" pitchFamily="34" charset="0"/>
                </a:rPr>
                <a:t>VIII</a:t>
              </a:r>
            </a:p>
          </p:txBody>
        </p:sp>
        <p:sp>
          <p:nvSpPr>
            <p:cNvPr id="17" name="Rectangle: Rounded Corners 16">
              <a:extLst>
                <a:ext uri="{FF2B5EF4-FFF2-40B4-BE49-F238E27FC236}">
                  <a16:creationId xmlns:a16="http://schemas.microsoft.com/office/drawing/2014/main" id="{2C4B7AB9-9DDA-412C-80CC-516F458F3034}"/>
                </a:ext>
              </a:extLst>
            </p:cNvPr>
            <p:cNvSpPr/>
            <p:nvPr/>
          </p:nvSpPr>
          <p:spPr>
            <a:xfrm>
              <a:off x="3223400"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bg2">
                      <a:lumMod val="50000"/>
                    </a:schemeClr>
                  </a:solidFill>
                  <a:latin typeface="Century Gothic" panose="020B0502020202020204" pitchFamily="34" charset="0"/>
                </a:rPr>
                <a:t>III</a:t>
              </a:r>
            </a:p>
          </p:txBody>
        </p:sp>
        <p:sp>
          <p:nvSpPr>
            <p:cNvPr id="18" name="Rectangle: Rounded Corners 17">
              <a:extLst>
                <a:ext uri="{FF2B5EF4-FFF2-40B4-BE49-F238E27FC236}">
                  <a16:creationId xmlns:a16="http://schemas.microsoft.com/office/drawing/2014/main" id="{4C58A045-C599-4D34-811F-EDD42E84AB1F}"/>
                </a:ext>
              </a:extLst>
            </p:cNvPr>
            <p:cNvSpPr/>
            <p:nvPr/>
          </p:nvSpPr>
          <p:spPr>
            <a:xfrm>
              <a:off x="5576077"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rgbClr val="FF0000"/>
                  </a:solidFill>
                  <a:latin typeface="Century Gothic" panose="020B0502020202020204" pitchFamily="34" charset="0"/>
                </a:rPr>
                <a:t>V</a:t>
              </a:r>
            </a:p>
          </p:txBody>
        </p:sp>
      </p:grpSp>
      <p:sp>
        <p:nvSpPr>
          <p:cNvPr id="13" name="TextBox 12">
            <a:extLst>
              <a:ext uri="{FF2B5EF4-FFF2-40B4-BE49-F238E27FC236}">
                <a16:creationId xmlns:a16="http://schemas.microsoft.com/office/drawing/2014/main" id="{A7CCF4EE-54EE-4B46-A27C-142F1555DB54}"/>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57334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DDA06644-C418-4B7F-A579-85170D108D00}"/>
              </a:ext>
            </a:extLst>
          </p:cNvPr>
          <p:cNvPicPr>
            <a:picLocks noChangeAspect="1"/>
          </p:cNvPicPr>
          <p:nvPr/>
        </p:nvPicPr>
        <p:blipFill>
          <a:blip r:embed="rId3"/>
          <a:stretch>
            <a:fillRect/>
          </a:stretch>
        </p:blipFill>
        <p:spPr>
          <a:xfrm>
            <a:off x="115438" y="140354"/>
            <a:ext cx="8913124" cy="6322100"/>
          </a:xfrm>
          <a:prstGeom prst="rect">
            <a:avLst/>
          </a:prstGeom>
        </p:spPr>
      </p:pic>
      <p:sp>
        <p:nvSpPr>
          <p:cNvPr id="23" name="Rectangle 22">
            <a:extLst>
              <a:ext uri="{FF2B5EF4-FFF2-40B4-BE49-F238E27FC236}">
                <a16:creationId xmlns:a16="http://schemas.microsoft.com/office/drawing/2014/main" id="{344912A9-09B2-4E35-8C9B-0AC111B613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missing hand on the clock </a:t>
            </a:r>
          </a:p>
          <a:p>
            <a:pPr lvl="0" algn="ctr"/>
            <a:r>
              <a:rPr lang="en-GB" sz="2000" b="1" dirty="0">
                <a:solidFill>
                  <a:schemeClr val="tx1"/>
                </a:solidFill>
                <a:latin typeface="Century Gothic" panose="020B0502020202020204" pitchFamily="34" charset="0"/>
              </a:rPr>
              <a:t>so that it reads twenty minutes to four.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29D32E8A-89AC-41B9-B39F-253E000B527D}"/>
              </a:ext>
            </a:extLst>
          </p:cNvPr>
          <p:cNvSpPr txBox="1"/>
          <p:nvPr/>
        </p:nvSpPr>
        <p:spPr>
          <a:xfrm>
            <a:off x="8423792" y="6030968"/>
            <a:ext cx="370632" cy="276999"/>
          </a:xfrm>
          <a:prstGeom prst="rect">
            <a:avLst/>
          </a:prstGeom>
          <a:noFill/>
        </p:spPr>
        <p:txBody>
          <a:bodyPr wrap="squar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9236255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openxmlformats.org/package/2006/metadata/core-properties"/>
    <ds:schemaRef ds:uri="5c7a0828-c5e4-45f8-a074-18a8fdc88ec6"/>
    <ds:schemaRef ds:uri="http://purl.org/dc/terms/"/>
    <ds:schemaRef ds:uri="86144f90-c7b6-48d0-aae5-f5e9e48cc3df"/>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5E1B23D-0FA7-437C-814C-74D83561D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1093</TotalTime>
  <Words>1109</Words>
  <Application>Microsoft Office PowerPoint</Application>
  <PresentationFormat>On-screen Show (4:3)</PresentationFormat>
  <Paragraphs>652</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Century Gothic</vt:lpstr>
      <vt:lpstr>SassoonCRInfantMedium</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3rd  June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Thursday 4th June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Friday 5th June 2020  Year 3/4: Telling the Time to the Minute using reasoning and problem solving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Zainab Ali</cp:lastModifiedBy>
  <cp:revision>12</cp:revision>
  <dcterms:created xsi:type="dcterms:W3CDTF">2018-03-17T10:08:43Z</dcterms:created>
  <dcterms:modified xsi:type="dcterms:W3CDTF">2020-05-21T10:15:58Z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