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4"/>
  </p:sldMasterIdLst>
  <p:sldIdLst>
    <p:sldId id="301" r:id="rId5"/>
    <p:sldId id="365" r:id="rId6"/>
    <p:sldId id="380" r:id="rId7"/>
    <p:sldId id="392" r:id="rId8"/>
    <p:sldId id="360" r:id="rId9"/>
    <p:sldId id="393" r:id="rId10"/>
    <p:sldId id="368" r:id="rId11"/>
    <p:sldId id="383" r:id="rId12"/>
    <p:sldId id="369" r:id="rId13"/>
    <p:sldId id="394" r:id="rId14"/>
    <p:sldId id="385" r:id="rId15"/>
    <p:sldId id="396" r:id="rId16"/>
    <p:sldId id="404" r:id="rId17"/>
    <p:sldId id="397" r:id="rId18"/>
    <p:sldId id="398" r:id="rId19"/>
    <p:sldId id="399" r:id="rId20"/>
    <p:sldId id="400" r:id="rId21"/>
    <p:sldId id="401" r:id="rId22"/>
    <p:sldId id="375" r:id="rId23"/>
    <p:sldId id="402" r:id="rId24"/>
    <p:sldId id="403" r:id="rId25"/>
    <p:sldId id="424" r:id="rId26"/>
    <p:sldId id="405" r:id="rId27"/>
    <p:sldId id="406" r:id="rId28"/>
    <p:sldId id="407" r:id="rId29"/>
    <p:sldId id="408" r:id="rId30"/>
    <p:sldId id="412" r:id="rId31"/>
    <p:sldId id="389" r:id="rId32"/>
    <p:sldId id="413" r:id="rId33"/>
    <p:sldId id="414" r:id="rId34"/>
    <p:sldId id="415" r:id="rId35"/>
    <p:sldId id="391" r:id="rId36"/>
    <p:sldId id="395" r:id="rId37"/>
    <p:sldId id="423" r:id="rId38"/>
    <p:sldId id="416" r:id="rId39"/>
    <p:sldId id="417" r:id="rId40"/>
    <p:sldId id="418" r:id="rId41"/>
    <p:sldId id="419" r:id="rId42"/>
    <p:sldId id="420" r:id="rId43"/>
    <p:sldId id="421" r:id="rId44"/>
    <p:sldId id="422"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0000"/>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96" autoAdjust="0"/>
    <p:restoredTop sz="94660"/>
  </p:normalViewPr>
  <p:slideViewPr>
    <p:cSldViewPr snapToGrid="0">
      <p:cViewPr varScale="1">
        <p:scale>
          <a:sx n="81" d="100"/>
          <a:sy n="81" d="100"/>
        </p:scale>
        <p:origin x="120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536548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9800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70367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043723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18143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878785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830361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245680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14288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549580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20/05/2020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735932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20/05/2020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44514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20/05/2020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854547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20/05/2020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161843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20/05/2020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975731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20/05/2020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801976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C43C518-2E58-4E98-8F61-29A47E1D445A}" type="datetimeFigureOut">
              <a:rPr lang="en-GB" smtClean="0"/>
              <a:t>20/05/2020</a:t>
            </a:fld>
            <a:endParaRPr lang="en-GB"/>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02168933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3/4 – Summer Block 3 – Measurement and Time</a:t>
            </a:r>
            <a:br>
              <a:rPr lang="en-GB" sz="1600" b="1" u="sng" dirty="0">
                <a:solidFill>
                  <a:srgbClr val="E7E6E6">
                    <a:lumMod val="50000"/>
                  </a:srgbClr>
                </a:solidFill>
                <a:latin typeface="Century Gothic" panose="020B0502020202020204" pitchFamily="34" charset="0"/>
              </a:rPr>
            </a:br>
            <a:endParaRPr lang="en-GB" sz="1600" b="1" u="sng" dirty="0">
              <a:solidFill>
                <a:srgbClr val="E7E6E6">
                  <a:lumMod val="50000"/>
                </a:srgbClr>
              </a:solidFill>
              <a:latin typeface="Century Gothic" panose="020B0502020202020204" pitchFamily="34" charset="0"/>
            </a:endParaRPr>
          </a:p>
          <a:p>
            <a:pPr algn="ctr"/>
            <a:endParaRPr lang="en-GB" sz="2000" b="1" u="sng" dirty="0">
              <a:solidFill>
                <a:srgbClr val="E7E6E6">
                  <a:lumMod val="50000"/>
                </a:srgbClr>
              </a:solidFill>
              <a:latin typeface="Century Gothic" panose="020B0502020202020204" pitchFamily="34" charset="0"/>
            </a:endParaRPr>
          </a:p>
          <a:p>
            <a:pPr algn="ctr"/>
            <a:r>
              <a:rPr lang="en-GB" sz="2000" b="1" u="sng" dirty="0">
                <a:solidFill>
                  <a:srgbClr val="E7E6E6">
                    <a:lumMod val="50000"/>
                  </a:srgbClr>
                </a:solidFill>
                <a:latin typeface="Century Gothic" panose="020B0502020202020204" pitchFamily="34" charset="0"/>
              </a:rPr>
              <a:t>Tuesday 2</a:t>
            </a:r>
            <a:r>
              <a:rPr lang="en-GB" sz="2000" b="1" u="sng" baseline="30000" dirty="0">
                <a:solidFill>
                  <a:srgbClr val="E7E6E6">
                    <a:lumMod val="50000"/>
                  </a:srgbClr>
                </a:solidFill>
                <a:latin typeface="Century Gothic" panose="020B0502020202020204" pitchFamily="34" charset="0"/>
              </a:rPr>
              <a:t>nd</a:t>
            </a:r>
            <a:r>
              <a:rPr lang="en-GB" sz="2000" b="1" u="sng" dirty="0">
                <a:solidFill>
                  <a:srgbClr val="E7E6E6">
                    <a:lumMod val="50000"/>
                  </a:srgbClr>
                </a:solidFill>
                <a:latin typeface="Century Gothic" panose="020B0502020202020204" pitchFamily="34" charset="0"/>
              </a:rPr>
              <a:t>  June 2020</a:t>
            </a:r>
          </a:p>
          <a:p>
            <a:pPr lvl="0" algn="ctr"/>
            <a:r>
              <a:rPr lang="en-GB" sz="5400" b="1" dirty="0">
                <a:solidFill>
                  <a:schemeClr val="bg2">
                    <a:lumMod val="25000"/>
                  </a:schemeClr>
                </a:solidFill>
                <a:latin typeface="Century Gothic" panose="020B0502020202020204" pitchFamily="34" charset="0"/>
              </a:rPr>
              <a:t>Step 3</a:t>
            </a:r>
          </a:p>
          <a:p>
            <a:pPr lvl="0" algn="ctr"/>
            <a:endParaRPr lang="en-GB" sz="5400" b="1" dirty="0">
              <a:solidFill>
                <a:schemeClr val="bg2">
                  <a:lumMod val="25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Year 3/4: I can tell the time to 5 minutes</a:t>
            </a:r>
          </a:p>
        </p:txBody>
      </p:sp>
    </p:spTree>
    <p:extLst>
      <p:ext uri="{BB962C8B-B14F-4D97-AF65-F5344CB8AC3E}">
        <p14:creationId xmlns:p14="http://schemas.microsoft.com/office/powerpoint/2010/main" val="3855900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2" name="Picture 21">
            <a:extLst>
              <a:ext uri="{FF2B5EF4-FFF2-40B4-BE49-F238E27FC236}">
                <a16:creationId xmlns:a16="http://schemas.microsoft.com/office/drawing/2014/main" id="{DDA06644-C418-4B7F-A579-85170D108D00}"/>
              </a:ext>
            </a:extLst>
          </p:cNvPr>
          <p:cNvPicPr>
            <a:picLocks noChangeAspect="1"/>
          </p:cNvPicPr>
          <p:nvPr/>
        </p:nvPicPr>
        <p:blipFill>
          <a:blip r:embed="rId3"/>
          <a:stretch>
            <a:fillRect/>
          </a:stretch>
        </p:blipFill>
        <p:spPr>
          <a:xfrm>
            <a:off x="115438" y="140354"/>
            <a:ext cx="8913124" cy="6322100"/>
          </a:xfrm>
          <a:prstGeom prst="rect">
            <a:avLst/>
          </a:prstGeom>
        </p:spPr>
      </p:pic>
      <p:sp>
        <p:nvSpPr>
          <p:cNvPr id="23" name="Rectangle 22">
            <a:extLst>
              <a:ext uri="{FF2B5EF4-FFF2-40B4-BE49-F238E27FC236}">
                <a16:creationId xmlns:a16="http://schemas.microsoft.com/office/drawing/2014/main" id="{344912A9-09B2-4E35-8C9B-0AC111B6138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Draw the missing hand on the clock </a:t>
            </a:r>
          </a:p>
          <a:p>
            <a:pPr lvl="0" algn="ctr"/>
            <a:r>
              <a:rPr lang="en-GB" sz="2000" b="1" dirty="0">
                <a:solidFill>
                  <a:schemeClr val="tx1"/>
                </a:solidFill>
                <a:latin typeface="Century Gothic" panose="020B0502020202020204" pitchFamily="34" charset="0"/>
              </a:rPr>
              <a:t>so that it reads twenty minutes to four.</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cxnSp>
        <p:nvCxnSpPr>
          <p:cNvPr id="9" name="Straight Arrow Connector 8">
            <a:extLst>
              <a:ext uri="{FF2B5EF4-FFF2-40B4-BE49-F238E27FC236}">
                <a16:creationId xmlns:a16="http://schemas.microsoft.com/office/drawing/2014/main" id="{8169A553-BE34-4D40-AD3B-0077D5549759}"/>
              </a:ext>
            </a:extLst>
          </p:cNvPr>
          <p:cNvCxnSpPr>
            <a:cxnSpLocks/>
          </p:cNvCxnSpPr>
          <p:nvPr/>
        </p:nvCxnSpPr>
        <p:spPr>
          <a:xfrm flipH="1">
            <a:off x="3298137" y="3826047"/>
            <a:ext cx="1275996" cy="73833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B259D29-2784-465D-8001-27F1CD326A6F}"/>
              </a:ext>
            </a:extLst>
          </p:cNvPr>
          <p:cNvSpPr txBox="1"/>
          <p:nvPr/>
        </p:nvSpPr>
        <p:spPr>
          <a:xfrm>
            <a:off x="8423792" y="6030968"/>
            <a:ext cx="370632" cy="276999"/>
          </a:xfrm>
          <a:prstGeom prst="rect">
            <a:avLst/>
          </a:prstGeom>
          <a:noFill/>
        </p:spPr>
        <p:txBody>
          <a:bodyPr wrap="square" rtlCol="0">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1624283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5" name="Picture 14">
            <a:extLst>
              <a:ext uri="{FF2B5EF4-FFF2-40B4-BE49-F238E27FC236}">
                <a16:creationId xmlns:a16="http://schemas.microsoft.com/office/drawing/2014/main" id="{042E1E66-0807-4EFE-8D07-42AF15E5162D}"/>
              </a:ext>
            </a:extLst>
          </p:cNvPr>
          <p:cNvPicPr>
            <a:picLocks noChangeAspect="1"/>
          </p:cNvPicPr>
          <p:nvPr/>
        </p:nvPicPr>
        <p:blipFill>
          <a:blip r:embed="rId3"/>
          <a:stretch>
            <a:fillRect/>
          </a:stretch>
        </p:blipFill>
        <p:spPr>
          <a:xfrm>
            <a:off x="115438" y="140354"/>
            <a:ext cx="8913124" cy="6322100"/>
          </a:xfrm>
          <a:prstGeom prst="rect">
            <a:avLst/>
          </a:prstGeom>
        </p:spPr>
      </p:pic>
      <p:sp>
        <p:nvSpPr>
          <p:cNvPr id="22" name="Rectangle 21">
            <a:extLst>
              <a:ext uri="{FF2B5EF4-FFF2-40B4-BE49-F238E27FC236}">
                <a16:creationId xmlns:a16="http://schemas.microsoft.com/office/drawing/2014/main" id="{EB595C18-F054-497E-9CD0-11D47FBBAE0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Draw hands on the clock so that it </a:t>
            </a:r>
          </a:p>
          <a:p>
            <a:pPr lvl="0" algn="ctr"/>
            <a:r>
              <a:rPr lang="en-GB" sz="2000" b="1" dirty="0">
                <a:solidFill>
                  <a:schemeClr val="tx1"/>
                </a:solidFill>
                <a:latin typeface="Century Gothic" panose="020B0502020202020204" pitchFamily="34" charset="0"/>
              </a:rPr>
              <a:t>reads twenty-five minutes past six.</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9" name="TextBox 8">
            <a:extLst>
              <a:ext uri="{FF2B5EF4-FFF2-40B4-BE49-F238E27FC236}">
                <a16:creationId xmlns:a16="http://schemas.microsoft.com/office/drawing/2014/main" id="{FAAEDF60-47EA-4407-94D2-B546CCB50FD1}"/>
              </a:ext>
            </a:extLst>
          </p:cNvPr>
          <p:cNvSpPr txBox="1"/>
          <p:nvPr/>
        </p:nvSpPr>
        <p:spPr>
          <a:xfrm>
            <a:off x="8423792" y="6030968"/>
            <a:ext cx="370632" cy="276999"/>
          </a:xfrm>
          <a:prstGeom prst="rect">
            <a:avLst/>
          </a:prstGeom>
          <a:noFill/>
        </p:spPr>
        <p:txBody>
          <a:bodyPr wrap="square" rtlCol="0">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3551352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5" name="Picture 14">
            <a:extLst>
              <a:ext uri="{FF2B5EF4-FFF2-40B4-BE49-F238E27FC236}">
                <a16:creationId xmlns:a16="http://schemas.microsoft.com/office/drawing/2014/main" id="{042E1E66-0807-4EFE-8D07-42AF15E5162D}"/>
              </a:ext>
            </a:extLst>
          </p:cNvPr>
          <p:cNvPicPr>
            <a:picLocks noChangeAspect="1"/>
          </p:cNvPicPr>
          <p:nvPr/>
        </p:nvPicPr>
        <p:blipFill>
          <a:blip r:embed="rId3"/>
          <a:stretch>
            <a:fillRect/>
          </a:stretch>
        </p:blipFill>
        <p:spPr>
          <a:xfrm>
            <a:off x="115438" y="140354"/>
            <a:ext cx="8913124" cy="6322100"/>
          </a:xfrm>
          <a:prstGeom prst="rect">
            <a:avLst/>
          </a:prstGeom>
        </p:spPr>
      </p:pic>
      <p:sp>
        <p:nvSpPr>
          <p:cNvPr id="22" name="Rectangle 21">
            <a:extLst>
              <a:ext uri="{FF2B5EF4-FFF2-40B4-BE49-F238E27FC236}">
                <a16:creationId xmlns:a16="http://schemas.microsoft.com/office/drawing/2014/main" id="{EB595C18-F054-497E-9CD0-11D47FBBAE0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Draw hands on the clock so that it </a:t>
            </a:r>
          </a:p>
          <a:p>
            <a:pPr lvl="0" algn="ctr"/>
            <a:r>
              <a:rPr lang="en-GB" sz="2000" b="1" dirty="0">
                <a:solidFill>
                  <a:schemeClr val="tx1"/>
                </a:solidFill>
                <a:latin typeface="Century Gothic" panose="020B0502020202020204" pitchFamily="34" charset="0"/>
              </a:rPr>
              <a:t>reads twenty-five minutes past six.</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cxnSp>
        <p:nvCxnSpPr>
          <p:cNvPr id="9" name="Straight Arrow Connector 8">
            <a:extLst>
              <a:ext uri="{FF2B5EF4-FFF2-40B4-BE49-F238E27FC236}">
                <a16:creationId xmlns:a16="http://schemas.microsoft.com/office/drawing/2014/main" id="{D2CF6F38-45C3-4A1B-87BC-673FC96923F1}"/>
              </a:ext>
            </a:extLst>
          </p:cNvPr>
          <p:cNvCxnSpPr>
            <a:cxnSpLocks/>
          </p:cNvCxnSpPr>
          <p:nvPr/>
        </p:nvCxnSpPr>
        <p:spPr>
          <a:xfrm>
            <a:off x="4574133" y="3826047"/>
            <a:ext cx="722180" cy="121473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DCEF35B-D137-4DAB-B00A-455D4ECE5D44}"/>
              </a:ext>
            </a:extLst>
          </p:cNvPr>
          <p:cNvCxnSpPr>
            <a:cxnSpLocks/>
          </p:cNvCxnSpPr>
          <p:nvPr/>
        </p:nvCxnSpPr>
        <p:spPr>
          <a:xfrm flipH="1">
            <a:off x="4409746" y="3826047"/>
            <a:ext cx="160122" cy="62745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0346D2F-6BCF-4FEA-BC79-59C83A121001}"/>
              </a:ext>
            </a:extLst>
          </p:cNvPr>
          <p:cNvSpPr txBox="1"/>
          <p:nvPr/>
        </p:nvSpPr>
        <p:spPr>
          <a:xfrm>
            <a:off x="8423792" y="6030968"/>
            <a:ext cx="370632" cy="276999"/>
          </a:xfrm>
          <a:prstGeom prst="rect">
            <a:avLst/>
          </a:prstGeom>
          <a:noFill/>
        </p:spPr>
        <p:txBody>
          <a:bodyPr wrap="square" rtlCol="0">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4266508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D452E-1A66-4F26-A611-8DACA6FCA3FE}"/>
              </a:ext>
            </a:extLst>
          </p:cNvPr>
          <p:cNvSpPr>
            <a:spLocks noGrp="1"/>
          </p:cNvSpPr>
          <p:nvPr>
            <p:ph type="ctrTitle"/>
          </p:nvPr>
        </p:nvSpPr>
        <p:spPr>
          <a:xfrm>
            <a:off x="-344223" y="1545995"/>
            <a:ext cx="8776353" cy="2005220"/>
          </a:xfrm>
        </p:spPr>
        <p:txBody>
          <a:bodyPr/>
          <a:lstStyle/>
          <a:p>
            <a:r>
              <a:rPr lang="en-GB" dirty="0"/>
              <a:t>Wednesday 3</a:t>
            </a:r>
            <a:r>
              <a:rPr lang="en-GB" baseline="30000" dirty="0"/>
              <a:t>rd</a:t>
            </a:r>
            <a:r>
              <a:rPr lang="en-GB" dirty="0"/>
              <a:t>  June 2020</a:t>
            </a:r>
          </a:p>
        </p:txBody>
      </p:sp>
      <p:sp>
        <p:nvSpPr>
          <p:cNvPr id="3" name="Subtitle 2">
            <a:extLst>
              <a:ext uri="{FF2B5EF4-FFF2-40B4-BE49-F238E27FC236}">
                <a16:creationId xmlns:a16="http://schemas.microsoft.com/office/drawing/2014/main" id="{22A523EA-3D9E-4573-BB97-D8D7FAD02B37}"/>
              </a:ext>
            </a:extLst>
          </p:cNvPr>
          <p:cNvSpPr>
            <a:spLocks noGrp="1"/>
          </p:cNvSpPr>
          <p:nvPr>
            <p:ph type="subTitle" idx="1"/>
          </p:nvPr>
        </p:nvSpPr>
        <p:spPr/>
        <p:txBody>
          <a:bodyPr/>
          <a:lstStyle/>
          <a:p>
            <a:r>
              <a:rPr lang="en-GB" b="1" dirty="0">
                <a:solidFill>
                  <a:schemeClr val="bg2">
                    <a:lumMod val="25000"/>
                  </a:schemeClr>
                </a:solidFill>
                <a:latin typeface="Century Gothic" panose="020B0502020202020204" pitchFamily="34" charset="0"/>
              </a:rPr>
              <a:t>Year 3/4  Lo: I can tell the time to 5 minutes using reasoning and problem solving </a:t>
            </a:r>
            <a:endParaRPr lang="en-GB" dirty="0"/>
          </a:p>
        </p:txBody>
      </p:sp>
    </p:spTree>
    <p:extLst>
      <p:ext uri="{BB962C8B-B14F-4D97-AF65-F5344CB8AC3E}">
        <p14:creationId xmlns:p14="http://schemas.microsoft.com/office/powerpoint/2010/main" val="2399837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a:extLst>
              <a:ext uri="{FF2B5EF4-FFF2-40B4-BE49-F238E27FC236}">
                <a16:creationId xmlns:a16="http://schemas.microsoft.com/office/drawing/2014/main" id="{F657E8A4-23F4-4F91-860E-7D11FC0538FC}"/>
              </a:ext>
            </a:extLst>
          </p:cNvPr>
          <p:cNvPicPr>
            <a:picLocks noChangeAspect="1"/>
          </p:cNvPicPr>
          <p:nvPr/>
        </p:nvPicPr>
        <p:blipFill>
          <a:blip r:embed="rId3"/>
          <a:stretch>
            <a:fillRect/>
          </a:stretch>
        </p:blipFill>
        <p:spPr>
          <a:xfrm>
            <a:off x="115438" y="140354"/>
            <a:ext cx="8913124" cy="6322100"/>
          </a:xfrm>
          <a:prstGeom prst="rect">
            <a:avLst/>
          </a:prstGeom>
        </p:spPr>
      </p:pic>
      <p:sp>
        <p:nvSpPr>
          <p:cNvPr id="22" name="Rectangle 21">
            <a:extLst>
              <a:ext uri="{FF2B5EF4-FFF2-40B4-BE49-F238E27FC236}">
                <a16:creationId xmlns:a16="http://schemas.microsoft.com/office/drawing/2014/main" id="{BB4B3F51-F57D-4E2B-86DE-85973FBBA467}"/>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Find the odd one out.</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marL="457200" lvl="0" indent="-457200" algn="ctr">
              <a:buAutoNum type="alphaUcPeriod"/>
            </a:pPr>
            <a:r>
              <a:rPr lang="en-GB" sz="2000" b="1" dirty="0">
                <a:solidFill>
                  <a:schemeClr val="tx1"/>
                </a:solidFill>
                <a:latin typeface="Century Gothic" panose="020B0502020202020204" pitchFamily="34" charset="0"/>
              </a:rPr>
              <a:t>Ten minutes to nine</a:t>
            </a:r>
          </a:p>
          <a:p>
            <a:pPr marL="457200" lvl="0" indent="-457200" algn="ctr">
              <a:buAutoNum type="alphaUcPeriod"/>
            </a:pPr>
            <a:endParaRPr lang="en-GB" sz="2000" b="1" dirty="0">
              <a:solidFill>
                <a:schemeClr val="tx1"/>
              </a:solidFill>
              <a:latin typeface="Century Gothic" panose="020B0502020202020204" pitchFamily="34" charset="0"/>
            </a:endParaRPr>
          </a:p>
          <a:p>
            <a:pPr marL="457200" lvl="0" indent="-457200" algn="ctr">
              <a:buAutoNum type="alphaUcPeriod"/>
            </a:pPr>
            <a:r>
              <a:rPr lang="en-GB" sz="2000" b="1" dirty="0">
                <a:solidFill>
                  <a:schemeClr val="tx1"/>
                </a:solidFill>
                <a:latin typeface="Century Gothic" panose="020B0502020202020204" pitchFamily="34" charset="0"/>
              </a:rPr>
              <a:t>Twenty-five minutes past eight</a:t>
            </a:r>
          </a:p>
          <a:p>
            <a:pPr marL="457200" lvl="0" indent="-457200" algn="ctr">
              <a:buAutoNum type="alphaUcPeriod"/>
            </a:pPr>
            <a:endParaRPr lang="en-GB" sz="2000" b="1" dirty="0">
              <a:solidFill>
                <a:schemeClr val="tx1"/>
              </a:solidFill>
              <a:latin typeface="Century Gothic" panose="020B0502020202020204" pitchFamily="34" charset="0"/>
            </a:endParaRPr>
          </a:p>
          <a:p>
            <a:pPr marL="457200" lvl="0" indent="-457200" algn="ctr">
              <a:buAutoNum type="alphaUcPeriod"/>
            </a:pPr>
            <a:r>
              <a:rPr lang="en-GB" sz="2000" b="1" dirty="0">
                <a:solidFill>
                  <a:schemeClr val="tx1"/>
                </a:solidFill>
                <a:latin typeface="Century Gothic" panose="020B0502020202020204" pitchFamily="34" charset="0"/>
              </a:rPr>
              <a:t>Twenty minutes to five</a:t>
            </a:r>
          </a:p>
          <a:p>
            <a:pPr marL="457200" lvl="0" indent="-457200" algn="ctr">
              <a:buAutoNum type="alphaUcPeriod"/>
            </a:pPr>
            <a:endParaRPr lang="en-GB" sz="2000" b="1" dirty="0">
              <a:solidFill>
                <a:schemeClr val="tx1"/>
              </a:solidFill>
              <a:latin typeface="Century Gothic" panose="020B0502020202020204" pitchFamily="34" charset="0"/>
            </a:endParaRPr>
          </a:p>
          <a:p>
            <a:pPr marL="457200" lvl="0" indent="-457200" algn="ctr">
              <a:buAutoNum type="alphaUcPeriod"/>
            </a:pPr>
            <a:r>
              <a:rPr lang="en-GB" sz="2000" b="1" dirty="0">
                <a:solidFill>
                  <a:schemeClr val="tx1"/>
                </a:solidFill>
                <a:latin typeface="Century Gothic" panose="020B0502020202020204" pitchFamily="34" charset="0"/>
              </a:rPr>
              <a:t>Twenty minutes to four</a:t>
            </a:r>
          </a:p>
        </p:txBody>
      </p:sp>
      <p:sp>
        <p:nvSpPr>
          <p:cNvPr id="9" name="TextBox 8">
            <a:extLst>
              <a:ext uri="{FF2B5EF4-FFF2-40B4-BE49-F238E27FC236}">
                <a16:creationId xmlns:a16="http://schemas.microsoft.com/office/drawing/2014/main" id="{E491562D-BEFF-482A-A9B6-06D22D612F9C}"/>
              </a:ext>
            </a:extLst>
          </p:cNvPr>
          <p:cNvSpPr txBox="1"/>
          <p:nvPr/>
        </p:nvSpPr>
        <p:spPr>
          <a:xfrm>
            <a:off x="8423792" y="6030968"/>
            <a:ext cx="370632" cy="276999"/>
          </a:xfrm>
          <a:prstGeom prst="rect">
            <a:avLst/>
          </a:prstGeom>
          <a:noFill/>
        </p:spPr>
        <p:txBody>
          <a:bodyPr wrap="square" rtlCol="0">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123977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a:extLst>
              <a:ext uri="{FF2B5EF4-FFF2-40B4-BE49-F238E27FC236}">
                <a16:creationId xmlns:a16="http://schemas.microsoft.com/office/drawing/2014/main" id="{F657E8A4-23F4-4F91-860E-7D11FC0538FC}"/>
              </a:ext>
            </a:extLst>
          </p:cNvPr>
          <p:cNvPicPr>
            <a:picLocks noChangeAspect="1"/>
          </p:cNvPicPr>
          <p:nvPr/>
        </p:nvPicPr>
        <p:blipFill>
          <a:blip r:embed="rId3"/>
          <a:stretch>
            <a:fillRect/>
          </a:stretch>
        </p:blipFill>
        <p:spPr>
          <a:xfrm>
            <a:off x="115438" y="140354"/>
            <a:ext cx="8913124" cy="6322100"/>
          </a:xfrm>
          <a:prstGeom prst="rect">
            <a:avLst/>
          </a:prstGeom>
        </p:spPr>
      </p:pic>
      <p:sp>
        <p:nvSpPr>
          <p:cNvPr id="22" name="Rectangle 21">
            <a:extLst>
              <a:ext uri="{FF2B5EF4-FFF2-40B4-BE49-F238E27FC236}">
                <a16:creationId xmlns:a16="http://schemas.microsoft.com/office/drawing/2014/main" id="{BB4B3F51-F57D-4E2B-86DE-85973FBBA467}"/>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Find the odd one out.</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marL="457200" lvl="0" indent="-457200" algn="ctr">
              <a:buAutoNum type="alphaUcPeriod"/>
            </a:pPr>
            <a:r>
              <a:rPr lang="en-GB" sz="2000" b="1" dirty="0">
                <a:solidFill>
                  <a:schemeClr val="tx1"/>
                </a:solidFill>
                <a:latin typeface="Century Gothic" panose="020B0502020202020204" pitchFamily="34" charset="0"/>
              </a:rPr>
              <a:t>Ten minutes to nine</a:t>
            </a:r>
          </a:p>
          <a:p>
            <a:pPr marL="457200" lvl="0" indent="-457200" algn="ctr">
              <a:buAutoNum type="alphaUcPeriod"/>
            </a:pPr>
            <a:endParaRPr lang="en-GB" sz="2000" b="1" dirty="0">
              <a:solidFill>
                <a:schemeClr val="tx1"/>
              </a:solidFill>
              <a:latin typeface="Century Gothic" panose="020B0502020202020204" pitchFamily="34" charset="0"/>
            </a:endParaRPr>
          </a:p>
          <a:p>
            <a:pPr marL="457200" lvl="0" indent="-457200" algn="ctr">
              <a:buAutoNum type="alphaUcPeriod"/>
            </a:pPr>
            <a:r>
              <a:rPr lang="en-GB" sz="2000" b="1" dirty="0">
                <a:solidFill>
                  <a:schemeClr val="tx1"/>
                </a:solidFill>
                <a:latin typeface="Century Gothic" panose="020B0502020202020204" pitchFamily="34" charset="0"/>
              </a:rPr>
              <a:t>Twenty-five minutes past eight</a:t>
            </a:r>
          </a:p>
          <a:p>
            <a:pPr marL="457200" lvl="0" indent="-457200" algn="ctr">
              <a:buAutoNum type="alphaUcPeriod"/>
            </a:pPr>
            <a:endParaRPr lang="en-GB" sz="2000" b="1" dirty="0">
              <a:solidFill>
                <a:schemeClr val="tx1"/>
              </a:solidFill>
              <a:latin typeface="Century Gothic" panose="020B0502020202020204" pitchFamily="34" charset="0"/>
            </a:endParaRPr>
          </a:p>
          <a:p>
            <a:pPr marL="457200" lvl="0" indent="-457200" algn="ctr">
              <a:buAutoNum type="alphaUcPeriod"/>
            </a:pPr>
            <a:r>
              <a:rPr lang="en-GB" sz="2000" b="1" dirty="0">
                <a:solidFill>
                  <a:schemeClr val="tx1"/>
                </a:solidFill>
                <a:latin typeface="Century Gothic" panose="020B0502020202020204" pitchFamily="34" charset="0"/>
              </a:rPr>
              <a:t>Twenty minutes to five</a:t>
            </a:r>
          </a:p>
          <a:p>
            <a:pPr marL="457200" lvl="0" indent="-457200" algn="ctr">
              <a:buAutoNum type="alphaUcPeriod"/>
            </a:pPr>
            <a:endParaRPr lang="en-GB" sz="2000" b="1" dirty="0">
              <a:solidFill>
                <a:schemeClr val="tx1"/>
              </a:solidFill>
              <a:latin typeface="Century Gothic" panose="020B0502020202020204" pitchFamily="34" charset="0"/>
            </a:endParaRPr>
          </a:p>
          <a:p>
            <a:pPr marL="457200" lvl="0" indent="-457200" algn="ctr">
              <a:buAutoNum type="alphaUcPeriod"/>
            </a:pPr>
            <a:r>
              <a:rPr lang="en-GB" sz="2000" b="1" dirty="0">
                <a:solidFill>
                  <a:srgbClr val="FF0000"/>
                </a:solidFill>
                <a:latin typeface="Century Gothic" panose="020B0502020202020204" pitchFamily="34" charset="0"/>
              </a:rPr>
              <a:t>Twenty minutes to four</a:t>
            </a:r>
          </a:p>
        </p:txBody>
      </p:sp>
      <p:cxnSp>
        <p:nvCxnSpPr>
          <p:cNvPr id="9" name="Straight Arrow Connector 8">
            <a:extLst>
              <a:ext uri="{FF2B5EF4-FFF2-40B4-BE49-F238E27FC236}">
                <a16:creationId xmlns:a16="http://schemas.microsoft.com/office/drawing/2014/main" id="{C7D39203-3086-4ADE-9470-9217B9851D62}"/>
              </a:ext>
            </a:extLst>
          </p:cNvPr>
          <p:cNvCxnSpPr>
            <a:cxnSpLocks/>
          </p:cNvCxnSpPr>
          <p:nvPr/>
        </p:nvCxnSpPr>
        <p:spPr>
          <a:xfrm>
            <a:off x="2145366" y="2363007"/>
            <a:ext cx="251986" cy="46761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B7945E4-A188-4597-BF36-91E51FAFED34}"/>
              </a:ext>
            </a:extLst>
          </p:cNvPr>
          <p:cNvCxnSpPr>
            <a:cxnSpLocks/>
          </p:cNvCxnSpPr>
          <p:nvPr/>
        </p:nvCxnSpPr>
        <p:spPr>
          <a:xfrm flipH="1">
            <a:off x="1798320" y="2353311"/>
            <a:ext cx="347046" cy="1405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D09C519-6B35-42BD-BC43-C9BC0277D526}"/>
              </a:ext>
            </a:extLst>
          </p:cNvPr>
          <p:cNvCxnSpPr>
            <a:cxnSpLocks/>
          </p:cNvCxnSpPr>
          <p:nvPr/>
        </p:nvCxnSpPr>
        <p:spPr>
          <a:xfrm flipH="1">
            <a:off x="4002827" y="2353311"/>
            <a:ext cx="560243" cy="31795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A229777-1C28-4F85-ACE6-7DCD1077FEFD}"/>
              </a:ext>
            </a:extLst>
          </p:cNvPr>
          <p:cNvCxnSpPr>
            <a:cxnSpLocks/>
          </p:cNvCxnSpPr>
          <p:nvPr/>
        </p:nvCxnSpPr>
        <p:spPr>
          <a:xfrm>
            <a:off x="4567376" y="2334909"/>
            <a:ext cx="281361" cy="31795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C04BDF3-0EFF-4370-B9E5-FA64D675B4F8}"/>
              </a:ext>
            </a:extLst>
          </p:cNvPr>
          <p:cNvCxnSpPr>
            <a:cxnSpLocks/>
          </p:cNvCxnSpPr>
          <p:nvPr/>
        </p:nvCxnSpPr>
        <p:spPr>
          <a:xfrm flipH="1">
            <a:off x="6598920" y="2346129"/>
            <a:ext cx="399714" cy="5608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133B1B5-2A35-4621-888F-937F0F4F6520}"/>
              </a:ext>
            </a:extLst>
          </p:cNvPr>
          <p:cNvSpPr txBox="1"/>
          <p:nvPr/>
        </p:nvSpPr>
        <p:spPr>
          <a:xfrm>
            <a:off x="1975276" y="3194382"/>
            <a:ext cx="332142" cy="400110"/>
          </a:xfrm>
          <a:prstGeom prst="rect">
            <a:avLst/>
          </a:prstGeom>
          <a:noFill/>
        </p:spPr>
        <p:txBody>
          <a:bodyPr wrap="none" rtlCol="0">
            <a:spAutoFit/>
          </a:bodyPr>
          <a:lstStyle/>
          <a:p>
            <a:r>
              <a:rPr lang="en-GB" sz="2000" b="1" dirty="0">
                <a:solidFill>
                  <a:srgbClr val="FF0000"/>
                </a:solidFill>
                <a:latin typeface="Century Gothic" panose="020B0502020202020204" pitchFamily="34" charset="0"/>
              </a:rPr>
              <a:t>B</a:t>
            </a:r>
          </a:p>
        </p:txBody>
      </p:sp>
      <p:sp>
        <p:nvSpPr>
          <p:cNvPr id="17" name="TextBox 16">
            <a:extLst>
              <a:ext uri="{FF2B5EF4-FFF2-40B4-BE49-F238E27FC236}">
                <a16:creationId xmlns:a16="http://schemas.microsoft.com/office/drawing/2014/main" id="{51DC2525-2804-4EC6-8B8B-6EB596E290D9}"/>
              </a:ext>
            </a:extLst>
          </p:cNvPr>
          <p:cNvSpPr txBox="1"/>
          <p:nvPr/>
        </p:nvSpPr>
        <p:spPr>
          <a:xfrm>
            <a:off x="4379819" y="3194382"/>
            <a:ext cx="385042" cy="400110"/>
          </a:xfrm>
          <a:prstGeom prst="rect">
            <a:avLst/>
          </a:prstGeom>
          <a:noFill/>
        </p:spPr>
        <p:txBody>
          <a:bodyPr wrap="none" rtlCol="0">
            <a:spAutoFit/>
          </a:bodyPr>
          <a:lstStyle/>
          <a:p>
            <a:r>
              <a:rPr lang="en-GB" sz="2000" b="1" dirty="0">
                <a:solidFill>
                  <a:srgbClr val="FF0000"/>
                </a:solidFill>
                <a:latin typeface="Century Gothic" panose="020B0502020202020204" pitchFamily="34" charset="0"/>
              </a:rPr>
              <a:t>C</a:t>
            </a:r>
          </a:p>
        </p:txBody>
      </p:sp>
      <p:sp>
        <p:nvSpPr>
          <p:cNvPr id="18" name="TextBox 17">
            <a:extLst>
              <a:ext uri="{FF2B5EF4-FFF2-40B4-BE49-F238E27FC236}">
                <a16:creationId xmlns:a16="http://schemas.microsoft.com/office/drawing/2014/main" id="{5849AE85-96C3-461E-BD4F-71D546773376}"/>
              </a:ext>
            </a:extLst>
          </p:cNvPr>
          <p:cNvSpPr txBox="1"/>
          <p:nvPr/>
        </p:nvSpPr>
        <p:spPr>
          <a:xfrm>
            <a:off x="6832265" y="3190316"/>
            <a:ext cx="373820" cy="400110"/>
          </a:xfrm>
          <a:prstGeom prst="rect">
            <a:avLst/>
          </a:prstGeom>
          <a:noFill/>
        </p:spPr>
        <p:txBody>
          <a:bodyPr wrap="none" rtlCol="0">
            <a:spAutoFit/>
          </a:bodyPr>
          <a:lstStyle/>
          <a:p>
            <a:r>
              <a:rPr lang="en-GB" sz="2000" b="1" dirty="0">
                <a:solidFill>
                  <a:srgbClr val="FF0000"/>
                </a:solidFill>
                <a:latin typeface="Century Gothic" panose="020B0502020202020204" pitchFamily="34" charset="0"/>
              </a:rPr>
              <a:t>A</a:t>
            </a:r>
          </a:p>
        </p:txBody>
      </p:sp>
      <p:sp>
        <p:nvSpPr>
          <p:cNvPr id="19" name="TextBox 18">
            <a:extLst>
              <a:ext uri="{FF2B5EF4-FFF2-40B4-BE49-F238E27FC236}">
                <a16:creationId xmlns:a16="http://schemas.microsoft.com/office/drawing/2014/main" id="{1715C9CB-8495-4829-A993-F928608574ED}"/>
              </a:ext>
            </a:extLst>
          </p:cNvPr>
          <p:cNvSpPr txBox="1"/>
          <p:nvPr/>
        </p:nvSpPr>
        <p:spPr>
          <a:xfrm>
            <a:off x="8423792" y="6030968"/>
            <a:ext cx="370632" cy="276999"/>
          </a:xfrm>
          <a:prstGeom prst="rect">
            <a:avLst/>
          </a:prstGeom>
          <a:noFill/>
        </p:spPr>
        <p:txBody>
          <a:bodyPr wrap="square" rtlCol="0">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431695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3" name="Picture 12">
            <a:extLst>
              <a:ext uri="{FF2B5EF4-FFF2-40B4-BE49-F238E27FC236}">
                <a16:creationId xmlns:a16="http://schemas.microsoft.com/office/drawing/2014/main" id="{0A893008-D8E9-4CD0-B792-4041B0A006D2}"/>
              </a:ext>
            </a:extLst>
          </p:cNvPr>
          <p:cNvPicPr>
            <a:picLocks noChangeAspect="1"/>
          </p:cNvPicPr>
          <p:nvPr/>
        </p:nvPicPr>
        <p:blipFill>
          <a:blip r:embed="rId3"/>
          <a:stretch>
            <a:fillRect/>
          </a:stretch>
        </p:blipFill>
        <p:spPr>
          <a:xfrm>
            <a:off x="115438" y="140354"/>
            <a:ext cx="8913124" cy="6322100"/>
          </a:xfrm>
          <a:prstGeom prst="rect">
            <a:avLst/>
          </a:prstGeom>
        </p:spPr>
      </p:pic>
      <p:sp>
        <p:nvSpPr>
          <p:cNvPr id="16" name="Rectangle 15">
            <a:extLst>
              <a:ext uri="{FF2B5EF4-FFF2-40B4-BE49-F238E27FC236}">
                <a16:creationId xmlns:a16="http://schemas.microsoft.com/office/drawing/2014/main" id="{773D8491-2890-41E1-B2DB-1E299A4D810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algn="ctr"/>
            <a:r>
              <a:rPr lang="en-GB" sz="2000" b="1" dirty="0">
                <a:solidFill>
                  <a:srgbClr val="000000"/>
                </a:solidFill>
                <a:latin typeface="Century Gothic" panose="020B0502020202020204" pitchFamily="34" charset="0"/>
              </a:rPr>
              <a:t>Fay and Nick are drawing twenty-five minutes past nine on a clock.</a:t>
            </a:r>
          </a:p>
          <a:p>
            <a:pPr algn="ctr"/>
            <a:endParaRPr lang="en-GB" sz="2000" b="1" dirty="0">
              <a:solidFill>
                <a:srgbClr val="000000"/>
              </a:solidFill>
              <a:latin typeface="Century Gothic" panose="020B0502020202020204" pitchFamily="34" charset="0"/>
              <a:sym typeface="Wingdings" panose="05000000000000000000" pitchFamily="2" charset="2"/>
            </a:endParaRPr>
          </a:p>
          <a:p>
            <a:r>
              <a:rPr lang="en-GB" sz="2000" b="1" dirty="0">
                <a:solidFill>
                  <a:srgbClr val="000000"/>
                </a:solidFill>
                <a:latin typeface="Century Gothic" panose="020B0502020202020204" pitchFamily="34" charset="0"/>
                <a:sym typeface="Wingdings" panose="05000000000000000000" pitchFamily="2" charset="2"/>
              </a:rPr>
              <a:t>			Fay says,</a:t>
            </a: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r>
              <a:rPr lang="en-GB" sz="2000" b="1" dirty="0">
                <a:solidFill>
                  <a:srgbClr val="000000"/>
                </a:solidFill>
                <a:latin typeface="Century Gothic" panose="020B0502020202020204" pitchFamily="34" charset="0"/>
                <a:sym typeface="Wingdings" panose="05000000000000000000" pitchFamily="2" charset="2"/>
              </a:rPr>
              <a:t>						Nick says,</a:t>
            </a: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r>
              <a:rPr lang="en-GB" sz="2000" b="1" dirty="0">
                <a:solidFill>
                  <a:srgbClr val="000000"/>
                </a:solidFill>
                <a:latin typeface="Century Gothic" panose="020B0502020202020204" pitchFamily="34" charset="0"/>
                <a:sym typeface="Wingdings" panose="05000000000000000000" pitchFamily="2" charset="2"/>
              </a:rPr>
              <a:t>Who is correct? Explain why.</a:t>
            </a:r>
          </a:p>
          <a:p>
            <a:endParaRPr lang="en-GB" sz="2000" b="1" dirty="0">
              <a:solidFill>
                <a:schemeClr val="tx1"/>
              </a:solidFill>
              <a:latin typeface="Century Gothic" panose="020B0502020202020204" pitchFamily="34" charset="0"/>
            </a:endParaRPr>
          </a:p>
        </p:txBody>
      </p:sp>
      <p:sp>
        <p:nvSpPr>
          <p:cNvPr id="17" name="Speech Bubble: Rectangle with Corners Rounded 16">
            <a:extLst>
              <a:ext uri="{FF2B5EF4-FFF2-40B4-BE49-F238E27FC236}">
                <a16:creationId xmlns:a16="http://schemas.microsoft.com/office/drawing/2014/main" id="{CF529690-FCEA-4761-9648-106171AE4268}"/>
              </a:ext>
            </a:extLst>
          </p:cNvPr>
          <p:cNvSpPr/>
          <p:nvPr/>
        </p:nvSpPr>
        <p:spPr>
          <a:xfrm>
            <a:off x="3520442" y="1907955"/>
            <a:ext cx="2428901" cy="957057"/>
          </a:xfrm>
          <a:prstGeom prst="wedgeRoundRectCallout">
            <a:avLst>
              <a:gd name="adj1" fmla="val -60594"/>
              <a:gd name="adj2" fmla="val 29166"/>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GB" sz="2000" b="1" dirty="0">
                <a:solidFill>
                  <a:schemeClr val="tx1"/>
                </a:solidFill>
                <a:latin typeface="Century Gothic" panose="020B0502020202020204" pitchFamily="34" charset="0"/>
              </a:rPr>
              <a:t>The minute hand </a:t>
            </a:r>
          </a:p>
          <a:p>
            <a:pPr algn="ctr"/>
            <a:r>
              <a:rPr lang="en-GB" sz="2000" b="1" dirty="0">
                <a:solidFill>
                  <a:schemeClr val="tx1"/>
                </a:solidFill>
                <a:latin typeface="Century Gothic" panose="020B0502020202020204" pitchFamily="34" charset="0"/>
              </a:rPr>
              <a:t>will point at V.</a:t>
            </a:r>
          </a:p>
        </p:txBody>
      </p:sp>
      <p:sp>
        <p:nvSpPr>
          <p:cNvPr id="18" name="Speech Bubble: Rectangle with Corners Rounded 17">
            <a:extLst>
              <a:ext uri="{FF2B5EF4-FFF2-40B4-BE49-F238E27FC236}">
                <a16:creationId xmlns:a16="http://schemas.microsoft.com/office/drawing/2014/main" id="{56A30927-1C6D-4C45-A48B-E588905D4102}"/>
              </a:ext>
            </a:extLst>
          </p:cNvPr>
          <p:cNvSpPr/>
          <p:nvPr/>
        </p:nvSpPr>
        <p:spPr>
          <a:xfrm>
            <a:off x="2122118" y="3613648"/>
            <a:ext cx="2428901" cy="957057"/>
          </a:xfrm>
          <a:prstGeom prst="wedgeRoundRectCallout">
            <a:avLst>
              <a:gd name="adj1" fmla="val 62385"/>
              <a:gd name="adj2" fmla="val 26777"/>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GB" sz="2000" b="1" dirty="0">
                <a:solidFill>
                  <a:schemeClr val="tx1"/>
                </a:solidFill>
                <a:latin typeface="Century Gothic" panose="020B0502020202020204" pitchFamily="34" charset="0"/>
              </a:rPr>
              <a:t>The minute hand </a:t>
            </a:r>
          </a:p>
          <a:p>
            <a:pPr algn="ctr"/>
            <a:r>
              <a:rPr lang="en-GB" sz="2000" b="1" dirty="0">
                <a:solidFill>
                  <a:schemeClr val="tx1"/>
                </a:solidFill>
                <a:latin typeface="Century Gothic" panose="020B0502020202020204" pitchFamily="34" charset="0"/>
              </a:rPr>
              <a:t>will point at IX.</a:t>
            </a:r>
          </a:p>
        </p:txBody>
      </p:sp>
      <p:sp>
        <p:nvSpPr>
          <p:cNvPr id="10" name="TextBox 9">
            <a:extLst>
              <a:ext uri="{FF2B5EF4-FFF2-40B4-BE49-F238E27FC236}">
                <a16:creationId xmlns:a16="http://schemas.microsoft.com/office/drawing/2014/main" id="{B67D08F9-314D-426B-BBAA-343235085AD4}"/>
              </a:ext>
            </a:extLst>
          </p:cNvPr>
          <p:cNvSpPr txBox="1"/>
          <p:nvPr/>
        </p:nvSpPr>
        <p:spPr>
          <a:xfrm>
            <a:off x="8423792" y="6030968"/>
            <a:ext cx="370632" cy="276999"/>
          </a:xfrm>
          <a:prstGeom prst="rect">
            <a:avLst/>
          </a:prstGeom>
          <a:noFill/>
        </p:spPr>
        <p:txBody>
          <a:bodyPr wrap="square" rtlCol="0">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1855520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3" name="Picture 12">
            <a:extLst>
              <a:ext uri="{FF2B5EF4-FFF2-40B4-BE49-F238E27FC236}">
                <a16:creationId xmlns:a16="http://schemas.microsoft.com/office/drawing/2014/main" id="{0A893008-D8E9-4CD0-B792-4041B0A006D2}"/>
              </a:ext>
            </a:extLst>
          </p:cNvPr>
          <p:cNvPicPr>
            <a:picLocks noChangeAspect="1"/>
          </p:cNvPicPr>
          <p:nvPr/>
        </p:nvPicPr>
        <p:blipFill>
          <a:blip r:embed="rId3"/>
          <a:stretch>
            <a:fillRect/>
          </a:stretch>
        </p:blipFill>
        <p:spPr>
          <a:xfrm>
            <a:off x="115438" y="140354"/>
            <a:ext cx="8913124" cy="6322100"/>
          </a:xfrm>
          <a:prstGeom prst="rect">
            <a:avLst/>
          </a:prstGeom>
        </p:spPr>
      </p:pic>
      <p:sp>
        <p:nvSpPr>
          <p:cNvPr id="16" name="Rectangle 15">
            <a:extLst>
              <a:ext uri="{FF2B5EF4-FFF2-40B4-BE49-F238E27FC236}">
                <a16:creationId xmlns:a16="http://schemas.microsoft.com/office/drawing/2014/main" id="{773D8491-2890-41E1-B2DB-1E299A4D810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algn="ctr"/>
            <a:r>
              <a:rPr lang="en-GB" sz="2000" b="1" dirty="0">
                <a:solidFill>
                  <a:srgbClr val="000000"/>
                </a:solidFill>
                <a:latin typeface="Century Gothic" panose="020B0502020202020204" pitchFamily="34" charset="0"/>
              </a:rPr>
              <a:t>Fay and Nick are drawing twenty-five minutes past nine on a clock.</a:t>
            </a:r>
          </a:p>
          <a:p>
            <a:pPr algn="ctr"/>
            <a:endParaRPr lang="en-GB" sz="2000" b="1" dirty="0">
              <a:solidFill>
                <a:srgbClr val="000000"/>
              </a:solidFill>
              <a:latin typeface="Century Gothic" panose="020B0502020202020204" pitchFamily="34" charset="0"/>
              <a:sym typeface="Wingdings" panose="05000000000000000000" pitchFamily="2" charset="2"/>
            </a:endParaRPr>
          </a:p>
          <a:p>
            <a:r>
              <a:rPr lang="en-GB" sz="2000" b="1" dirty="0">
                <a:solidFill>
                  <a:srgbClr val="000000"/>
                </a:solidFill>
                <a:latin typeface="Century Gothic" panose="020B0502020202020204" pitchFamily="34" charset="0"/>
                <a:sym typeface="Wingdings" panose="05000000000000000000" pitchFamily="2" charset="2"/>
              </a:rPr>
              <a:t>			Fay says,</a:t>
            </a: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r>
              <a:rPr lang="en-GB" sz="2000" b="1" dirty="0">
                <a:solidFill>
                  <a:srgbClr val="000000"/>
                </a:solidFill>
                <a:latin typeface="Century Gothic" panose="020B0502020202020204" pitchFamily="34" charset="0"/>
                <a:sym typeface="Wingdings" panose="05000000000000000000" pitchFamily="2" charset="2"/>
              </a:rPr>
              <a:t>						Nick says,</a:t>
            </a: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r>
              <a:rPr lang="en-GB" sz="2000" b="1" dirty="0">
                <a:solidFill>
                  <a:srgbClr val="000000"/>
                </a:solidFill>
                <a:latin typeface="Century Gothic" panose="020B0502020202020204" pitchFamily="34" charset="0"/>
                <a:sym typeface="Wingdings" panose="05000000000000000000" pitchFamily="2" charset="2"/>
              </a:rPr>
              <a:t>Who is correct? Explain why.</a:t>
            </a:r>
          </a:p>
          <a:p>
            <a:r>
              <a:rPr lang="en-GB" sz="1400" b="1" dirty="0">
                <a:solidFill>
                  <a:srgbClr val="FF0000"/>
                </a:solidFill>
                <a:latin typeface="Century Gothic" panose="020B0502020202020204" pitchFamily="34" charset="0"/>
                <a:sym typeface="Wingdings" panose="05000000000000000000" pitchFamily="2" charset="2"/>
              </a:rPr>
              <a:t> </a:t>
            </a:r>
            <a:endParaRPr lang="en-GB" sz="2000" b="1" dirty="0">
              <a:solidFill>
                <a:srgbClr val="FF0000"/>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Fay is correct because…</a:t>
            </a:r>
          </a:p>
        </p:txBody>
      </p:sp>
      <p:sp>
        <p:nvSpPr>
          <p:cNvPr id="17" name="Speech Bubble: Rectangle with Corners Rounded 16">
            <a:extLst>
              <a:ext uri="{FF2B5EF4-FFF2-40B4-BE49-F238E27FC236}">
                <a16:creationId xmlns:a16="http://schemas.microsoft.com/office/drawing/2014/main" id="{CF529690-FCEA-4761-9648-106171AE4268}"/>
              </a:ext>
            </a:extLst>
          </p:cNvPr>
          <p:cNvSpPr/>
          <p:nvPr/>
        </p:nvSpPr>
        <p:spPr>
          <a:xfrm>
            <a:off x="3520442" y="1907955"/>
            <a:ext cx="2428901" cy="957057"/>
          </a:xfrm>
          <a:prstGeom prst="wedgeRoundRectCallout">
            <a:avLst>
              <a:gd name="adj1" fmla="val -60594"/>
              <a:gd name="adj2" fmla="val 29166"/>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GB" sz="2000" b="1" dirty="0">
                <a:solidFill>
                  <a:schemeClr val="tx1"/>
                </a:solidFill>
                <a:latin typeface="Century Gothic" panose="020B0502020202020204" pitchFamily="34" charset="0"/>
              </a:rPr>
              <a:t>The minute hand </a:t>
            </a:r>
          </a:p>
          <a:p>
            <a:pPr algn="ctr"/>
            <a:r>
              <a:rPr lang="en-GB" sz="2000" b="1" dirty="0">
                <a:solidFill>
                  <a:schemeClr val="tx1"/>
                </a:solidFill>
                <a:latin typeface="Century Gothic" panose="020B0502020202020204" pitchFamily="34" charset="0"/>
              </a:rPr>
              <a:t>will point at V.</a:t>
            </a:r>
          </a:p>
        </p:txBody>
      </p:sp>
      <p:sp>
        <p:nvSpPr>
          <p:cNvPr id="18" name="Speech Bubble: Rectangle with Corners Rounded 17">
            <a:extLst>
              <a:ext uri="{FF2B5EF4-FFF2-40B4-BE49-F238E27FC236}">
                <a16:creationId xmlns:a16="http://schemas.microsoft.com/office/drawing/2014/main" id="{56A30927-1C6D-4C45-A48B-E588905D4102}"/>
              </a:ext>
            </a:extLst>
          </p:cNvPr>
          <p:cNvSpPr/>
          <p:nvPr/>
        </p:nvSpPr>
        <p:spPr>
          <a:xfrm>
            <a:off x="2122118" y="3613648"/>
            <a:ext cx="2428901" cy="957057"/>
          </a:xfrm>
          <a:prstGeom prst="wedgeRoundRectCallout">
            <a:avLst>
              <a:gd name="adj1" fmla="val 62385"/>
              <a:gd name="adj2" fmla="val 26777"/>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GB" sz="2000" b="1" dirty="0">
                <a:solidFill>
                  <a:schemeClr val="tx1"/>
                </a:solidFill>
                <a:latin typeface="Century Gothic" panose="020B0502020202020204" pitchFamily="34" charset="0"/>
              </a:rPr>
              <a:t>The minute hand </a:t>
            </a:r>
          </a:p>
          <a:p>
            <a:pPr algn="ctr"/>
            <a:r>
              <a:rPr lang="en-GB" sz="2000" b="1" dirty="0">
                <a:solidFill>
                  <a:schemeClr val="tx1"/>
                </a:solidFill>
                <a:latin typeface="Century Gothic" panose="020B0502020202020204" pitchFamily="34" charset="0"/>
              </a:rPr>
              <a:t>will point at IX.</a:t>
            </a:r>
          </a:p>
        </p:txBody>
      </p:sp>
      <p:sp>
        <p:nvSpPr>
          <p:cNvPr id="10" name="TextBox 9">
            <a:extLst>
              <a:ext uri="{FF2B5EF4-FFF2-40B4-BE49-F238E27FC236}">
                <a16:creationId xmlns:a16="http://schemas.microsoft.com/office/drawing/2014/main" id="{8AB87D9A-A45F-434D-84BA-6DDCB136DC52}"/>
              </a:ext>
            </a:extLst>
          </p:cNvPr>
          <p:cNvSpPr txBox="1"/>
          <p:nvPr/>
        </p:nvSpPr>
        <p:spPr>
          <a:xfrm>
            <a:off x="8423792" y="6030968"/>
            <a:ext cx="370632" cy="276999"/>
          </a:xfrm>
          <a:prstGeom prst="rect">
            <a:avLst/>
          </a:prstGeom>
          <a:noFill/>
        </p:spPr>
        <p:txBody>
          <a:bodyPr wrap="square" rtlCol="0">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221005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3" name="Picture 12">
            <a:extLst>
              <a:ext uri="{FF2B5EF4-FFF2-40B4-BE49-F238E27FC236}">
                <a16:creationId xmlns:a16="http://schemas.microsoft.com/office/drawing/2014/main" id="{0A893008-D8E9-4CD0-B792-4041B0A006D2}"/>
              </a:ext>
            </a:extLst>
          </p:cNvPr>
          <p:cNvPicPr>
            <a:picLocks noChangeAspect="1"/>
          </p:cNvPicPr>
          <p:nvPr/>
        </p:nvPicPr>
        <p:blipFill>
          <a:blip r:embed="rId3"/>
          <a:stretch>
            <a:fillRect/>
          </a:stretch>
        </p:blipFill>
        <p:spPr>
          <a:xfrm>
            <a:off x="115438" y="140354"/>
            <a:ext cx="8913124" cy="6322100"/>
          </a:xfrm>
          <a:prstGeom prst="rect">
            <a:avLst/>
          </a:prstGeom>
        </p:spPr>
      </p:pic>
      <p:sp>
        <p:nvSpPr>
          <p:cNvPr id="16" name="Rectangle 15">
            <a:extLst>
              <a:ext uri="{FF2B5EF4-FFF2-40B4-BE49-F238E27FC236}">
                <a16:creationId xmlns:a16="http://schemas.microsoft.com/office/drawing/2014/main" id="{773D8491-2890-41E1-B2DB-1E299A4D810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algn="ctr"/>
            <a:r>
              <a:rPr lang="en-GB" sz="2000" b="1" dirty="0">
                <a:solidFill>
                  <a:srgbClr val="000000"/>
                </a:solidFill>
                <a:latin typeface="Century Gothic" panose="020B0502020202020204" pitchFamily="34" charset="0"/>
              </a:rPr>
              <a:t>Fay and Nick are drawing twenty-five minutes past nine on a clock.</a:t>
            </a:r>
          </a:p>
          <a:p>
            <a:pPr algn="ctr"/>
            <a:endParaRPr lang="en-GB" sz="2000" b="1" dirty="0">
              <a:solidFill>
                <a:srgbClr val="000000"/>
              </a:solidFill>
              <a:latin typeface="Century Gothic" panose="020B0502020202020204" pitchFamily="34" charset="0"/>
              <a:sym typeface="Wingdings" panose="05000000000000000000" pitchFamily="2" charset="2"/>
            </a:endParaRPr>
          </a:p>
          <a:p>
            <a:r>
              <a:rPr lang="en-GB" sz="2000" b="1" dirty="0">
                <a:solidFill>
                  <a:srgbClr val="000000"/>
                </a:solidFill>
                <a:latin typeface="Century Gothic" panose="020B0502020202020204" pitchFamily="34" charset="0"/>
                <a:sym typeface="Wingdings" panose="05000000000000000000" pitchFamily="2" charset="2"/>
              </a:rPr>
              <a:t>			Fay says,</a:t>
            </a: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r>
              <a:rPr lang="en-GB" sz="2000" b="1" dirty="0">
                <a:solidFill>
                  <a:srgbClr val="000000"/>
                </a:solidFill>
                <a:latin typeface="Century Gothic" panose="020B0502020202020204" pitchFamily="34" charset="0"/>
                <a:sym typeface="Wingdings" panose="05000000000000000000" pitchFamily="2" charset="2"/>
              </a:rPr>
              <a:t>						Nick says,</a:t>
            </a: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r>
              <a:rPr lang="en-GB" sz="2000" b="1" dirty="0">
                <a:solidFill>
                  <a:srgbClr val="000000"/>
                </a:solidFill>
                <a:latin typeface="Century Gothic" panose="020B0502020202020204" pitchFamily="34" charset="0"/>
                <a:sym typeface="Wingdings" panose="05000000000000000000" pitchFamily="2" charset="2"/>
              </a:rPr>
              <a:t>Who is correct? Explain why.</a:t>
            </a:r>
          </a:p>
          <a:p>
            <a:r>
              <a:rPr lang="en-GB" sz="1400" b="1" dirty="0">
                <a:solidFill>
                  <a:srgbClr val="FF0000"/>
                </a:solidFill>
                <a:latin typeface="Century Gothic" panose="020B0502020202020204" pitchFamily="34" charset="0"/>
                <a:sym typeface="Wingdings" panose="05000000000000000000" pitchFamily="2" charset="2"/>
              </a:rPr>
              <a:t> </a:t>
            </a:r>
            <a:endParaRPr lang="en-GB" sz="2000" b="1" dirty="0">
              <a:solidFill>
                <a:srgbClr val="FF0000"/>
              </a:solidFill>
              <a:latin typeface="Century Gothic" panose="020B0502020202020204" pitchFamily="34" charset="0"/>
              <a:sym typeface="Wingdings" panose="05000000000000000000" pitchFamily="2" charset="2"/>
            </a:endParaRPr>
          </a:p>
          <a:p>
            <a:r>
              <a:rPr lang="en-GB" sz="2000" b="1" dirty="0">
                <a:solidFill>
                  <a:srgbClr val="FF0000"/>
                </a:solidFill>
                <a:latin typeface="Century Gothic" panose="020B0502020202020204" pitchFamily="34" charset="0"/>
                <a:sym typeface="Wingdings" panose="05000000000000000000" pitchFamily="2" charset="2"/>
              </a:rPr>
              <a:t>Fay is correct because the minute hand needs to point at the V or 5 for 25 minutes past. Nick is describing quarter to. </a:t>
            </a:r>
          </a:p>
        </p:txBody>
      </p:sp>
      <p:sp>
        <p:nvSpPr>
          <p:cNvPr id="17" name="Speech Bubble: Rectangle with Corners Rounded 16">
            <a:extLst>
              <a:ext uri="{FF2B5EF4-FFF2-40B4-BE49-F238E27FC236}">
                <a16:creationId xmlns:a16="http://schemas.microsoft.com/office/drawing/2014/main" id="{CF529690-FCEA-4761-9648-106171AE4268}"/>
              </a:ext>
            </a:extLst>
          </p:cNvPr>
          <p:cNvSpPr/>
          <p:nvPr/>
        </p:nvSpPr>
        <p:spPr>
          <a:xfrm>
            <a:off x="3520442" y="1907955"/>
            <a:ext cx="2428901" cy="957057"/>
          </a:xfrm>
          <a:prstGeom prst="wedgeRoundRectCallout">
            <a:avLst>
              <a:gd name="adj1" fmla="val -60594"/>
              <a:gd name="adj2" fmla="val 29166"/>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GB" sz="2000" b="1" dirty="0">
                <a:solidFill>
                  <a:schemeClr val="tx1"/>
                </a:solidFill>
                <a:latin typeface="Century Gothic" panose="020B0502020202020204" pitchFamily="34" charset="0"/>
              </a:rPr>
              <a:t>The minute hand </a:t>
            </a:r>
          </a:p>
          <a:p>
            <a:pPr algn="ctr"/>
            <a:r>
              <a:rPr lang="en-GB" sz="2000" b="1" dirty="0">
                <a:solidFill>
                  <a:schemeClr val="tx1"/>
                </a:solidFill>
                <a:latin typeface="Century Gothic" panose="020B0502020202020204" pitchFamily="34" charset="0"/>
              </a:rPr>
              <a:t>will point at V.</a:t>
            </a:r>
          </a:p>
        </p:txBody>
      </p:sp>
      <p:sp>
        <p:nvSpPr>
          <p:cNvPr id="18" name="Speech Bubble: Rectangle with Corners Rounded 17">
            <a:extLst>
              <a:ext uri="{FF2B5EF4-FFF2-40B4-BE49-F238E27FC236}">
                <a16:creationId xmlns:a16="http://schemas.microsoft.com/office/drawing/2014/main" id="{56A30927-1C6D-4C45-A48B-E588905D4102}"/>
              </a:ext>
            </a:extLst>
          </p:cNvPr>
          <p:cNvSpPr/>
          <p:nvPr/>
        </p:nvSpPr>
        <p:spPr>
          <a:xfrm>
            <a:off x="2122118" y="3613648"/>
            <a:ext cx="2428901" cy="957057"/>
          </a:xfrm>
          <a:prstGeom prst="wedgeRoundRectCallout">
            <a:avLst>
              <a:gd name="adj1" fmla="val 62385"/>
              <a:gd name="adj2" fmla="val 26777"/>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GB" sz="2000" b="1" dirty="0">
                <a:solidFill>
                  <a:schemeClr val="tx1"/>
                </a:solidFill>
                <a:latin typeface="Century Gothic" panose="020B0502020202020204" pitchFamily="34" charset="0"/>
              </a:rPr>
              <a:t>The minute hand </a:t>
            </a:r>
          </a:p>
          <a:p>
            <a:pPr algn="ctr"/>
            <a:r>
              <a:rPr lang="en-GB" sz="2000" b="1" dirty="0">
                <a:solidFill>
                  <a:schemeClr val="tx1"/>
                </a:solidFill>
                <a:latin typeface="Century Gothic" panose="020B0502020202020204" pitchFamily="34" charset="0"/>
              </a:rPr>
              <a:t>will point at IX.</a:t>
            </a:r>
          </a:p>
        </p:txBody>
      </p:sp>
      <p:sp>
        <p:nvSpPr>
          <p:cNvPr id="10" name="TextBox 9">
            <a:extLst>
              <a:ext uri="{FF2B5EF4-FFF2-40B4-BE49-F238E27FC236}">
                <a16:creationId xmlns:a16="http://schemas.microsoft.com/office/drawing/2014/main" id="{A9844AF9-4297-412D-8761-16FE14921BEE}"/>
              </a:ext>
            </a:extLst>
          </p:cNvPr>
          <p:cNvSpPr txBox="1"/>
          <p:nvPr/>
        </p:nvSpPr>
        <p:spPr>
          <a:xfrm>
            <a:off x="8423792" y="6030968"/>
            <a:ext cx="370632" cy="276999"/>
          </a:xfrm>
          <a:prstGeom prst="rect">
            <a:avLst/>
          </a:prstGeom>
          <a:noFill/>
        </p:spPr>
        <p:txBody>
          <a:bodyPr wrap="square" rtlCol="0">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2123293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1"/>
            <a:ext cx="9144000" cy="6858000"/>
          </a:xfrm>
          <a:prstGeom prst="rect">
            <a:avLst/>
          </a:prstGeom>
        </p:spPr>
      </p:pic>
      <p:pic>
        <p:nvPicPr>
          <p:cNvPr id="33" name="Picture 32">
            <a:extLst>
              <a:ext uri="{FF2B5EF4-FFF2-40B4-BE49-F238E27FC236}">
                <a16:creationId xmlns:a16="http://schemas.microsoft.com/office/drawing/2014/main" id="{F72A82B5-9A97-4694-8E9A-1AB2C84800E4}"/>
              </a:ext>
            </a:extLst>
          </p:cNvPr>
          <p:cNvPicPr>
            <a:picLocks noChangeAspect="1"/>
          </p:cNvPicPr>
          <p:nvPr/>
        </p:nvPicPr>
        <p:blipFill>
          <a:blip r:embed="rId3"/>
          <a:stretch>
            <a:fillRect/>
          </a:stretch>
        </p:blipFill>
        <p:spPr>
          <a:xfrm>
            <a:off x="115438" y="140354"/>
            <a:ext cx="8913124" cy="6322100"/>
          </a:xfrm>
          <a:prstGeom prst="rect">
            <a:avLst/>
          </a:prstGeom>
        </p:spPr>
      </p:pic>
      <p:sp>
        <p:nvSpPr>
          <p:cNvPr id="34" name="Rectangle 33">
            <a:extLst>
              <a:ext uri="{FF2B5EF4-FFF2-40B4-BE49-F238E27FC236}">
                <a16:creationId xmlns:a16="http://schemas.microsoft.com/office/drawing/2014/main" id="{CCED4EB4-B4E8-44BA-9E22-1F7DE7A7CB1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dirty="0">
              <a:solidFill>
                <a:prstClr val="black"/>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Yolanda is seeing a movie that starts at quarter past six.</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What is the best time for her to arrive?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Explain why.</a:t>
            </a:r>
          </a:p>
          <a:p>
            <a:pPr lvl="0" algn="ctr"/>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p:txBody>
      </p:sp>
      <p:sp>
        <p:nvSpPr>
          <p:cNvPr id="36" name="TextBox 35">
            <a:extLst>
              <a:ext uri="{FF2B5EF4-FFF2-40B4-BE49-F238E27FC236}">
                <a16:creationId xmlns:a16="http://schemas.microsoft.com/office/drawing/2014/main" id="{2CC4D342-B38B-41FD-8460-EA0BEA67ED2A}"/>
              </a:ext>
            </a:extLst>
          </p:cNvPr>
          <p:cNvSpPr txBox="1"/>
          <p:nvPr/>
        </p:nvSpPr>
        <p:spPr>
          <a:xfrm>
            <a:off x="2013376" y="3834462"/>
            <a:ext cx="373820" cy="400110"/>
          </a:xfrm>
          <a:prstGeom prst="rect">
            <a:avLst/>
          </a:prstGeom>
          <a:noFill/>
        </p:spPr>
        <p:txBody>
          <a:bodyPr wrap="none" rtlCol="0">
            <a:spAutoFit/>
          </a:bodyPr>
          <a:lstStyle/>
          <a:p>
            <a:r>
              <a:rPr lang="en-GB" sz="2000" b="1" dirty="0">
                <a:latin typeface="Century Gothic" panose="020B0502020202020204" pitchFamily="34" charset="0"/>
              </a:rPr>
              <a:t>A</a:t>
            </a:r>
          </a:p>
        </p:txBody>
      </p:sp>
      <p:sp>
        <p:nvSpPr>
          <p:cNvPr id="38" name="TextBox 37">
            <a:extLst>
              <a:ext uri="{FF2B5EF4-FFF2-40B4-BE49-F238E27FC236}">
                <a16:creationId xmlns:a16="http://schemas.microsoft.com/office/drawing/2014/main" id="{EC309648-551B-4373-AD49-6718DCAE9BF2}"/>
              </a:ext>
            </a:extLst>
          </p:cNvPr>
          <p:cNvSpPr txBox="1"/>
          <p:nvPr/>
        </p:nvSpPr>
        <p:spPr>
          <a:xfrm>
            <a:off x="4401719" y="3834462"/>
            <a:ext cx="333746" cy="400110"/>
          </a:xfrm>
          <a:prstGeom prst="rect">
            <a:avLst/>
          </a:prstGeom>
          <a:noFill/>
        </p:spPr>
        <p:txBody>
          <a:bodyPr wrap="none" rtlCol="0">
            <a:spAutoFit/>
          </a:bodyPr>
          <a:lstStyle/>
          <a:p>
            <a:r>
              <a:rPr lang="en-GB" sz="2000" b="1" dirty="0">
                <a:latin typeface="Century Gothic" panose="020B0502020202020204" pitchFamily="34" charset="0"/>
              </a:rPr>
              <a:t>B</a:t>
            </a:r>
          </a:p>
        </p:txBody>
      </p:sp>
      <p:sp>
        <p:nvSpPr>
          <p:cNvPr id="43" name="TextBox 42">
            <a:extLst>
              <a:ext uri="{FF2B5EF4-FFF2-40B4-BE49-F238E27FC236}">
                <a16:creationId xmlns:a16="http://schemas.microsoft.com/office/drawing/2014/main" id="{E574B753-EE1D-4D33-8FB7-AA2E83250667}"/>
              </a:ext>
            </a:extLst>
          </p:cNvPr>
          <p:cNvSpPr txBox="1"/>
          <p:nvPr/>
        </p:nvSpPr>
        <p:spPr>
          <a:xfrm>
            <a:off x="6748445" y="3830396"/>
            <a:ext cx="385042" cy="400110"/>
          </a:xfrm>
          <a:prstGeom prst="rect">
            <a:avLst/>
          </a:prstGeom>
          <a:noFill/>
        </p:spPr>
        <p:txBody>
          <a:bodyPr wrap="none" rtlCol="0">
            <a:spAutoFit/>
          </a:bodyPr>
          <a:lstStyle/>
          <a:p>
            <a:r>
              <a:rPr lang="en-GB" sz="2000" b="1" dirty="0">
                <a:latin typeface="Century Gothic" panose="020B0502020202020204" pitchFamily="34" charset="0"/>
              </a:rPr>
              <a:t>C</a:t>
            </a:r>
          </a:p>
        </p:txBody>
      </p:sp>
      <p:sp>
        <p:nvSpPr>
          <p:cNvPr id="13" name="TextBox 12">
            <a:extLst>
              <a:ext uri="{FF2B5EF4-FFF2-40B4-BE49-F238E27FC236}">
                <a16:creationId xmlns:a16="http://schemas.microsoft.com/office/drawing/2014/main" id="{5C4D237D-816B-45F2-A4F5-5AD72FDDB394}"/>
              </a:ext>
            </a:extLst>
          </p:cNvPr>
          <p:cNvSpPr txBox="1"/>
          <p:nvPr/>
        </p:nvSpPr>
        <p:spPr>
          <a:xfrm>
            <a:off x="8423792" y="6030968"/>
            <a:ext cx="370632" cy="276999"/>
          </a:xfrm>
          <a:prstGeom prst="rect">
            <a:avLst/>
          </a:prstGeom>
          <a:noFill/>
        </p:spPr>
        <p:txBody>
          <a:bodyPr wrap="square" rtlCol="0">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1133872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3"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Roman numerals are sometimes used on clock faces.</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Let’s recap them:</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9" name="Table 8">
            <a:extLst>
              <a:ext uri="{FF2B5EF4-FFF2-40B4-BE49-F238E27FC236}">
                <a16:creationId xmlns:a16="http://schemas.microsoft.com/office/drawing/2014/main" id="{42C02B4B-25BF-4EBD-9604-26D56F5A674D}"/>
              </a:ext>
            </a:extLst>
          </p:cNvPr>
          <p:cNvGraphicFramePr>
            <a:graphicFrameLocks noGrp="1"/>
          </p:cNvGraphicFramePr>
          <p:nvPr>
            <p:extLst>
              <p:ext uri="{D42A27DB-BD31-4B8C-83A1-F6EECF244321}">
                <p14:modId xmlns:p14="http://schemas.microsoft.com/office/powerpoint/2010/main" val="374507516"/>
              </p:ext>
            </p:extLst>
          </p:nvPr>
        </p:nvGraphicFramePr>
        <p:xfrm>
          <a:off x="1859425" y="2367304"/>
          <a:ext cx="2523602" cy="3108960"/>
        </p:xfrm>
        <a:graphic>
          <a:graphicData uri="http://schemas.openxmlformats.org/drawingml/2006/table">
            <a:tbl>
              <a:tblPr firstRow="1" bandRow="1">
                <a:tableStyleId>{5C22544A-7EE6-4342-B048-85BDC9FD1C3A}</a:tableStyleId>
              </a:tblPr>
              <a:tblGrid>
                <a:gridCol w="1081801">
                  <a:extLst>
                    <a:ext uri="{9D8B030D-6E8A-4147-A177-3AD203B41FA5}">
                      <a16:colId xmlns:a16="http://schemas.microsoft.com/office/drawing/2014/main" val="818752835"/>
                    </a:ext>
                  </a:extLst>
                </a:gridCol>
                <a:gridCol w="360000">
                  <a:extLst>
                    <a:ext uri="{9D8B030D-6E8A-4147-A177-3AD203B41FA5}">
                      <a16:colId xmlns:a16="http://schemas.microsoft.com/office/drawing/2014/main" val="3445722004"/>
                    </a:ext>
                  </a:extLst>
                </a:gridCol>
                <a:gridCol w="1081801">
                  <a:extLst>
                    <a:ext uri="{9D8B030D-6E8A-4147-A177-3AD203B41FA5}">
                      <a16:colId xmlns:a16="http://schemas.microsoft.com/office/drawing/2014/main" val="2390486654"/>
                    </a:ext>
                  </a:extLst>
                </a:gridCol>
              </a:tblGrid>
              <a:tr h="370840">
                <a:tc>
                  <a:txBody>
                    <a:bodyPr/>
                    <a:lstStyle/>
                    <a:p>
                      <a:pPr algn="ctr"/>
                      <a:r>
                        <a:rPr lang="en-GB" sz="2800" b="1" dirty="0">
                          <a:solidFill>
                            <a:schemeClr val="tx1"/>
                          </a:solidFill>
                          <a:latin typeface="Century Gothic" panose="020B0502020202020204" pitchFamily="34" charset="0"/>
                        </a:rPr>
                        <a:t>1</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I</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6227451"/>
                  </a:ext>
                </a:extLst>
              </a:tr>
              <a:tr h="370840">
                <a:tc>
                  <a:txBody>
                    <a:bodyPr/>
                    <a:lstStyle/>
                    <a:p>
                      <a:pPr algn="ctr"/>
                      <a:r>
                        <a:rPr lang="en-GB" sz="2800" b="1" dirty="0">
                          <a:solidFill>
                            <a:schemeClr val="tx1"/>
                          </a:solidFill>
                          <a:latin typeface="Century Gothic" panose="020B0502020202020204" pitchFamily="34" charset="0"/>
                        </a:rPr>
                        <a:t>2</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II</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46361631"/>
                  </a:ext>
                </a:extLst>
              </a:tr>
              <a:tr h="370840">
                <a:tc>
                  <a:txBody>
                    <a:bodyPr/>
                    <a:lstStyle/>
                    <a:p>
                      <a:pPr algn="ctr"/>
                      <a:r>
                        <a:rPr lang="en-GB" sz="2800" b="1" dirty="0">
                          <a:solidFill>
                            <a:schemeClr val="tx1"/>
                          </a:solidFill>
                          <a:latin typeface="Century Gothic" panose="020B0502020202020204" pitchFamily="34" charset="0"/>
                        </a:rPr>
                        <a:t>3</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III</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82126578"/>
                  </a:ext>
                </a:extLst>
              </a:tr>
              <a:tr h="370840">
                <a:tc>
                  <a:txBody>
                    <a:bodyPr/>
                    <a:lstStyle/>
                    <a:p>
                      <a:pPr algn="ctr"/>
                      <a:r>
                        <a:rPr lang="en-GB" sz="2800" b="1" dirty="0">
                          <a:solidFill>
                            <a:schemeClr val="tx1"/>
                          </a:solidFill>
                          <a:latin typeface="Century Gothic" panose="020B0502020202020204" pitchFamily="34" charset="0"/>
                        </a:rPr>
                        <a:t>4</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IV</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56375917"/>
                  </a:ext>
                </a:extLst>
              </a:tr>
              <a:tr h="370840">
                <a:tc>
                  <a:txBody>
                    <a:bodyPr/>
                    <a:lstStyle/>
                    <a:p>
                      <a:pPr algn="ctr"/>
                      <a:r>
                        <a:rPr lang="en-GB" sz="2800" b="1" dirty="0">
                          <a:solidFill>
                            <a:schemeClr val="tx1"/>
                          </a:solidFill>
                          <a:latin typeface="Century Gothic" panose="020B0502020202020204" pitchFamily="34" charset="0"/>
                        </a:rPr>
                        <a:t>5</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V</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8739439"/>
                  </a:ext>
                </a:extLst>
              </a:tr>
              <a:tr h="370840">
                <a:tc>
                  <a:txBody>
                    <a:bodyPr/>
                    <a:lstStyle/>
                    <a:p>
                      <a:pPr algn="ctr"/>
                      <a:r>
                        <a:rPr lang="en-GB" sz="2800" b="1" dirty="0">
                          <a:solidFill>
                            <a:schemeClr val="tx1"/>
                          </a:solidFill>
                          <a:latin typeface="Century Gothic" panose="020B0502020202020204" pitchFamily="34" charset="0"/>
                        </a:rPr>
                        <a:t>6</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VI</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8126357"/>
                  </a:ext>
                </a:extLst>
              </a:tr>
            </a:tbl>
          </a:graphicData>
        </a:graphic>
      </p:graphicFrame>
      <p:graphicFrame>
        <p:nvGraphicFramePr>
          <p:cNvPr id="10" name="Table 9">
            <a:extLst>
              <a:ext uri="{FF2B5EF4-FFF2-40B4-BE49-F238E27FC236}">
                <a16:creationId xmlns:a16="http://schemas.microsoft.com/office/drawing/2014/main" id="{7D0330A3-66B4-4BEF-A92B-48DD6EDB417F}"/>
              </a:ext>
            </a:extLst>
          </p:cNvPr>
          <p:cNvGraphicFramePr>
            <a:graphicFrameLocks noGrp="1"/>
          </p:cNvGraphicFramePr>
          <p:nvPr>
            <p:extLst>
              <p:ext uri="{D42A27DB-BD31-4B8C-83A1-F6EECF244321}">
                <p14:modId xmlns:p14="http://schemas.microsoft.com/office/powerpoint/2010/main" val="3915667075"/>
              </p:ext>
            </p:extLst>
          </p:nvPr>
        </p:nvGraphicFramePr>
        <p:xfrm>
          <a:off x="4741169" y="2367304"/>
          <a:ext cx="2523602" cy="3108960"/>
        </p:xfrm>
        <a:graphic>
          <a:graphicData uri="http://schemas.openxmlformats.org/drawingml/2006/table">
            <a:tbl>
              <a:tblPr firstRow="1" bandRow="1">
                <a:tableStyleId>{5C22544A-7EE6-4342-B048-85BDC9FD1C3A}</a:tableStyleId>
              </a:tblPr>
              <a:tblGrid>
                <a:gridCol w="1081801">
                  <a:extLst>
                    <a:ext uri="{9D8B030D-6E8A-4147-A177-3AD203B41FA5}">
                      <a16:colId xmlns:a16="http://schemas.microsoft.com/office/drawing/2014/main" val="2144223994"/>
                    </a:ext>
                  </a:extLst>
                </a:gridCol>
                <a:gridCol w="360000">
                  <a:extLst>
                    <a:ext uri="{9D8B030D-6E8A-4147-A177-3AD203B41FA5}">
                      <a16:colId xmlns:a16="http://schemas.microsoft.com/office/drawing/2014/main" val="2998681562"/>
                    </a:ext>
                  </a:extLst>
                </a:gridCol>
                <a:gridCol w="1081801">
                  <a:extLst>
                    <a:ext uri="{9D8B030D-6E8A-4147-A177-3AD203B41FA5}">
                      <a16:colId xmlns:a16="http://schemas.microsoft.com/office/drawing/2014/main" val="3197886114"/>
                    </a:ext>
                  </a:extLst>
                </a:gridCol>
              </a:tblGrid>
              <a:tr h="370840">
                <a:tc>
                  <a:txBody>
                    <a:bodyPr/>
                    <a:lstStyle/>
                    <a:p>
                      <a:pPr algn="ctr"/>
                      <a:r>
                        <a:rPr lang="en-GB" sz="2800" b="1" dirty="0">
                          <a:solidFill>
                            <a:schemeClr val="tx1"/>
                          </a:solidFill>
                          <a:latin typeface="Century Gothic" panose="020B0502020202020204" pitchFamily="34" charset="0"/>
                        </a:rPr>
                        <a:t>7</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VII</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8350535"/>
                  </a:ext>
                </a:extLst>
              </a:tr>
              <a:tr h="370840">
                <a:tc>
                  <a:txBody>
                    <a:bodyPr/>
                    <a:lstStyle/>
                    <a:p>
                      <a:pPr algn="ctr"/>
                      <a:r>
                        <a:rPr lang="en-GB" sz="2800" b="1" dirty="0">
                          <a:solidFill>
                            <a:schemeClr val="tx1"/>
                          </a:solidFill>
                          <a:latin typeface="Century Gothic" panose="020B0502020202020204" pitchFamily="34" charset="0"/>
                        </a:rPr>
                        <a:t>8</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VIII</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9580347"/>
                  </a:ext>
                </a:extLst>
              </a:tr>
              <a:tr h="370840">
                <a:tc>
                  <a:txBody>
                    <a:bodyPr/>
                    <a:lstStyle/>
                    <a:p>
                      <a:pPr algn="ctr"/>
                      <a:r>
                        <a:rPr lang="en-GB" sz="2800" b="1" dirty="0">
                          <a:solidFill>
                            <a:schemeClr val="tx1"/>
                          </a:solidFill>
                          <a:latin typeface="Century Gothic" panose="020B0502020202020204" pitchFamily="34" charset="0"/>
                        </a:rPr>
                        <a:t>9</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IX</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40036034"/>
                  </a:ext>
                </a:extLst>
              </a:tr>
              <a:tr h="370840">
                <a:tc>
                  <a:txBody>
                    <a:bodyPr/>
                    <a:lstStyle/>
                    <a:p>
                      <a:pPr algn="ctr"/>
                      <a:r>
                        <a:rPr lang="en-GB" sz="2800" b="1" dirty="0">
                          <a:solidFill>
                            <a:schemeClr val="tx1"/>
                          </a:solidFill>
                          <a:latin typeface="Century Gothic" panose="020B0502020202020204" pitchFamily="34" charset="0"/>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X</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0530484"/>
                  </a:ext>
                </a:extLst>
              </a:tr>
              <a:tr h="370840">
                <a:tc>
                  <a:txBody>
                    <a:bodyPr/>
                    <a:lstStyle/>
                    <a:p>
                      <a:pPr algn="ctr"/>
                      <a:r>
                        <a:rPr lang="en-GB" sz="2800" b="1" dirty="0">
                          <a:solidFill>
                            <a:schemeClr val="tx1"/>
                          </a:solidFill>
                          <a:latin typeface="Century Gothic" panose="020B0502020202020204" pitchFamily="34" charset="0"/>
                        </a:rPr>
                        <a:t>11</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XI</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3307631"/>
                  </a:ext>
                </a:extLst>
              </a:tr>
              <a:tr h="370840">
                <a:tc>
                  <a:txBody>
                    <a:bodyPr/>
                    <a:lstStyle/>
                    <a:p>
                      <a:pPr algn="ctr"/>
                      <a:r>
                        <a:rPr lang="en-GB" sz="2800" b="1" dirty="0">
                          <a:solidFill>
                            <a:schemeClr val="tx1"/>
                          </a:solidFill>
                          <a:latin typeface="Century Gothic" panose="020B0502020202020204" pitchFamily="34" charset="0"/>
                        </a:rPr>
                        <a:t>12</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XII</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1906622"/>
                  </a:ext>
                </a:extLst>
              </a:tr>
            </a:tbl>
          </a:graphicData>
        </a:graphic>
      </p:graphicFrame>
      <p:sp>
        <p:nvSpPr>
          <p:cNvPr id="2" name="TextBox 1">
            <a:extLst>
              <a:ext uri="{FF2B5EF4-FFF2-40B4-BE49-F238E27FC236}">
                <a16:creationId xmlns:a16="http://schemas.microsoft.com/office/drawing/2014/main" id="{3B1DFEC9-F322-41EA-BF39-7342B42BD121}"/>
              </a:ext>
            </a:extLst>
          </p:cNvPr>
          <p:cNvSpPr txBox="1"/>
          <p:nvPr/>
        </p:nvSpPr>
        <p:spPr>
          <a:xfrm>
            <a:off x="8423792" y="6030968"/>
            <a:ext cx="370632" cy="276999"/>
          </a:xfrm>
          <a:prstGeom prst="rect">
            <a:avLst/>
          </a:prstGeom>
          <a:noFill/>
        </p:spPr>
        <p:txBody>
          <a:bodyPr wrap="square" rtlCol="0">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1669721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1"/>
            <a:ext cx="9144000" cy="6858000"/>
          </a:xfrm>
          <a:prstGeom prst="rect">
            <a:avLst/>
          </a:prstGeom>
        </p:spPr>
      </p:pic>
      <p:pic>
        <p:nvPicPr>
          <p:cNvPr id="33" name="Picture 32">
            <a:extLst>
              <a:ext uri="{FF2B5EF4-FFF2-40B4-BE49-F238E27FC236}">
                <a16:creationId xmlns:a16="http://schemas.microsoft.com/office/drawing/2014/main" id="{F72A82B5-9A97-4694-8E9A-1AB2C84800E4}"/>
              </a:ext>
            </a:extLst>
          </p:cNvPr>
          <p:cNvPicPr>
            <a:picLocks noChangeAspect="1"/>
          </p:cNvPicPr>
          <p:nvPr/>
        </p:nvPicPr>
        <p:blipFill>
          <a:blip r:embed="rId3"/>
          <a:stretch>
            <a:fillRect/>
          </a:stretch>
        </p:blipFill>
        <p:spPr>
          <a:xfrm>
            <a:off x="115438" y="140354"/>
            <a:ext cx="8913124" cy="6322100"/>
          </a:xfrm>
          <a:prstGeom prst="rect">
            <a:avLst/>
          </a:prstGeom>
        </p:spPr>
      </p:pic>
      <p:sp>
        <p:nvSpPr>
          <p:cNvPr id="34" name="Rectangle 33">
            <a:extLst>
              <a:ext uri="{FF2B5EF4-FFF2-40B4-BE49-F238E27FC236}">
                <a16:creationId xmlns:a16="http://schemas.microsoft.com/office/drawing/2014/main" id="{CCED4EB4-B4E8-44BA-9E22-1F7DE7A7CB1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dirty="0">
              <a:solidFill>
                <a:prstClr val="black"/>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Yolanda is seeing a movie that starts at quarter past six.</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What is the best time for her to arrive?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Explain why.</a:t>
            </a:r>
          </a:p>
          <a:p>
            <a:pPr lvl="0"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B because…</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p:txBody>
      </p:sp>
      <p:sp>
        <p:nvSpPr>
          <p:cNvPr id="9" name="TextBox 8">
            <a:extLst>
              <a:ext uri="{FF2B5EF4-FFF2-40B4-BE49-F238E27FC236}">
                <a16:creationId xmlns:a16="http://schemas.microsoft.com/office/drawing/2014/main" id="{77F4F05B-7E74-46D6-A7F4-137B9BF07F91}"/>
              </a:ext>
            </a:extLst>
          </p:cNvPr>
          <p:cNvSpPr txBox="1"/>
          <p:nvPr/>
        </p:nvSpPr>
        <p:spPr>
          <a:xfrm>
            <a:off x="2013376" y="3834462"/>
            <a:ext cx="373820" cy="400110"/>
          </a:xfrm>
          <a:prstGeom prst="rect">
            <a:avLst/>
          </a:prstGeom>
          <a:noFill/>
        </p:spPr>
        <p:txBody>
          <a:bodyPr wrap="none" rtlCol="0">
            <a:spAutoFit/>
          </a:bodyPr>
          <a:lstStyle/>
          <a:p>
            <a:r>
              <a:rPr lang="en-GB" sz="2000" b="1" dirty="0">
                <a:solidFill>
                  <a:schemeClr val="bg2">
                    <a:lumMod val="50000"/>
                  </a:schemeClr>
                </a:solidFill>
                <a:latin typeface="Century Gothic" panose="020B0502020202020204" pitchFamily="34" charset="0"/>
              </a:rPr>
              <a:t>A</a:t>
            </a:r>
          </a:p>
        </p:txBody>
      </p:sp>
      <p:sp>
        <p:nvSpPr>
          <p:cNvPr id="10" name="TextBox 9">
            <a:extLst>
              <a:ext uri="{FF2B5EF4-FFF2-40B4-BE49-F238E27FC236}">
                <a16:creationId xmlns:a16="http://schemas.microsoft.com/office/drawing/2014/main" id="{C3E9EE22-ACFF-4EFA-91B0-B0D01BF22581}"/>
              </a:ext>
            </a:extLst>
          </p:cNvPr>
          <p:cNvSpPr txBox="1"/>
          <p:nvPr/>
        </p:nvSpPr>
        <p:spPr>
          <a:xfrm>
            <a:off x="4401719" y="3834462"/>
            <a:ext cx="333746" cy="400110"/>
          </a:xfrm>
          <a:prstGeom prst="rect">
            <a:avLst/>
          </a:prstGeom>
          <a:noFill/>
        </p:spPr>
        <p:txBody>
          <a:bodyPr wrap="none" rtlCol="0">
            <a:spAutoFit/>
          </a:bodyPr>
          <a:lstStyle/>
          <a:p>
            <a:r>
              <a:rPr lang="en-GB" sz="2000" b="1" dirty="0">
                <a:solidFill>
                  <a:srgbClr val="FF0000"/>
                </a:solidFill>
                <a:latin typeface="Century Gothic" panose="020B0502020202020204" pitchFamily="34" charset="0"/>
              </a:rPr>
              <a:t>B</a:t>
            </a:r>
          </a:p>
        </p:txBody>
      </p:sp>
      <p:sp>
        <p:nvSpPr>
          <p:cNvPr id="13" name="TextBox 12">
            <a:extLst>
              <a:ext uri="{FF2B5EF4-FFF2-40B4-BE49-F238E27FC236}">
                <a16:creationId xmlns:a16="http://schemas.microsoft.com/office/drawing/2014/main" id="{D235CD07-0A23-4E99-8C34-3BCE95D5753F}"/>
              </a:ext>
            </a:extLst>
          </p:cNvPr>
          <p:cNvSpPr txBox="1"/>
          <p:nvPr/>
        </p:nvSpPr>
        <p:spPr>
          <a:xfrm>
            <a:off x="6748445" y="3830396"/>
            <a:ext cx="385042" cy="400110"/>
          </a:xfrm>
          <a:prstGeom prst="rect">
            <a:avLst/>
          </a:prstGeom>
          <a:noFill/>
        </p:spPr>
        <p:txBody>
          <a:bodyPr wrap="none" rtlCol="0">
            <a:spAutoFit/>
          </a:bodyPr>
          <a:lstStyle/>
          <a:p>
            <a:r>
              <a:rPr lang="en-GB" sz="2000" b="1" dirty="0">
                <a:solidFill>
                  <a:schemeClr val="bg2">
                    <a:lumMod val="50000"/>
                  </a:schemeClr>
                </a:solidFill>
                <a:latin typeface="Century Gothic" panose="020B0502020202020204" pitchFamily="34" charset="0"/>
              </a:rPr>
              <a:t>C</a:t>
            </a:r>
          </a:p>
        </p:txBody>
      </p:sp>
      <p:sp>
        <p:nvSpPr>
          <p:cNvPr id="14" name="TextBox 13">
            <a:extLst>
              <a:ext uri="{FF2B5EF4-FFF2-40B4-BE49-F238E27FC236}">
                <a16:creationId xmlns:a16="http://schemas.microsoft.com/office/drawing/2014/main" id="{8E7C1371-5406-4EE9-B8F3-EC6A8A32B0EF}"/>
              </a:ext>
            </a:extLst>
          </p:cNvPr>
          <p:cNvSpPr txBox="1"/>
          <p:nvPr/>
        </p:nvSpPr>
        <p:spPr>
          <a:xfrm>
            <a:off x="8423792" y="6030968"/>
            <a:ext cx="370632" cy="276999"/>
          </a:xfrm>
          <a:prstGeom prst="rect">
            <a:avLst/>
          </a:prstGeom>
          <a:noFill/>
        </p:spPr>
        <p:txBody>
          <a:bodyPr wrap="square" rtlCol="0">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1887028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1"/>
            <a:ext cx="9144000" cy="6858000"/>
          </a:xfrm>
          <a:prstGeom prst="rect">
            <a:avLst/>
          </a:prstGeom>
        </p:spPr>
      </p:pic>
      <p:pic>
        <p:nvPicPr>
          <p:cNvPr id="33" name="Picture 32">
            <a:extLst>
              <a:ext uri="{FF2B5EF4-FFF2-40B4-BE49-F238E27FC236}">
                <a16:creationId xmlns:a16="http://schemas.microsoft.com/office/drawing/2014/main" id="{F72A82B5-9A97-4694-8E9A-1AB2C84800E4}"/>
              </a:ext>
            </a:extLst>
          </p:cNvPr>
          <p:cNvPicPr>
            <a:picLocks noChangeAspect="1"/>
          </p:cNvPicPr>
          <p:nvPr/>
        </p:nvPicPr>
        <p:blipFill>
          <a:blip r:embed="rId3"/>
          <a:stretch>
            <a:fillRect/>
          </a:stretch>
        </p:blipFill>
        <p:spPr>
          <a:xfrm>
            <a:off x="115438" y="140354"/>
            <a:ext cx="8913124" cy="6322100"/>
          </a:xfrm>
          <a:prstGeom prst="rect">
            <a:avLst/>
          </a:prstGeom>
        </p:spPr>
      </p:pic>
      <p:sp>
        <p:nvSpPr>
          <p:cNvPr id="34" name="Rectangle 33">
            <a:extLst>
              <a:ext uri="{FF2B5EF4-FFF2-40B4-BE49-F238E27FC236}">
                <a16:creationId xmlns:a16="http://schemas.microsoft.com/office/drawing/2014/main" id="{CCED4EB4-B4E8-44BA-9E22-1F7DE7A7CB1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dirty="0">
              <a:solidFill>
                <a:prstClr val="black"/>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Yolanda is seeing a movie that starts at quarter past six.</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What is the best time for her to arrive?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Explain why.</a:t>
            </a:r>
          </a:p>
          <a:p>
            <a:pPr lvl="0" algn="ctr"/>
            <a:endParaRPr lang="en-GB" sz="2000" b="1" dirty="0">
              <a:solidFill>
                <a:schemeClr val="tx1"/>
              </a:solidFill>
              <a:latin typeface="Century Gothic" panose="020B0502020202020204" pitchFamily="34" charset="0"/>
            </a:endParaRPr>
          </a:p>
          <a:p>
            <a:pPr lvl="0"/>
            <a:r>
              <a:rPr lang="en-GB" sz="2000" b="1" dirty="0">
                <a:solidFill>
                  <a:srgbClr val="FF0000"/>
                </a:solidFill>
                <a:latin typeface="Century Gothic" panose="020B0502020202020204" pitchFamily="34" charset="0"/>
              </a:rPr>
              <a:t>B because she will arrive 10 minutes before the film. She will be half an hour late if she gets there at quarter to seven (A) and too early if she gets there at half past three (C).</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p:txBody>
      </p:sp>
      <p:sp>
        <p:nvSpPr>
          <p:cNvPr id="9" name="TextBox 8">
            <a:extLst>
              <a:ext uri="{FF2B5EF4-FFF2-40B4-BE49-F238E27FC236}">
                <a16:creationId xmlns:a16="http://schemas.microsoft.com/office/drawing/2014/main" id="{77F4F05B-7E74-46D6-A7F4-137B9BF07F91}"/>
              </a:ext>
            </a:extLst>
          </p:cNvPr>
          <p:cNvSpPr txBox="1"/>
          <p:nvPr/>
        </p:nvSpPr>
        <p:spPr>
          <a:xfrm>
            <a:off x="2013376" y="3834462"/>
            <a:ext cx="373820" cy="400110"/>
          </a:xfrm>
          <a:prstGeom prst="rect">
            <a:avLst/>
          </a:prstGeom>
          <a:noFill/>
        </p:spPr>
        <p:txBody>
          <a:bodyPr wrap="none" rtlCol="0">
            <a:spAutoFit/>
          </a:bodyPr>
          <a:lstStyle/>
          <a:p>
            <a:r>
              <a:rPr lang="en-GB" sz="2000" b="1" dirty="0">
                <a:solidFill>
                  <a:schemeClr val="bg2">
                    <a:lumMod val="50000"/>
                  </a:schemeClr>
                </a:solidFill>
                <a:latin typeface="Century Gothic" panose="020B0502020202020204" pitchFamily="34" charset="0"/>
              </a:rPr>
              <a:t>A</a:t>
            </a:r>
          </a:p>
        </p:txBody>
      </p:sp>
      <p:sp>
        <p:nvSpPr>
          <p:cNvPr id="10" name="TextBox 9">
            <a:extLst>
              <a:ext uri="{FF2B5EF4-FFF2-40B4-BE49-F238E27FC236}">
                <a16:creationId xmlns:a16="http://schemas.microsoft.com/office/drawing/2014/main" id="{C3E9EE22-ACFF-4EFA-91B0-B0D01BF22581}"/>
              </a:ext>
            </a:extLst>
          </p:cNvPr>
          <p:cNvSpPr txBox="1"/>
          <p:nvPr/>
        </p:nvSpPr>
        <p:spPr>
          <a:xfrm>
            <a:off x="4401719" y="3834462"/>
            <a:ext cx="333746" cy="400110"/>
          </a:xfrm>
          <a:prstGeom prst="rect">
            <a:avLst/>
          </a:prstGeom>
          <a:noFill/>
        </p:spPr>
        <p:txBody>
          <a:bodyPr wrap="none" rtlCol="0">
            <a:spAutoFit/>
          </a:bodyPr>
          <a:lstStyle/>
          <a:p>
            <a:r>
              <a:rPr lang="en-GB" sz="2000" b="1" dirty="0">
                <a:solidFill>
                  <a:srgbClr val="FF0000"/>
                </a:solidFill>
                <a:latin typeface="Century Gothic" panose="020B0502020202020204" pitchFamily="34" charset="0"/>
              </a:rPr>
              <a:t>B</a:t>
            </a:r>
          </a:p>
        </p:txBody>
      </p:sp>
      <p:sp>
        <p:nvSpPr>
          <p:cNvPr id="13" name="TextBox 12">
            <a:extLst>
              <a:ext uri="{FF2B5EF4-FFF2-40B4-BE49-F238E27FC236}">
                <a16:creationId xmlns:a16="http://schemas.microsoft.com/office/drawing/2014/main" id="{D235CD07-0A23-4E99-8C34-3BCE95D5753F}"/>
              </a:ext>
            </a:extLst>
          </p:cNvPr>
          <p:cNvSpPr txBox="1"/>
          <p:nvPr/>
        </p:nvSpPr>
        <p:spPr>
          <a:xfrm>
            <a:off x="6748445" y="3830396"/>
            <a:ext cx="385042" cy="400110"/>
          </a:xfrm>
          <a:prstGeom prst="rect">
            <a:avLst/>
          </a:prstGeom>
          <a:noFill/>
        </p:spPr>
        <p:txBody>
          <a:bodyPr wrap="none" rtlCol="0">
            <a:spAutoFit/>
          </a:bodyPr>
          <a:lstStyle/>
          <a:p>
            <a:r>
              <a:rPr lang="en-GB" sz="2000" b="1" dirty="0">
                <a:solidFill>
                  <a:schemeClr val="bg2">
                    <a:lumMod val="50000"/>
                  </a:schemeClr>
                </a:solidFill>
                <a:latin typeface="Century Gothic" panose="020B0502020202020204" pitchFamily="34" charset="0"/>
              </a:rPr>
              <a:t>C</a:t>
            </a:r>
          </a:p>
        </p:txBody>
      </p:sp>
      <p:sp>
        <p:nvSpPr>
          <p:cNvPr id="14" name="TextBox 13">
            <a:extLst>
              <a:ext uri="{FF2B5EF4-FFF2-40B4-BE49-F238E27FC236}">
                <a16:creationId xmlns:a16="http://schemas.microsoft.com/office/drawing/2014/main" id="{B0CDD8CB-55FD-4818-AB4D-2E85CA1F2A33}"/>
              </a:ext>
            </a:extLst>
          </p:cNvPr>
          <p:cNvSpPr txBox="1"/>
          <p:nvPr/>
        </p:nvSpPr>
        <p:spPr>
          <a:xfrm>
            <a:off x="8423792" y="6030968"/>
            <a:ext cx="370632" cy="276999"/>
          </a:xfrm>
          <a:prstGeom prst="rect">
            <a:avLst/>
          </a:prstGeom>
          <a:noFill/>
        </p:spPr>
        <p:txBody>
          <a:bodyPr wrap="square" rtlCol="0">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20473551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409C1-C9B6-43EB-990F-65883FB3C416}"/>
              </a:ext>
            </a:extLst>
          </p:cNvPr>
          <p:cNvSpPr>
            <a:spLocks noGrp="1"/>
          </p:cNvSpPr>
          <p:nvPr>
            <p:ph type="ctrTitle"/>
          </p:nvPr>
        </p:nvSpPr>
        <p:spPr>
          <a:xfrm>
            <a:off x="338744" y="2168864"/>
            <a:ext cx="8088819" cy="1646302"/>
          </a:xfrm>
        </p:spPr>
        <p:txBody>
          <a:bodyPr/>
          <a:lstStyle/>
          <a:p>
            <a:r>
              <a:rPr lang="en-GB" dirty="0"/>
              <a:t>Thursday 4</a:t>
            </a:r>
            <a:r>
              <a:rPr lang="en-GB" baseline="30000" dirty="0"/>
              <a:t>th</a:t>
            </a:r>
            <a:r>
              <a:rPr lang="en-GB" dirty="0"/>
              <a:t> June 2020</a:t>
            </a:r>
          </a:p>
        </p:txBody>
      </p:sp>
    </p:spTree>
    <p:extLst>
      <p:ext uri="{BB962C8B-B14F-4D97-AF65-F5344CB8AC3E}">
        <p14:creationId xmlns:p14="http://schemas.microsoft.com/office/powerpoint/2010/main" val="22256615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3/4 – Summer Block 3 – Measurement and Time</a:t>
            </a:r>
            <a:br>
              <a:rPr lang="en-GB" sz="2000" b="1" dirty="0">
                <a:solidFill>
                  <a:schemeClr val="bg2">
                    <a:lumMod val="50000"/>
                  </a:schemeClr>
                </a:solidFill>
                <a:latin typeface="Century Gothic" panose="020B0502020202020204" pitchFamily="34" charset="0"/>
              </a:rPr>
            </a:b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r>
              <a:rPr lang="en-GB" sz="5400" b="1" dirty="0">
                <a:solidFill>
                  <a:schemeClr val="bg2">
                    <a:lumMod val="25000"/>
                  </a:schemeClr>
                </a:solidFill>
                <a:latin typeface="Century Gothic" panose="020B0502020202020204" pitchFamily="34" charset="0"/>
              </a:rPr>
              <a:t>Step 4</a:t>
            </a:r>
          </a:p>
          <a:p>
            <a:pPr lvl="0" algn="ctr"/>
            <a:endParaRPr lang="en-GB" sz="4800" b="1" dirty="0">
              <a:solidFill>
                <a:schemeClr val="bg2">
                  <a:lumMod val="25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Year 3/4: Telling the Time to the Minute</a:t>
            </a:r>
          </a:p>
          <a:p>
            <a:pPr lvl="0" fontAlgn="base">
              <a:defRPr/>
            </a:pPr>
            <a:endParaRPr lang="en-GB" sz="1400" b="1" dirty="0">
              <a:solidFill>
                <a:prstClr val="black"/>
              </a:solidFill>
              <a:latin typeface="Century Gothic" panose="020B0502020202020204" pitchFamily="34" charset="0"/>
            </a:endParaRPr>
          </a:p>
        </p:txBody>
      </p:sp>
      <p:sp>
        <p:nvSpPr>
          <p:cNvPr id="10" name="TextBox 8">
            <a:extLst>
              <a:ext uri="{FF2B5EF4-FFF2-40B4-BE49-F238E27FC236}">
                <a16:creationId xmlns:a16="http://schemas.microsoft.com/office/drawing/2014/main" id="{71DA1DFC-922B-4958-BB5E-F5D048A4F12C}"/>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Tree>
    <p:extLst>
      <p:ext uri="{BB962C8B-B14F-4D97-AF65-F5344CB8AC3E}">
        <p14:creationId xmlns:p14="http://schemas.microsoft.com/office/powerpoint/2010/main" val="26060821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5" name="Picture 14">
            <a:extLst>
              <a:ext uri="{FF2B5EF4-FFF2-40B4-BE49-F238E27FC236}">
                <a16:creationId xmlns:a16="http://schemas.microsoft.com/office/drawing/2014/main" id="{B3E1567B-E07D-4B67-A992-D4B4D3902E1C}"/>
              </a:ext>
            </a:extLst>
          </p:cNvPr>
          <p:cNvPicPr>
            <a:picLocks noChangeAspect="1"/>
          </p:cNvPicPr>
          <p:nvPr/>
        </p:nvPicPr>
        <p:blipFill>
          <a:blip r:embed="rId3"/>
          <a:stretch>
            <a:fillRect/>
          </a:stretch>
        </p:blipFill>
        <p:spPr>
          <a:xfrm>
            <a:off x="115438" y="142970"/>
            <a:ext cx="8913124" cy="6322100"/>
          </a:xfrm>
          <a:prstGeom prst="rect">
            <a:avLst/>
          </a:prstGeom>
        </p:spPr>
      </p:pic>
      <p:sp>
        <p:nvSpPr>
          <p:cNvPr id="21" name="Rectangle 20">
            <a:extLst>
              <a:ext uri="{FF2B5EF4-FFF2-40B4-BE49-F238E27FC236}">
                <a16:creationId xmlns:a16="http://schemas.microsoft.com/office/drawing/2014/main" id="{CCDF4B1D-B544-4C15-987E-1AFEFC8F83C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lvl="0" algn="ctr"/>
            <a:endParaRPr lang="en-GB" sz="2000" b="1" dirty="0">
              <a:solidFill>
                <a:schemeClr val="tx1"/>
              </a:solidFill>
              <a:latin typeface="Century Gothic" panose="020B0502020202020204" pitchFamily="34" charset="0"/>
            </a:endParaRPr>
          </a:p>
          <a:p>
            <a:pPr marL="88900" algn="ctr"/>
            <a:r>
              <a:rPr lang="en-GB" sz="2000" b="1" dirty="0">
                <a:solidFill>
                  <a:schemeClr val="tx1"/>
                </a:solidFill>
                <a:latin typeface="Century Gothic" panose="020B0502020202020204" pitchFamily="34" charset="0"/>
              </a:rPr>
              <a:t>What time is shown on the clock?</a:t>
            </a:r>
          </a:p>
          <a:p>
            <a:pPr marL="88900" algn="ctr"/>
            <a:r>
              <a:rPr lang="en-GB" sz="2000" b="1" dirty="0">
                <a:solidFill>
                  <a:schemeClr val="tx1"/>
                </a:solidFill>
                <a:latin typeface="Century Gothic" panose="020B0502020202020204" pitchFamily="34" charset="0"/>
              </a:rPr>
              <a:t>HINT: Look closely at the Roman numerals...</a:t>
            </a: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6">
            <a:extLst>
              <a:ext uri="{FF2B5EF4-FFF2-40B4-BE49-F238E27FC236}">
                <a16:creationId xmlns:a16="http://schemas.microsoft.com/office/drawing/2014/main" id="{02215C18-A511-4FC9-92AA-D79438FF23D5}"/>
              </a:ext>
            </a:extLst>
          </p:cNvPr>
          <p:cNvSpPr txBox="1"/>
          <p:nvPr/>
        </p:nvSpPr>
        <p:spPr>
          <a:xfrm>
            <a:off x="8233705" y="6075228"/>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2736891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3" name="Picture 12">
            <a:extLst>
              <a:ext uri="{FF2B5EF4-FFF2-40B4-BE49-F238E27FC236}">
                <a16:creationId xmlns:a16="http://schemas.microsoft.com/office/drawing/2014/main" id="{A83BC02C-D801-4D72-B042-BEF9CEE0A23E}"/>
              </a:ext>
            </a:extLst>
          </p:cNvPr>
          <p:cNvPicPr>
            <a:picLocks noChangeAspect="1"/>
          </p:cNvPicPr>
          <p:nvPr/>
        </p:nvPicPr>
        <p:blipFill>
          <a:blip r:embed="rId3"/>
          <a:stretch>
            <a:fillRect/>
          </a:stretch>
        </p:blipFill>
        <p:spPr>
          <a:xfrm>
            <a:off x="115438" y="141338"/>
            <a:ext cx="8913124" cy="6322100"/>
          </a:xfrm>
          <a:prstGeom prst="rect">
            <a:avLst/>
          </a:prstGeom>
        </p:spPr>
      </p:pic>
      <p:sp>
        <p:nvSpPr>
          <p:cNvPr id="14" name="Arrow: Right 13">
            <a:extLst>
              <a:ext uri="{FF2B5EF4-FFF2-40B4-BE49-F238E27FC236}">
                <a16:creationId xmlns:a16="http://schemas.microsoft.com/office/drawing/2014/main" id="{69685A11-08F6-4BE2-A78D-DD7FB6FFF6F4}"/>
              </a:ext>
            </a:extLst>
          </p:cNvPr>
          <p:cNvSpPr/>
          <p:nvPr/>
        </p:nvSpPr>
        <p:spPr>
          <a:xfrm>
            <a:off x="3987800" y="3124200"/>
            <a:ext cx="1206500" cy="889000"/>
          </a:xfrm>
          <a:prstGeom prst="rightArrow">
            <a:avLst/>
          </a:prstGeom>
          <a:gradFill flip="none" rotWithShape="1">
            <a:gsLst>
              <a:gs pos="0">
                <a:schemeClr val="accent3">
                  <a:lumMod val="66000"/>
                </a:schemeClr>
              </a:gs>
              <a:gs pos="48000">
                <a:schemeClr val="accent3">
                  <a:lumMod val="97000"/>
                  <a:lumOff val="3000"/>
                </a:schemeClr>
              </a:gs>
              <a:gs pos="100000">
                <a:schemeClr val="accent3">
                  <a:lumMod val="60000"/>
                  <a:lumOff val="40000"/>
                </a:schemeClr>
              </a:gs>
            </a:gsLst>
            <a:lin ang="16200000" scaled="1"/>
            <a:tileRect/>
          </a:gradFill>
          <a:ln>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F7BC96F5-C8AA-4B1C-9E72-89D7E53BBEF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lvl="0" algn="ctr"/>
            <a:endParaRPr lang="en-GB" sz="2000" b="1" dirty="0">
              <a:solidFill>
                <a:schemeClr val="tx1"/>
              </a:solidFill>
              <a:latin typeface="Century Gothic" panose="020B0502020202020204" pitchFamily="34" charset="0"/>
            </a:endParaRPr>
          </a:p>
          <a:p>
            <a:pPr marL="88900" algn="ctr"/>
            <a:r>
              <a:rPr lang="en-GB" sz="2000" b="1" dirty="0">
                <a:solidFill>
                  <a:schemeClr val="tx1"/>
                </a:solidFill>
                <a:latin typeface="Century Gothic" panose="020B0502020202020204" pitchFamily="34" charset="0"/>
              </a:rPr>
              <a:t>What time is shown on the clock?</a:t>
            </a:r>
          </a:p>
          <a:p>
            <a:pPr marL="88900" algn="ctr"/>
            <a:r>
              <a:rPr lang="en-GB" sz="2000" b="1" dirty="0">
                <a:solidFill>
                  <a:schemeClr val="tx1"/>
                </a:solidFill>
                <a:latin typeface="Century Gothic" panose="020B0502020202020204" pitchFamily="34" charset="0"/>
              </a:rPr>
              <a:t>HINT: Look closely at the Roman numerals...</a:t>
            </a: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r>
              <a:rPr lang="en-GB" sz="2000" b="1" dirty="0">
                <a:solidFill>
                  <a:srgbClr val="FF0000"/>
                </a:solidFill>
                <a:latin typeface="Century Gothic" panose="020B0502020202020204" pitchFamily="34" charset="0"/>
              </a:rPr>
              <a:t>It shows five minutes to five. </a:t>
            </a:r>
          </a:p>
          <a:p>
            <a:pPr marL="88900" algn="ctr"/>
            <a:r>
              <a:rPr lang="en-GB" sz="2000" b="1" dirty="0">
                <a:solidFill>
                  <a:srgbClr val="FF0000"/>
                </a:solidFill>
                <a:latin typeface="Century Gothic" panose="020B0502020202020204" pitchFamily="34" charset="0"/>
              </a:rPr>
              <a:t>The clock face was reversed, as if it was reflected in a mirror.</a:t>
            </a:r>
          </a:p>
          <a:p>
            <a:pPr marL="8890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9" name="TextBox 8">
            <a:extLst>
              <a:ext uri="{FF2B5EF4-FFF2-40B4-BE49-F238E27FC236}">
                <a16:creationId xmlns:a16="http://schemas.microsoft.com/office/drawing/2014/main" id="{E4095066-0D7D-4939-BFF2-AE65FA733B14}"/>
              </a:ext>
            </a:extLst>
          </p:cNvPr>
          <p:cNvSpPr txBox="1"/>
          <p:nvPr/>
        </p:nvSpPr>
        <p:spPr>
          <a:xfrm>
            <a:off x="8233705" y="6075228"/>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4206643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3" name="Picture 12">
            <a:extLst>
              <a:ext uri="{FF2B5EF4-FFF2-40B4-BE49-F238E27FC236}">
                <a16:creationId xmlns:a16="http://schemas.microsoft.com/office/drawing/2014/main" id="{9076FC8D-2E7D-4C54-AB1B-7D9296157149}"/>
              </a:ext>
            </a:extLst>
          </p:cNvPr>
          <p:cNvPicPr>
            <a:picLocks noChangeAspect="1"/>
          </p:cNvPicPr>
          <p:nvPr/>
        </p:nvPicPr>
        <p:blipFill>
          <a:blip r:embed="rId3"/>
          <a:stretch>
            <a:fillRect/>
          </a:stretch>
        </p:blipFill>
        <p:spPr>
          <a:xfrm>
            <a:off x="115438" y="141338"/>
            <a:ext cx="8913124" cy="6322100"/>
          </a:xfrm>
          <a:prstGeom prst="rect">
            <a:avLst/>
          </a:prstGeom>
        </p:spPr>
      </p:pic>
      <p:sp>
        <p:nvSpPr>
          <p:cNvPr id="14" name="Rectangle 13">
            <a:extLst>
              <a:ext uri="{FF2B5EF4-FFF2-40B4-BE49-F238E27FC236}">
                <a16:creationId xmlns:a16="http://schemas.microsoft.com/office/drawing/2014/main" id="{24D801D0-CEA7-4BFC-BAD3-A2C695899CD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lvl="0" algn="ctr"/>
            <a:r>
              <a:rPr lang="en-GB" sz="2000" b="1" dirty="0">
                <a:solidFill>
                  <a:prstClr val="black"/>
                </a:solidFill>
                <a:latin typeface="Century Gothic" panose="020B0502020202020204" pitchFamily="34" charset="0"/>
              </a:rPr>
              <a:t>What time is shown on the clock?</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6">
            <a:extLst>
              <a:ext uri="{FF2B5EF4-FFF2-40B4-BE49-F238E27FC236}">
                <a16:creationId xmlns:a16="http://schemas.microsoft.com/office/drawing/2014/main" id="{0ECCFF5D-3379-4050-9204-F18B42D470B0}"/>
              </a:ext>
            </a:extLst>
          </p:cNvPr>
          <p:cNvSpPr txBox="1"/>
          <p:nvPr/>
        </p:nvSpPr>
        <p:spPr>
          <a:xfrm>
            <a:off x="8233705" y="6075228"/>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29372673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3" name="Picture 12">
            <a:extLst>
              <a:ext uri="{FF2B5EF4-FFF2-40B4-BE49-F238E27FC236}">
                <a16:creationId xmlns:a16="http://schemas.microsoft.com/office/drawing/2014/main" id="{9076FC8D-2E7D-4C54-AB1B-7D9296157149}"/>
              </a:ext>
            </a:extLst>
          </p:cNvPr>
          <p:cNvPicPr>
            <a:picLocks noChangeAspect="1"/>
          </p:cNvPicPr>
          <p:nvPr/>
        </p:nvPicPr>
        <p:blipFill>
          <a:blip r:embed="rId3"/>
          <a:stretch>
            <a:fillRect/>
          </a:stretch>
        </p:blipFill>
        <p:spPr>
          <a:xfrm>
            <a:off x="115438" y="141338"/>
            <a:ext cx="8913124" cy="6322100"/>
          </a:xfrm>
          <a:prstGeom prst="rect">
            <a:avLst/>
          </a:prstGeom>
        </p:spPr>
      </p:pic>
      <p:sp>
        <p:nvSpPr>
          <p:cNvPr id="14" name="Rectangle 13">
            <a:extLst>
              <a:ext uri="{FF2B5EF4-FFF2-40B4-BE49-F238E27FC236}">
                <a16:creationId xmlns:a16="http://schemas.microsoft.com/office/drawing/2014/main" id="{24D801D0-CEA7-4BFC-BAD3-A2C695899CD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lvl="0" algn="ctr"/>
            <a:r>
              <a:rPr lang="en-GB" sz="2000" b="1" dirty="0">
                <a:solidFill>
                  <a:prstClr val="black"/>
                </a:solidFill>
                <a:latin typeface="Century Gothic" panose="020B0502020202020204" pitchFamily="34" charset="0"/>
              </a:rPr>
              <a:t>What time is shown on the clock?</a:t>
            </a: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r>
              <a:rPr lang="en-GB" sz="2000" b="1" dirty="0">
                <a:solidFill>
                  <a:srgbClr val="FF0000"/>
                </a:solidFill>
                <a:latin typeface="Century Gothic" panose="020B0502020202020204" pitchFamily="34" charset="0"/>
              </a:rPr>
              <a:t>Twenty-three minutes past two</a:t>
            </a:r>
          </a:p>
          <a:p>
            <a:pPr lvl="0" algn="ctr"/>
            <a:endParaRPr lang="en-GB" sz="2000" b="1" dirty="0">
              <a:solidFill>
                <a:schemeClr val="tx1"/>
              </a:solidFill>
              <a:latin typeface="Century Gothic" panose="020B0502020202020204" pitchFamily="34" charset="0"/>
            </a:endParaRPr>
          </a:p>
        </p:txBody>
      </p:sp>
      <p:sp>
        <p:nvSpPr>
          <p:cNvPr id="7" name="TextBox 6">
            <a:extLst>
              <a:ext uri="{FF2B5EF4-FFF2-40B4-BE49-F238E27FC236}">
                <a16:creationId xmlns:a16="http://schemas.microsoft.com/office/drawing/2014/main" id="{9FED684C-A409-4E63-B40F-99D98D78B40D}"/>
              </a:ext>
            </a:extLst>
          </p:cNvPr>
          <p:cNvSpPr txBox="1"/>
          <p:nvPr/>
        </p:nvSpPr>
        <p:spPr>
          <a:xfrm>
            <a:off x="8233705" y="6075228"/>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37035799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6" name="Picture 25">
            <a:extLst>
              <a:ext uri="{FF2B5EF4-FFF2-40B4-BE49-F238E27FC236}">
                <a16:creationId xmlns:a16="http://schemas.microsoft.com/office/drawing/2014/main" id="{CB7F7552-0013-40B6-9210-E9CB5769B951}"/>
              </a:ext>
            </a:extLst>
          </p:cNvPr>
          <p:cNvPicPr>
            <a:picLocks noChangeAspect="1"/>
          </p:cNvPicPr>
          <p:nvPr/>
        </p:nvPicPr>
        <p:blipFill>
          <a:blip r:embed="rId3"/>
          <a:stretch>
            <a:fillRect/>
          </a:stretch>
        </p:blipFill>
        <p:spPr>
          <a:xfrm>
            <a:off x="115438" y="141338"/>
            <a:ext cx="8913124" cy="6322100"/>
          </a:xfrm>
          <a:prstGeom prst="rect">
            <a:avLst/>
          </a:prstGeom>
        </p:spPr>
      </p:pic>
      <p:sp>
        <p:nvSpPr>
          <p:cNvPr id="27" name="Rectangle: Rounded Corners 26">
            <a:extLst>
              <a:ext uri="{FF2B5EF4-FFF2-40B4-BE49-F238E27FC236}">
                <a16:creationId xmlns:a16="http://schemas.microsoft.com/office/drawing/2014/main" id="{1D0D37C5-DF26-43C9-92FC-C7048CF8C9D3}"/>
              </a:ext>
            </a:extLst>
          </p:cNvPr>
          <p:cNvSpPr/>
          <p:nvPr/>
        </p:nvSpPr>
        <p:spPr>
          <a:xfrm>
            <a:off x="5138708" y="1356624"/>
            <a:ext cx="3591349" cy="1109350"/>
          </a:xfrm>
          <a:prstGeom prst="roundRect">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b="1" dirty="0">
                <a:latin typeface="Century Gothic" panose="020B0502020202020204" pitchFamily="34" charset="0"/>
              </a:rPr>
              <a:t>Twenty-nine minutes to 3</a:t>
            </a:r>
          </a:p>
        </p:txBody>
      </p:sp>
      <p:sp>
        <p:nvSpPr>
          <p:cNvPr id="28" name="Rectangle: Rounded Corners 27">
            <a:extLst>
              <a:ext uri="{FF2B5EF4-FFF2-40B4-BE49-F238E27FC236}">
                <a16:creationId xmlns:a16="http://schemas.microsoft.com/office/drawing/2014/main" id="{D1BDF0FF-F2D8-4B0C-99DA-30F0BA75BAD8}"/>
              </a:ext>
            </a:extLst>
          </p:cNvPr>
          <p:cNvSpPr/>
          <p:nvPr/>
        </p:nvSpPr>
        <p:spPr>
          <a:xfrm>
            <a:off x="5138708" y="2874325"/>
            <a:ext cx="3591349" cy="1109350"/>
          </a:xfrm>
          <a:prstGeom prst="roundRect">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b="1" dirty="0">
                <a:latin typeface="Century Gothic" panose="020B0502020202020204" pitchFamily="34" charset="0"/>
              </a:rPr>
              <a:t>Nine minutes to 6</a:t>
            </a:r>
          </a:p>
        </p:txBody>
      </p:sp>
      <p:sp>
        <p:nvSpPr>
          <p:cNvPr id="29" name="Rectangle: Rounded Corners 28">
            <a:extLst>
              <a:ext uri="{FF2B5EF4-FFF2-40B4-BE49-F238E27FC236}">
                <a16:creationId xmlns:a16="http://schemas.microsoft.com/office/drawing/2014/main" id="{A1BBA999-2C75-45E2-822F-2E9AF4CA3DA9}"/>
              </a:ext>
            </a:extLst>
          </p:cNvPr>
          <p:cNvSpPr/>
          <p:nvPr/>
        </p:nvSpPr>
        <p:spPr>
          <a:xfrm>
            <a:off x="5138708" y="4392026"/>
            <a:ext cx="3591349" cy="1109350"/>
          </a:xfrm>
          <a:prstGeom prst="roundRect">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b="1" dirty="0">
                <a:latin typeface="Century Gothic" panose="020B0502020202020204" pitchFamily="34" charset="0"/>
              </a:rPr>
              <a:t>Eleven minutes past 6</a:t>
            </a:r>
          </a:p>
        </p:txBody>
      </p:sp>
      <p:sp>
        <p:nvSpPr>
          <p:cNvPr id="30" name="Rectangle 29">
            <a:extLst>
              <a:ext uri="{FF2B5EF4-FFF2-40B4-BE49-F238E27FC236}">
                <a16:creationId xmlns:a16="http://schemas.microsoft.com/office/drawing/2014/main" id="{AFF87A0D-A4BB-4812-A152-7FAD1514136C}"/>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lgn="ctr" defTabSz="685800">
              <a:defRPr/>
            </a:pPr>
            <a:r>
              <a:rPr lang="en-GB" sz="2000" b="1" dirty="0">
                <a:solidFill>
                  <a:prstClr val="black"/>
                </a:solidFill>
                <a:latin typeface="Century Gothic" panose="020B0502020202020204" pitchFamily="34" charset="0"/>
              </a:rPr>
              <a:t>Tick the correct time shown on the clock.</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10" name="TextBox 9">
            <a:extLst>
              <a:ext uri="{FF2B5EF4-FFF2-40B4-BE49-F238E27FC236}">
                <a16:creationId xmlns:a16="http://schemas.microsoft.com/office/drawing/2014/main" id="{9D552042-783D-492D-A4DB-1B5A4FA7FB1F}"/>
              </a:ext>
            </a:extLst>
          </p:cNvPr>
          <p:cNvSpPr txBox="1"/>
          <p:nvPr/>
        </p:nvSpPr>
        <p:spPr>
          <a:xfrm>
            <a:off x="8233705" y="6075228"/>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36433815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6" name="Picture 25">
            <a:extLst>
              <a:ext uri="{FF2B5EF4-FFF2-40B4-BE49-F238E27FC236}">
                <a16:creationId xmlns:a16="http://schemas.microsoft.com/office/drawing/2014/main" id="{CB7F7552-0013-40B6-9210-E9CB5769B951}"/>
              </a:ext>
            </a:extLst>
          </p:cNvPr>
          <p:cNvPicPr>
            <a:picLocks noChangeAspect="1"/>
          </p:cNvPicPr>
          <p:nvPr/>
        </p:nvPicPr>
        <p:blipFill>
          <a:blip r:embed="rId3"/>
          <a:stretch>
            <a:fillRect/>
          </a:stretch>
        </p:blipFill>
        <p:spPr>
          <a:xfrm>
            <a:off x="115438" y="141338"/>
            <a:ext cx="8913124" cy="6322100"/>
          </a:xfrm>
          <a:prstGeom prst="rect">
            <a:avLst/>
          </a:prstGeom>
        </p:spPr>
      </p:pic>
      <p:sp>
        <p:nvSpPr>
          <p:cNvPr id="30" name="Rectangle 29">
            <a:extLst>
              <a:ext uri="{FF2B5EF4-FFF2-40B4-BE49-F238E27FC236}">
                <a16:creationId xmlns:a16="http://schemas.microsoft.com/office/drawing/2014/main" id="{AFF87A0D-A4BB-4812-A152-7FAD1514136C}"/>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lgn="ctr" defTabSz="685800">
              <a:defRPr/>
            </a:pPr>
            <a:r>
              <a:rPr lang="en-GB" sz="2000" b="1" dirty="0">
                <a:solidFill>
                  <a:prstClr val="black"/>
                </a:solidFill>
                <a:latin typeface="Century Gothic" panose="020B0502020202020204" pitchFamily="34" charset="0"/>
              </a:rPr>
              <a:t>Tick the correct time shown on the clock.</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10" name="Rectangle: Rounded Corners 9">
            <a:extLst>
              <a:ext uri="{FF2B5EF4-FFF2-40B4-BE49-F238E27FC236}">
                <a16:creationId xmlns:a16="http://schemas.microsoft.com/office/drawing/2014/main" id="{EB731F33-4E7C-4930-8256-ABAF9A115141}"/>
              </a:ext>
            </a:extLst>
          </p:cNvPr>
          <p:cNvSpPr/>
          <p:nvPr/>
        </p:nvSpPr>
        <p:spPr>
          <a:xfrm>
            <a:off x="5138708" y="1356624"/>
            <a:ext cx="3591349" cy="1109350"/>
          </a:xfrm>
          <a:prstGeom prst="roundRect">
            <a:avLst/>
          </a:prstGeom>
          <a:solidFill>
            <a:schemeClr val="bg1"/>
          </a:solidFill>
          <a:ln w="38100">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b="1" dirty="0">
                <a:solidFill>
                  <a:schemeClr val="bg1">
                    <a:lumMod val="50000"/>
                  </a:schemeClr>
                </a:solidFill>
                <a:latin typeface="Century Gothic" panose="020B0502020202020204" pitchFamily="34" charset="0"/>
              </a:rPr>
              <a:t>Twenty-nine minutes to 3</a:t>
            </a:r>
          </a:p>
        </p:txBody>
      </p:sp>
      <p:sp>
        <p:nvSpPr>
          <p:cNvPr id="11" name="Rectangle: Rounded Corners 10">
            <a:extLst>
              <a:ext uri="{FF2B5EF4-FFF2-40B4-BE49-F238E27FC236}">
                <a16:creationId xmlns:a16="http://schemas.microsoft.com/office/drawing/2014/main" id="{9F5544F1-0604-4BCA-A0B2-AAAFE9163BBE}"/>
              </a:ext>
            </a:extLst>
          </p:cNvPr>
          <p:cNvSpPr/>
          <p:nvPr/>
        </p:nvSpPr>
        <p:spPr>
          <a:xfrm>
            <a:off x="5138708" y="2874325"/>
            <a:ext cx="3591349" cy="1109350"/>
          </a:xfrm>
          <a:prstGeom prst="roundRect">
            <a:avLst/>
          </a:prstGeom>
          <a:solidFill>
            <a:schemeClr val="bg1"/>
          </a:solidFill>
          <a:ln w="38100">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b="1" dirty="0">
                <a:solidFill>
                  <a:schemeClr val="bg1">
                    <a:lumMod val="50000"/>
                  </a:schemeClr>
                </a:solidFill>
                <a:latin typeface="Century Gothic" panose="020B0502020202020204" pitchFamily="34" charset="0"/>
              </a:rPr>
              <a:t>Nine minutes to 6</a:t>
            </a:r>
          </a:p>
        </p:txBody>
      </p:sp>
      <p:sp>
        <p:nvSpPr>
          <p:cNvPr id="12" name="Rectangle: Rounded Corners 11">
            <a:extLst>
              <a:ext uri="{FF2B5EF4-FFF2-40B4-BE49-F238E27FC236}">
                <a16:creationId xmlns:a16="http://schemas.microsoft.com/office/drawing/2014/main" id="{46D4951F-9786-490A-81A2-06E7FC70EC48}"/>
              </a:ext>
            </a:extLst>
          </p:cNvPr>
          <p:cNvSpPr/>
          <p:nvPr/>
        </p:nvSpPr>
        <p:spPr>
          <a:xfrm>
            <a:off x="5138708" y="4392026"/>
            <a:ext cx="3591349" cy="1109350"/>
          </a:xfrm>
          <a:prstGeom prst="roundRect">
            <a:avLst/>
          </a:prstGeom>
          <a:solidFill>
            <a:schemeClr val="bg1"/>
          </a:solidFill>
          <a:ln w="381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b="1" dirty="0">
                <a:solidFill>
                  <a:srgbClr val="FF0000"/>
                </a:solidFill>
                <a:latin typeface="Century Gothic" panose="020B0502020202020204" pitchFamily="34" charset="0"/>
              </a:rPr>
              <a:t>Eleven minutes past 6</a:t>
            </a:r>
          </a:p>
        </p:txBody>
      </p:sp>
      <p:sp>
        <p:nvSpPr>
          <p:cNvPr id="13" name="TextBox 12">
            <a:extLst>
              <a:ext uri="{FF2B5EF4-FFF2-40B4-BE49-F238E27FC236}">
                <a16:creationId xmlns:a16="http://schemas.microsoft.com/office/drawing/2014/main" id="{A8CCC543-4F9E-4925-A900-6AE07C8A2024}"/>
              </a:ext>
            </a:extLst>
          </p:cNvPr>
          <p:cNvSpPr txBox="1"/>
          <p:nvPr/>
        </p:nvSpPr>
        <p:spPr>
          <a:xfrm>
            <a:off x="7938487" y="4115704"/>
            <a:ext cx="791570" cy="830997"/>
          </a:xfrm>
          <a:prstGeom prst="rect">
            <a:avLst/>
          </a:prstGeom>
          <a:noFill/>
        </p:spPr>
        <p:txBody>
          <a:bodyPr wrap="square" rtlCol="0">
            <a:spAutoFit/>
          </a:bodyPr>
          <a:lstStyle/>
          <a:p>
            <a:r>
              <a:rPr lang="en-GB" sz="4800" b="1" dirty="0">
                <a:solidFill>
                  <a:srgbClr val="FF0000"/>
                </a:solidFill>
                <a:latin typeface="Century Gothic" panose="020B0502020202020204" pitchFamily="34" charset="0"/>
                <a:sym typeface="Wingdings" panose="05000000000000000000" pitchFamily="2" charset="2"/>
              </a:rPr>
              <a:t></a:t>
            </a:r>
            <a:endParaRPr lang="en-GB" sz="4800" b="1" dirty="0">
              <a:solidFill>
                <a:srgbClr val="FF0000"/>
              </a:solidFill>
              <a:latin typeface="Century Gothic" panose="020B0502020202020204" pitchFamily="34" charset="0"/>
            </a:endParaRPr>
          </a:p>
        </p:txBody>
      </p:sp>
      <p:sp>
        <p:nvSpPr>
          <p:cNvPr id="14" name="TextBox 13">
            <a:extLst>
              <a:ext uri="{FF2B5EF4-FFF2-40B4-BE49-F238E27FC236}">
                <a16:creationId xmlns:a16="http://schemas.microsoft.com/office/drawing/2014/main" id="{70EAB2CE-562A-4351-A026-2729BCFAB495}"/>
              </a:ext>
            </a:extLst>
          </p:cNvPr>
          <p:cNvSpPr txBox="1"/>
          <p:nvPr/>
        </p:nvSpPr>
        <p:spPr>
          <a:xfrm>
            <a:off x="8233705" y="6075228"/>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2926223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3" name="Picture 32">
            <a:extLst>
              <a:ext uri="{FF2B5EF4-FFF2-40B4-BE49-F238E27FC236}">
                <a16:creationId xmlns:a16="http://schemas.microsoft.com/office/drawing/2014/main" id="{A414D5DA-5309-4483-86D4-2A25CE546173}"/>
              </a:ext>
            </a:extLst>
          </p:cNvPr>
          <p:cNvPicPr>
            <a:picLocks noChangeAspect="1"/>
          </p:cNvPicPr>
          <p:nvPr/>
        </p:nvPicPr>
        <p:blipFill>
          <a:blip r:embed="rId3"/>
          <a:stretch>
            <a:fillRect/>
          </a:stretch>
        </p:blipFill>
        <p:spPr>
          <a:xfrm>
            <a:off x="115438" y="140354"/>
            <a:ext cx="8913124" cy="6322100"/>
          </a:xfrm>
          <a:prstGeom prst="rect">
            <a:avLst/>
          </a:prstGeom>
        </p:spPr>
      </p:pic>
      <p:sp>
        <p:nvSpPr>
          <p:cNvPr id="34" name="Rectangle 33">
            <a:extLst>
              <a:ext uri="{FF2B5EF4-FFF2-40B4-BE49-F238E27FC236}">
                <a16:creationId xmlns:a16="http://schemas.microsoft.com/office/drawing/2014/main" id="{DAB5F44C-E4E7-48A3-906A-AE21052CE67B}"/>
              </a:ext>
            </a:extLst>
          </p:cNvPr>
          <p:cNvSpPr/>
          <p:nvPr/>
        </p:nvSpPr>
        <p:spPr>
          <a:xfrm>
            <a:off x="275303"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The Roman numerals on the clock face have been muddled up.</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Put them back into the correct order.</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9" name="TextBox 8">
            <a:extLst>
              <a:ext uri="{FF2B5EF4-FFF2-40B4-BE49-F238E27FC236}">
                <a16:creationId xmlns:a16="http://schemas.microsoft.com/office/drawing/2014/main" id="{4375B2CA-355A-4BF8-93D5-2C456DD6E0C7}"/>
              </a:ext>
            </a:extLst>
          </p:cNvPr>
          <p:cNvSpPr txBox="1"/>
          <p:nvPr/>
        </p:nvSpPr>
        <p:spPr>
          <a:xfrm>
            <a:off x="8423792" y="6030968"/>
            <a:ext cx="370632" cy="276999"/>
          </a:xfrm>
          <a:prstGeom prst="rect">
            <a:avLst/>
          </a:prstGeom>
          <a:noFill/>
        </p:spPr>
        <p:txBody>
          <a:bodyPr wrap="square" rtlCol="0">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29208134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a:extLst>
              <a:ext uri="{FF2B5EF4-FFF2-40B4-BE49-F238E27FC236}">
                <a16:creationId xmlns:a16="http://schemas.microsoft.com/office/drawing/2014/main" id="{ADF41A8C-28AB-4700-A04D-27C23AB9B525}"/>
              </a:ext>
            </a:extLst>
          </p:cNvPr>
          <p:cNvPicPr>
            <a:picLocks noChangeAspect="1"/>
          </p:cNvPicPr>
          <p:nvPr/>
        </p:nvPicPr>
        <p:blipFill>
          <a:blip r:embed="rId3"/>
          <a:stretch>
            <a:fillRect/>
          </a:stretch>
        </p:blipFill>
        <p:spPr>
          <a:xfrm>
            <a:off x="115438" y="141338"/>
            <a:ext cx="8913124" cy="6322100"/>
          </a:xfrm>
          <a:prstGeom prst="rect">
            <a:avLst/>
          </a:prstGeom>
        </p:spPr>
      </p:pic>
      <p:sp>
        <p:nvSpPr>
          <p:cNvPr id="10" name="Rectangle 9">
            <a:extLst>
              <a:ext uri="{FF2B5EF4-FFF2-40B4-BE49-F238E27FC236}">
                <a16:creationId xmlns:a16="http://schemas.microsoft.com/office/drawing/2014/main" id="{E2AE6AFF-B4BE-4C8E-BCA9-B4C6584913F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Draw hands on the clock so that it reads </a:t>
            </a:r>
          </a:p>
          <a:p>
            <a:pPr lvl="0" algn="ctr" defTabSz="685800">
              <a:defRPr/>
            </a:pPr>
            <a:r>
              <a:rPr lang="en-GB" sz="2000" b="1" dirty="0">
                <a:solidFill>
                  <a:schemeClr val="tx1"/>
                </a:solidFill>
                <a:latin typeface="Century Gothic" panose="020B0502020202020204" pitchFamily="34" charset="0"/>
              </a:rPr>
              <a:t>three minutes to one.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6">
            <a:extLst>
              <a:ext uri="{FF2B5EF4-FFF2-40B4-BE49-F238E27FC236}">
                <a16:creationId xmlns:a16="http://schemas.microsoft.com/office/drawing/2014/main" id="{C0D4D12E-C887-4972-B82B-AEED639D0882}"/>
              </a:ext>
            </a:extLst>
          </p:cNvPr>
          <p:cNvSpPr txBox="1"/>
          <p:nvPr/>
        </p:nvSpPr>
        <p:spPr>
          <a:xfrm>
            <a:off x="8233705" y="6075228"/>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16591672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a:extLst>
              <a:ext uri="{FF2B5EF4-FFF2-40B4-BE49-F238E27FC236}">
                <a16:creationId xmlns:a16="http://schemas.microsoft.com/office/drawing/2014/main" id="{ADF41A8C-28AB-4700-A04D-27C23AB9B525}"/>
              </a:ext>
            </a:extLst>
          </p:cNvPr>
          <p:cNvPicPr>
            <a:picLocks noChangeAspect="1"/>
          </p:cNvPicPr>
          <p:nvPr/>
        </p:nvPicPr>
        <p:blipFill>
          <a:blip r:embed="rId3"/>
          <a:stretch>
            <a:fillRect/>
          </a:stretch>
        </p:blipFill>
        <p:spPr>
          <a:xfrm>
            <a:off x="115438" y="141338"/>
            <a:ext cx="8913124" cy="6322100"/>
          </a:xfrm>
          <a:prstGeom prst="rect">
            <a:avLst/>
          </a:prstGeom>
        </p:spPr>
      </p:pic>
      <p:sp>
        <p:nvSpPr>
          <p:cNvPr id="10" name="Rectangle 9">
            <a:extLst>
              <a:ext uri="{FF2B5EF4-FFF2-40B4-BE49-F238E27FC236}">
                <a16:creationId xmlns:a16="http://schemas.microsoft.com/office/drawing/2014/main" id="{E2AE6AFF-B4BE-4C8E-BCA9-B4C6584913F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Draw hands on the clock so that it reads </a:t>
            </a:r>
          </a:p>
          <a:p>
            <a:pPr lvl="0" algn="ctr" defTabSz="685800">
              <a:defRPr/>
            </a:pPr>
            <a:r>
              <a:rPr lang="en-GB" sz="2000" b="1" dirty="0">
                <a:solidFill>
                  <a:schemeClr val="tx1"/>
                </a:solidFill>
                <a:latin typeface="Century Gothic" panose="020B0502020202020204" pitchFamily="34" charset="0"/>
              </a:rPr>
              <a:t>three minutes to one.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cxnSp>
        <p:nvCxnSpPr>
          <p:cNvPr id="7" name="Straight Arrow Connector 6">
            <a:extLst>
              <a:ext uri="{FF2B5EF4-FFF2-40B4-BE49-F238E27FC236}">
                <a16:creationId xmlns:a16="http://schemas.microsoft.com/office/drawing/2014/main" id="{0FD75633-1CC6-4B7F-9E2B-2F6E55EDF94C}"/>
              </a:ext>
            </a:extLst>
          </p:cNvPr>
          <p:cNvCxnSpPr>
            <a:cxnSpLocks/>
          </p:cNvCxnSpPr>
          <p:nvPr/>
        </p:nvCxnSpPr>
        <p:spPr>
          <a:xfrm flipH="1" flipV="1">
            <a:off x="4025900" y="2238322"/>
            <a:ext cx="545332" cy="168491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F7BD48D-BFEB-45FD-9295-0D6BB7BFE48C}"/>
              </a:ext>
            </a:extLst>
          </p:cNvPr>
          <p:cNvCxnSpPr>
            <a:cxnSpLocks/>
          </p:cNvCxnSpPr>
          <p:nvPr/>
        </p:nvCxnSpPr>
        <p:spPr>
          <a:xfrm flipV="1">
            <a:off x="4572049" y="2810909"/>
            <a:ext cx="611279" cy="110280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F2FF0E8-CF27-4555-9DAF-0F05A1B62DD7}"/>
              </a:ext>
            </a:extLst>
          </p:cNvPr>
          <p:cNvSpPr txBox="1"/>
          <p:nvPr/>
        </p:nvSpPr>
        <p:spPr>
          <a:xfrm>
            <a:off x="8233705" y="6075228"/>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37599316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algn="ctr" defTabSz="685800">
              <a:defRPr/>
            </a:pPr>
            <a:r>
              <a:rPr lang="en-GB" sz="2000" b="1" dirty="0">
                <a:solidFill>
                  <a:schemeClr val="tx1"/>
                </a:solidFill>
                <a:latin typeface="Century Gothic" panose="020B0502020202020204" pitchFamily="34" charset="0"/>
              </a:rPr>
              <a:t>True or false?</a:t>
            </a:r>
          </a:p>
          <a:p>
            <a:pPr algn="ctr" defTabSz="685800">
              <a:defRPr/>
            </a:pPr>
            <a:endParaRPr lang="en-GB" sz="2000" b="1" dirty="0">
              <a:solidFill>
                <a:schemeClr val="tx1"/>
              </a:solidFill>
              <a:latin typeface="Century Gothic" panose="020B0502020202020204" pitchFamily="34" charset="0"/>
            </a:endParaRPr>
          </a:p>
          <a:p>
            <a:pPr algn="ctr" defTabSz="685800">
              <a:defRPr/>
            </a:pPr>
            <a:endParaRPr lang="en-GB" sz="2000" b="1" dirty="0">
              <a:solidFill>
                <a:schemeClr val="tx1"/>
              </a:solidFill>
              <a:latin typeface="Century Gothic" panose="020B0502020202020204" pitchFamily="34" charset="0"/>
            </a:endParaRPr>
          </a:p>
          <a:p>
            <a:pPr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2" name="Rectangle: Rounded Corners 1">
            <a:extLst>
              <a:ext uri="{FF2B5EF4-FFF2-40B4-BE49-F238E27FC236}">
                <a16:creationId xmlns:a16="http://schemas.microsoft.com/office/drawing/2014/main" id="{C7675F17-D3F6-4983-9232-4BE3C430736D}"/>
              </a:ext>
            </a:extLst>
          </p:cNvPr>
          <p:cNvSpPr/>
          <p:nvPr/>
        </p:nvSpPr>
        <p:spPr>
          <a:xfrm>
            <a:off x="2096801" y="1719470"/>
            <a:ext cx="4950398" cy="170953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defRPr/>
            </a:pPr>
            <a:r>
              <a:rPr lang="en-GB" sz="2400" b="1" dirty="0">
                <a:solidFill>
                  <a:schemeClr val="tx1"/>
                </a:solidFill>
                <a:latin typeface="Century Gothic" panose="020B0502020202020204" pitchFamily="34" charset="0"/>
              </a:rPr>
              <a:t>At eleven minutes past six, the minute hand is pointing between the two and the three.</a:t>
            </a:r>
          </a:p>
        </p:txBody>
      </p:sp>
      <p:sp>
        <p:nvSpPr>
          <p:cNvPr id="7" name="TextBox 6">
            <a:extLst>
              <a:ext uri="{FF2B5EF4-FFF2-40B4-BE49-F238E27FC236}">
                <a16:creationId xmlns:a16="http://schemas.microsoft.com/office/drawing/2014/main" id="{E6033B7A-F635-4F1E-B4E7-F870A6C83495}"/>
              </a:ext>
            </a:extLst>
          </p:cNvPr>
          <p:cNvSpPr txBox="1"/>
          <p:nvPr/>
        </p:nvSpPr>
        <p:spPr>
          <a:xfrm>
            <a:off x="8233705" y="6075228"/>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16469897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5" name="Picture 14">
            <a:extLst>
              <a:ext uri="{FF2B5EF4-FFF2-40B4-BE49-F238E27FC236}">
                <a16:creationId xmlns:a16="http://schemas.microsoft.com/office/drawing/2014/main" id="{E214B57D-A8EA-4CCE-AB67-03E34B892BCB}"/>
              </a:ext>
            </a:extLst>
          </p:cNvPr>
          <p:cNvPicPr>
            <a:picLocks noChangeAspect="1"/>
          </p:cNvPicPr>
          <p:nvPr/>
        </p:nvPicPr>
        <p:blipFill>
          <a:blip r:embed="rId3"/>
          <a:stretch>
            <a:fillRect/>
          </a:stretch>
        </p:blipFill>
        <p:spPr>
          <a:xfrm>
            <a:off x="115438" y="141338"/>
            <a:ext cx="8913124" cy="6322100"/>
          </a:xfrm>
          <a:prstGeom prst="rect">
            <a:avLst/>
          </a:prstGeom>
        </p:spPr>
      </p:pic>
      <p:sp>
        <p:nvSpPr>
          <p:cNvPr id="16" name="Rectangle: Rounded Corners 15">
            <a:extLst>
              <a:ext uri="{FF2B5EF4-FFF2-40B4-BE49-F238E27FC236}">
                <a16:creationId xmlns:a16="http://schemas.microsoft.com/office/drawing/2014/main" id="{C33F8FDD-9AA9-4F53-8E48-85D2CA9AFE06}"/>
              </a:ext>
            </a:extLst>
          </p:cNvPr>
          <p:cNvSpPr/>
          <p:nvPr/>
        </p:nvSpPr>
        <p:spPr>
          <a:xfrm>
            <a:off x="2096801" y="1719470"/>
            <a:ext cx="4950398" cy="170953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defRPr/>
            </a:pPr>
            <a:r>
              <a:rPr lang="en-GB" sz="2400" b="1" dirty="0">
                <a:solidFill>
                  <a:schemeClr val="tx1"/>
                </a:solidFill>
                <a:latin typeface="Century Gothic" panose="020B0502020202020204" pitchFamily="34" charset="0"/>
              </a:rPr>
              <a:t>At eleven minutes past six, the minute hand is pointing between the two and the three.</a:t>
            </a:r>
          </a:p>
        </p:txBody>
      </p:sp>
      <p:sp>
        <p:nvSpPr>
          <p:cNvPr id="20" name="Rectangle 19">
            <a:extLst>
              <a:ext uri="{FF2B5EF4-FFF2-40B4-BE49-F238E27FC236}">
                <a16:creationId xmlns:a16="http://schemas.microsoft.com/office/drawing/2014/main" id="{23DACFE5-3C8A-4A4A-AD3E-E054FC557083}"/>
              </a:ext>
            </a:extLst>
          </p:cNvPr>
          <p:cNvSpPr/>
          <p:nvPr/>
        </p:nvSpPr>
        <p:spPr>
          <a:xfrm>
            <a:off x="275304" y="272387"/>
            <a:ext cx="8593393" cy="6057245"/>
          </a:xfrm>
          <a:prstGeom prst="rect">
            <a:avLst/>
          </a:prstGeom>
          <a:no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algn="ctr" defTabSz="685800">
              <a:defRPr/>
            </a:pPr>
            <a:r>
              <a:rPr lang="en-GB" sz="2000" b="1" dirty="0">
                <a:solidFill>
                  <a:schemeClr val="tx1"/>
                </a:solidFill>
                <a:latin typeface="Century Gothic" panose="020B0502020202020204" pitchFamily="34" charset="0"/>
              </a:rPr>
              <a:t>True or false?</a:t>
            </a:r>
          </a:p>
          <a:p>
            <a:pPr algn="ctr" defTabSz="685800">
              <a:defRPr/>
            </a:pPr>
            <a:endParaRPr lang="en-GB" sz="2000" b="1" dirty="0">
              <a:solidFill>
                <a:schemeClr val="tx1"/>
              </a:solidFill>
              <a:latin typeface="Century Gothic" panose="020B0502020202020204" pitchFamily="34" charset="0"/>
            </a:endParaRPr>
          </a:p>
          <a:p>
            <a:pPr algn="ctr" defTabSz="685800">
              <a:defRPr/>
            </a:pPr>
            <a:endParaRPr lang="en-GB" sz="2000" b="1" dirty="0">
              <a:solidFill>
                <a:schemeClr val="tx1"/>
              </a:solidFill>
              <a:latin typeface="Century Gothic" panose="020B0502020202020204" pitchFamily="34" charset="0"/>
            </a:endParaRPr>
          </a:p>
          <a:p>
            <a:pPr algn="ctr" defTabSz="685800">
              <a:defRPr/>
            </a:pPr>
            <a:endParaRPr lang="en-GB" sz="2000" b="1" dirty="0">
              <a:solidFill>
                <a:schemeClr val="tx1"/>
              </a:solidFill>
              <a:latin typeface="Century Gothic" panose="020B0502020202020204" pitchFamily="34" charset="0"/>
            </a:endParaRPr>
          </a:p>
          <a:p>
            <a:pPr algn="ctr" defTabSz="685800">
              <a:defRPr/>
            </a:pPr>
            <a:endParaRPr lang="en-GB" sz="2000" b="1" dirty="0">
              <a:solidFill>
                <a:schemeClr val="tx1"/>
              </a:solidFill>
              <a:latin typeface="Century Gothic" panose="020B0502020202020204" pitchFamily="34" charset="0"/>
            </a:endParaRPr>
          </a:p>
          <a:p>
            <a:pPr algn="ctr" defTabSz="685800">
              <a:defRPr/>
            </a:pPr>
            <a:endParaRPr lang="en-GB" sz="2000" b="1" dirty="0">
              <a:solidFill>
                <a:schemeClr val="tx1"/>
              </a:solidFill>
              <a:latin typeface="Century Gothic" panose="020B0502020202020204" pitchFamily="34" charset="0"/>
            </a:endParaRPr>
          </a:p>
          <a:p>
            <a:pPr algn="ctr" defTabSz="685800">
              <a:defRPr/>
            </a:pPr>
            <a:endParaRPr lang="en-GB" sz="2000" b="1" dirty="0">
              <a:solidFill>
                <a:schemeClr val="tx1"/>
              </a:solidFill>
              <a:latin typeface="Century Gothic" panose="020B0502020202020204" pitchFamily="34" charset="0"/>
            </a:endParaRPr>
          </a:p>
          <a:p>
            <a:pPr algn="ctr" defTabSz="685800">
              <a:defRPr/>
            </a:pPr>
            <a:endParaRPr lang="en-GB" sz="2000" b="1" dirty="0">
              <a:solidFill>
                <a:schemeClr val="tx1"/>
              </a:solidFill>
              <a:latin typeface="Century Gothic" panose="020B0502020202020204" pitchFamily="34" charset="0"/>
            </a:endParaRPr>
          </a:p>
          <a:p>
            <a:pPr algn="ctr" defTabSz="685800">
              <a:defRPr/>
            </a:pPr>
            <a:endParaRPr lang="en-GB" sz="2000" b="1" dirty="0">
              <a:solidFill>
                <a:schemeClr val="tx1"/>
              </a:solidFill>
              <a:latin typeface="Century Gothic" panose="020B0502020202020204" pitchFamily="34" charset="0"/>
            </a:endParaRPr>
          </a:p>
          <a:p>
            <a:pPr algn="ctr" defTabSz="685800">
              <a:defRPr/>
            </a:pPr>
            <a:r>
              <a:rPr lang="en-GB" sz="2000" b="1" dirty="0">
                <a:solidFill>
                  <a:srgbClr val="FF0000"/>
                </a:solidFill>
                <a:latin typeface="Century Gothic" panose="020B0502020202020204" pitchFamily="34" charset="0"/>
              </a:rPr>
              <a:t>True</a:t>
            </a:r>
          </a:p>
          <a:p>
            <a:pPr algn="ctr" defTabSz="685800">
              <a:defRPr/>
            </a:pPr>
            <a:endParaRPr lang="en-GB" sz="2000" b="1" dirty="0">
              <a:solidFill>
                <a:schemeClr val="tx1"/>
              </a:solidFill>
              <a:latin typeface="Century Gothic" panose="020B0502020202020204" pitchFamily="34" charset="0"/>
            </a:endParaRPr>
          </a:p>
          <a:p>
            <a:pPr algn="ctr" defTabSz="685800">
              <a:defRPr/>
            </a:pPr>
            <a:endParaRPr lang="en-GB" sz="2000" b="1" dirty="0">
              <a:solidFill>
                <a:schemeClr val="tx1"/>
              </a:solidFill>
              <a:latin typeface="Century Gothic" panose="020B0502020202020204" pitchFamily="34" charset="0"/>
            </a:endParaRPr>
          </a:p>
          <a:p>
            <a:pPr algn="ctr" defTabSz="685800">
              <a:defRPr/>
            </a:pPr>
            <a:endParaRPr lang="en-GB" sz="2000" b="1" dirty="0">
              <a:solidFill>
                <a:schemeClr val="tx1"/>
              </a:solidFill>
              <a:latin typeface="Century Gothic" panose="020B0502020202020204" pitchFamily="34" charset="0"/>
            </a:endParaRPr>
          </a:p>
          <a:p>
            <a:pPr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9" name="TextBox 8">
            <a:extLst>
              <a:ext uri="{FF2B5EF4-FFF2-40B4-BE49-F238E27FC236}">
                <a16:creationId xmlns:a16="http://schemas.microsoft.com/office/drawing/2014/main" id="{BC6F50B4-335C-4482-8F18-4D8B85538F1C}"/>
              </a:ext>
            </a:extLst>
          </p:cNvPr>
          <p:cNvSpPr txBox="1"/>
          <p:nvPr/>
        </p:nvSpPr>
        <p:spPr>
          <a:xfrm>
            <a:off x="8233705" y="6075228"/>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10098581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1236C-85B6-4A29-8D5B-05E930F710A0}"/>
              </a:ext>
            </a:extLst>
          </p:cNvPr>
          <p:cNvSpPr>
            <a:spLocks noGrp="1"/>
          </p:cNvSpPr>
          <p:nvPr>
            <p:ph type="ctrTitle"/>
          </p:nvPr>
        </p:nvSpPr>
        <p:spPr>
          <a:xfrm>
            <a:off x="0" y="5534232"/>
            <a:ext cx="7598004" cy="1646302"/>
          </a:xfrm>
        </p:spPr>
        <p:txBody>
          <a:bodyPr/>
          <a:lstStyle/>
          <a:p>
            <a:r>
              <a:rPr lang="en-GB" dirty="0"/>
              <a:t>Friday 5</a:t>
            </a:r>
            <a:r>
              <a:rPr lang="en-GB" baseline="30000" dirty="0"/>
              <a:t>th</a:t>
            </a:r>
            <a:r>
              <a:rPr lang="en-GB" dirty="0"/>
              <a:t> June 2020</a:t>
            </a:r>
            <a:br>
              <a:rPr lang="en-GB" dirty="0"/>
            </a:br>
            <a:br>
              <a:rPr lang="en-GB" dirty="0"/>
            </a:br>
            <a:r>
              <a:rPr lang="en-GB" b="1" dirty="0">
                <a:solidFill>
                  <a:schemeClr val="bg2">
                    <a:lumMod val="25000"/>
                  </a:schemeClr>
                </a:solidFill>
                <a:latin typeface="Century Gothic" panose="020B0502020202020204" pitchFamily="34" charset="0"/>
              </a:rPr>
              <a:t>Year 3/4: Telling the Time to the Minute using reasoning and problem solving </a:t>
            </a:r>
            <a:br>
              <a:rPr lang="en-GB" b="1" dirty="0">
                <a:solidFill>
                  <a:schemeClr val="bg2">
                    <a:lumMod val="25000"/>
                  </a:schemeClr>
                </a:solidFill>
                <a:latin typeface="Century Gothic" panose="020B0502020202020204" pitchFamily="34" charset="0"/>
              </a:rPr>
            </a:br>
            <a:br>
              <a:rPr lang="en-GB" dirty="0"/>
            </a:br>
            <a:endParaRPr lang="en-GB" dirty="0"/>
          </a:p>
        </p:txBody>
      </p:sp>
    </p:spTree>
    <p:extLst>
      <p:ext uri="{BB962C8B-B14F-4D97-AF65-F5344CB8AC3E}">
        <p14:creationId xmlns:p14="http://schemas.microsoft.com/office/powerpoint/2010/main" val="26397513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9" name="Picture 28">
            <a:extLst>
              <a:ext uri="{FF2B5EF4-FFF2-40B4-BE49-F238E27FC236}">
                <a16:creationId xmlns:a16="http://schemas.microsoft.com/office/drawing/2014/main" id="{0C536820-A202-458E-96A3-CB7DD83A497F}"/>
              </a:ext>
            </a:extLst>
          </p:cNvPr>
          <p:cNvPicPr>
            <a:picLocks noChangeAspect="1"/>
          </p:cNvPicPr>
          <p:nvPr/>
        </p:nvPicPr>
        <p:blipFill>
          <a:blip r:embed="rId3"/>
          <a:stretch>
            <a:fillRect/>
          </a:stretch>
        </p:blipFill>
        <p:spPr>
          <a:xfrm>
            <a:off x="115438" y="141338"/>
            <a:ext cx="8913124" cy="6322100"/>
          </a:xfrm>
          <a:prstGeom prst="rect">
            <a:avLst/>
          </a:prstGeom>
        </p:spPr>
      </p:pic>
      <p:sp>
        <p:nvSpPr>
          <p:cNvPr id="30" name="TextBox 29">
            <a:extLst>
              <a:ext uri="{FF2B5EF4-FFF2-40B4-BE49-F238E27FC236}">
                <a16:creationId xmlns:a16="http://schemas.microsoft.com/office/drawing/2014/main" id="{A576D8F4-913E-49A1-9ACE-FC79B7E5BF98}"/>
              </a:ext>
            </a:extLst>
          </p:cNvPr>
          <p:cNvSpPr txBox="1"/>
          <p:nvPr/>
        </p:nvSpPr>
        <p:spPr>
          <a:xfrm>
            <a:off x="1592699" y="3371934"/>
            <a:ext cx="382657" cy="461665"/>
          </a:xfrm>
          <a:prstGeom prst="rect">
            <a:avLst/>
          </a:prstGeom>
          <a:noFill/>
        </p:spPr>
        <p:txBody>
          <a:bodyPr wrap="square" rtlCol="0" anchor="ctr">
            <a:spAutoFit/>
          </a:bodyPr>
          <a:lstStyle/>
          <a:p>
            <a:pPr algn="ctr"/>
            <a:r>
              <a:rPr lang="en-GB" sz="2400" b="1" dirty="0">
                <a:latin typeface="Century Gothic" panose="020B0502020202020204" pitchFamily="34" charset="0"/>
              </a:rPr>
              <a:t>A</a:t>
            </a:r>
          </a:p>
        </p:txBody>
      </p:sp>
      <p:sp>
        <p:nvSpPr>
          <p:cNvPr id="31" name="TextBox 30">
            <a:extLst>
              <a:ext uri="{FF2B5EF4-FFF2-40B4-BE49-F238E27FC236}">
                <a16:creationId xmlns:a16="http://schemas.microsoft.com/office/drawing/2014/main" id="{543483FA-7684-4FF9-A6DF-7F9FE4E6E2CA}"/>
              </a:ext>
            </a:extLst>
          </p:cNvPr>
          <p:cNvSpPr txBox="1"/>
          <p:nvPr/>
        </p:nvSpPr>
        <p:spPr>
          <a:xfrm>
            <a:off x="4304578" y="3389637"/>
            <a:ext cx="382657" cy="461665"/>
          </a:xfrm>
          <a:prstGeom prst="rect">
            <a:avLst/>
          </a:prstGeom>
          <a:noFill/>
        </p:spPr>
        <p:txBody>
          <a:bodyPr wrap="square" rtlCol="0" anchor="ctr">
            <a:spAutoFit/>
          </a:bodyPr>
          <a:lstStyle/>
          <a:p>
            <a:pPr algn="ctr"/>
            <a:r>
              <a:rPr lang="en-GB" sz="2400" b="1" dirty="0">
                <a:latin typeface="Century Gothic" panose="020B0502020202020204" pitchFamily="34" charset="0"/>
              </a:rPr>
              <a:t>B</a:t>
            </a:r>
          </a:p>
        </p:txBody>
      </p:sp>
      <p:sp>
        <p:nvSpPr>
          <p:cNvPr id="32" name="TextBox 31">
            <a:extLst>
              <a:ext uri="{FF2B5EF4-FFF2-40B4-BE49-F238E27FC236}">
                <a16:creationId xmlns:a16="http://schemas.microsoft.com/office/drawing/2014/main" id="{0D88AECB-9F66-46D0-86C0-61409803C24B}"/>
              </a:ext>
            </a:extLst>
          </p:cNvPr>
          <p:cNvSpPr txBox="1"/>
          <p:nvPr/>
        </p:nvSpPr>
        <p:spPr>
          <a:xfrm>
            <a:off x="7016457" y="3354231"/>
            <a:ext cx="382657" cy="461665"/>
          </a:xfrm>
          <a:prstGeom prst="rect">
            <a:avLst/>
          </a:prstGeom>
          <a:noFill/>
        </p:spPr>
        <p:txBody>
          <a:bodyPr wrap="square" rtlCol="0" anchor="ctr">
            <a:spAutoFit/>
          </a:bodyPr>
          <a:lstStyle/>
          <a:p>
            <a:pPr algn="ctr"/>
            <a:r>
              <a:rPr lang="en-GB" sz="2400" b="1" dirty="0">
                <a:latin typeface="Century Gothic" panose="020B0502020202020204" pitchFamily="34" charset="0"/>
              </a:rPr>
              <a:t>C</a:t>
            </a:r>
          </a:p>
        </p:txBody>
      </p:sp>
      <p:graphicFrame>
        <p:nvGraphicFramePr>
          <p:cNvPr id="33" name="Table 32">
            <a:extLst>
              <a:ext uri="{FF2B5EF4-FFF2-40B4-BE49-F238E27FC236}">
                <a16:creationId xmlns:a16="http://schemas.microsoft.com/office/drawing/2014/main" id="{7378BF11-BE04-426A-8BFD-46821BF195FE}"/>
              </a:ext>
            </a:extLst>
          </p:cNvPr>
          <p:cNvGraphicFramePr>
            <a:graphicFrameLocks noGrp="1"/>
          </p:cNvGraphicFramePr>
          <p:nvPr/>
        </p:nvGraphicFramePr>
        <p:xfrm>
          <a:off x="1897254" y="3856553"/>
          <a:ext cx="5248938" cy="2429982"/>
        </p:xfrm>
        <a:graphic>
          <a:graphicData uri="http://schemas.openxmlformats.org/drawingml/2006/table">
            <a:tbl>
              <a:tblPr firstRow="1" bandRow="1">
                <a:tableStyleId>{5C22544A-7EE6-4342-B048-85BDC9FD1C3A}</a:tableStyleId>
              </a:tblPr>
              <a:tblGrid>
                <a:gridCol w="4672938">
                  <a:extLst>
                    <a:ext uri="{9D8B030D-6E8A-4147-A177-3AD203B41FA5}">
                      <a16:colId xmlns:a16="http://schemas.microsoft.com/office/drawing/2014/main" val="1364242632"/>
                    </a:ext>
                  </a:extLst>
                </a:gridCol>
                <a:gridCol w="576000">
                  <a:extLst>
                    <a:ext uri="{9D8B030D-6E8A-4147-A177-3AD203B41FA5}">
                      <a16:colId xmlns:a16="http://schemas.microsoft.com/office/drawing/2014/main" val="1899906585"/>
                    </a:ext>
                  </a:extLst>
                </a:gridCol>
              </a:tblGrid>
              <a:tr h="576000">
                <a:tc>
                  <a:txBody>
                    <a:bodyPr/>
                    <a:lstStyle/>
                    <a:p>
                      <a:pPr algn="l"/>
                      <a:r>
                        <a:rPr lang="en-GB" sz="2400" b="1" dirty="0">
                          <a:solidFill>
                            <a:schemeClr val="tx1"/>
                          </a:solidFill>
                          <a:latin typeface="Century Gothic" panose="020B0502020202020204" pitchFamily="34" charset="0"/>
                        </a:rPr>
                        <a:t>1. Fourteen minutes past twelve</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24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82663960"/>
                  </a:ext>
                </a:extLst>
              </a:tr>
              <a:tr h="210462">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lang="en-GB" sz="24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4340135"/>
                  </a:ext>
                </a:extLst>
              </a:tr>
              <a:tr h="561231">
                <a:tc>
                  <a:txBody>
                    <a:bodyPr/>
                    <a:lstStyle/>
                    <a:p>
                      <a:pPr algn="l"/>
                      <a:r>
                        <a:rPr lang="en-GB" sz="2400" b="1" dirty="0">
                          <a:solidFill>
                            <a:schemeClr val="tx1"/>
                          </a:solidFill>
                          <a:latin typeface="Century Gothic" panose="020B0502020202020204" pitchFamily="34" charset="0"/>
                        </a:rPr>
                        <a:t>2. Three minutes past three</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24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5210360"/>
                  </a:ext>
                </a:extLst>
              </a:tr>
              <a:tr h="210462">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lang="en-GB" sz="24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8503237"/>
                  </a:ext>
                </a:extLst>
              </a:tr>
              <a:tr h="561231">
                <a:tc>
                  <a:txBody>
                    <a:bodyPr/>
                    <a:lstStyle/>
                    <a:p>
                      <a:pPr algn="l"/>
                      <a:r>
                        <a:rPr lang="en-GB" sz="2400" b="1" dirty="0">
                          <a:solidFill>
                            <a:schemeClr val="tx1"/>
                          </a:solidFill>
                          <a:latin typeface="Century Gothic" panose="020B0502020202020204" pitchFamily="34" charset="0"/>
                        </a:rPr>
                        <a:t>3. Eighteen minutes past three</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24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50876384"/>
                  </a:ext>
                </a:extLst>
              </a:tr>
            </a:tbl>
          </a:graphicData>
        </a:graphic>
      </p:graphicFrame>
      <p:sp>
        <p:nvSpPr>
          <p:cNvPr id="34" name="Rectangle 33">
            <a:extLst>
              <a:ext uri="{FF2B5EF4-FFF2-40B4-BE49-F238E27FC236}">
                <a16:creationId xmlns:a16="http://schemas.microsoft.com/office/drawing/2014/main" id="{D3CBFE39-81FB-4B7D-BA86-403EA880FD2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Match the clocks to the correct statement.</a:t>
            </a:r>
          </a:p>
          <a:p>
            <a:pPr algn="ctr" defTabSz="685800">
              <a:defRPr/>
            </a:pPr>
            <a:endParaRPr lang="en-GB" sz="2000" b="1" dirty="0">
              <a:solidFill>
                <a:schemeClr val="tx1"/>
              </a:solidFill>
              <a:latin typeface="Century Gothic" panose="020B0502020202020204" pitchFamily="34" charset="0"/>
            </a:endParaRPr>
          </a:p>
          <a:p>
            <a:pPr algn="ctr" defTabSz="685800">
              <a:defRPr/>
            </a:pPr>
            <a:endParaRPr lang="en-GB" sz="2000" b="1" dirty="0">
              <a:solidFill>
                <a:schemeClr val="tx1"/>
              </a:solidFill>
              <a:latin typeface="Century Gothic" panose="020B0502020202020204" pitchFamily="34" charset="0"/>
            </a:endParaRPr>
          </a:p>
          <a:p>
            <a:pPr algn="ctr" defTabSz="685800">
              <a:defRPr/>
            </a:pPr>
            <a:endParaRPr lang="en-GB" sz="2000" b="1" dirty="0">
              <a:solidFill>
                <a:schemeClr val="tx1"/>
              </a:solidFill>
              <a:latin typeface="Century Gothic" panose="020B0502020202020204" pitchFamily="34" charset="0"/>
            </a:endParaRPr>
          </a:p>
          <a:p>
            <a:pPr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11" name="TextBox 10">
            <a:extLst>
              <a:ext uri="{FF2B5EF4-FFF2-40B4-BE49-F238E27FC236}">
                <a16:creationId xmlns:a16="http://schemas.microsoft.com/office/drawing/2014/main" id="{D32E66B4-A883-40DA-BE9D-97B9FA694751}"/>
              </a:ext>
            </a:extLst>
          </p:cNvPr>
          <p:cNvSpPr txBox="1"/>
          <p:nvPr/>
        </p:nvSpPr>
        <p:spPr>
          <a:xfrm>
            <a:off x="8233705" y="6075228"/>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26745515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9" name="Picture 28">
            <a:extLst>
              <a:ext uri="{FF2B5EF4-FFF2-40B4-BE49-F238E27FC236}">
                <a16:creationId xmlns:a16="http://schemas.microsoft.com/office/drawing/2014/main" id="{0C536820-A202-458E-96A3-CB7DD83A497F}"/>
              </a:ext>
            </a:extLst>
          </p:cNvPr>
          <p:cNvPicPr>
            <a:picLocks noChangeAspect="1"/>
          </p:cNvPicPr>
          <p:nvPr/>
        </p:nvPicPr>
        <p:blipFill>
          <a:blip r:embed="rId3"/>
          <a:stretch>
            <a:fillRect/>
          </a:stretch>
        </p:blipFill>
        <p:spPr>
          <a:xfrm>
            <a:off x="115438" y="141338"/>
            <a:ext cx="8913124" cy="6322100"/>
          </a:xfrm>
          <a:prstGeom prst="rect">
            <a:avLst/>
          </a:prstGeom>
        </p:spPr>
      </p:pic>
      <p:sp>
        <p:nvSpPr>
          <p:cNvPr id="30" name="TextBox 29">
            <a:extLst>
              <a:ext uri="{FF2B5EF4-FFF2-40B4-BE49-F238E27FC236}">
                <a16:creationId xmlns:a16="http://schemas.microsoft.com/office/drawing/2014/main" id="{A576D8F4-913E-49A1-9ACE-FC79B7E5BF98}"/>
              </a:ext>
            </a:extLst>
          </p:cNvPr>
          <p:cNvSpPr txBox="1"/>
          <p:nvPr/>
        </p:nvSpPr>
        <p:spPr>
          <a:xfrm>
            <a:off x="1592699" y="3371934"/>
            <a:ext cx="382657" cy="461665"/>
          </a:xfrm>
          <a:prstGeom prst="rect">
            <a:avLst/>
          </a:prstGeom>
          <a:noFill/>
        </p:spPr>
        <p:txBody>
          <a:bodyPr wrap="square" rtlCol="0" anchor="ctr">
            <a:spAutoFit/>
          </a:bodyPr>
          <a:lstStyle/>
          <a:p>
            <a:pPr algn="ctr"/>
            <a:r>
              <a:rPr lang="en-GB" sz="2400" b="1" dirty="0">
                <a:latin typeface="Century Gothic" panose="020B0502020202020204" pitchFamily="34" charset="0"/>
              </a:rPr>
              <a:t>A</a:t>
            </a:r>
          </a:p>
        </p:txBody>
      </p:sp>
      <p:sp>
        <p:nvSpPr>
          <p:cNvPr id="31" name="TextBox 30">
            <a:extLst>
              <a:ext uri="{FF2B5EF4-FFF2-40B4-BE49-F238E27FC236}">
                <a16:creationId xmlns:a16="http://schemas.microsoft.com/office/drawing/2014/main" id="{543483FA-7684-4FF9-A6DF-7F9FE4E6E2CA}"/>
              </a:ext>
            </a:extLst>
          </p:cNvPr>
          <p:cNvSpPr txBox="1"/>
          <p:nvPr/>
        </p:nvSpPr>
        <p:spPr>
          <a:xfrm>
            <a:off x="4304578" y="3389637"/>
            <a:ext cx="382657" cy="461665"/>
          </a:xfrm>
          <a:prstGeom prst="rect">
            <a:avLst/>
          </a:prstGeom>
          <a:noFill/>
        </p:spPr>
        <p:txBody>
          <a:bodyPr wrap="square" rtlCol="0" anchor="ctr">
            <a:spAutoFit/>
          </a:bodyPr>
          <a:lstStyle/>
          <a:p>
            <a:pPr algn="ctr"/>
            <a:r>
              <a:rPr lang="en-GB" sz="2400" b="1" dirty="0">
                <a:latin typeface="Century Gothic" panose="020B0502020202020204" pitchFamily="34" charset="0"/>
              </a:rPr>
              <a:t>B</a:t>
            </a:r>
          </a:p>
        </p:txBody>
      </p:sp>
      <p:sp>
        <p:nvSpPr>
          <p:cNvPr id="32" name="TextBox 31">
            <a:extLst>
              <a:ext uri="{FF2B5EF4-FFF2-40B4-BE49-F238E27FC236}">
                <a16:creationId xmlns:a16="http://schemas.microsoft.com/office/drawing/2014/main" id="{0D88AECB-9F66-46D0-86C0-61409803C24B}"/>
              </a:ext>
            </a:extLst>
          </p:cNvPr>
          <p:cNvSpPr txBox="1"/>
          <p:nvPr/>
        </p:nvSpPr>
        <p:spPr>
          <a:xfrm>
            <a:off x="7016457" y="3354231"/>
            <a:ext cx="382657" cy="461665"/>
          </a:xfrm>
          <a:prstGeom prst="rect">
            <a:avLst/>
          </a:prstGeom>
          <a:noFill/>
        </p:spPr>
        <p:txBody>
          <a:bodyPr wrap="square" rtlCol="0" anchor="ctr">
            <a:spAutoFit/>
          </a:bodyPr>
          <a:lstStyle/>
          <a:p>
            <a:pPr algn="ctr"/>
            <a:r>
              <a:rPr lang="en-GB" sz="2400" b="1" dirty="0">
                <a:latin typeface="Century Gothic" panose="020B0502020202020204" pitchFamily="34" charset="0"/>
              </a:rPr>
              <a:t>C</a:t>
            </a:r>
          </a:p>
        </p:txBody>
      </p:sp>
      <p:sp>
        <p:nvSpPr>
          <p:cNvPr id="34" name="Rectangle 33">
            <a:extLst>
              <a:ext uri="{FF2B5EF4-FFF2-40B4-BE49-F238E27FC236}">
                <a16:creationId xmlns:a16="http://schemas.microsoft.com/office/drawing/2014/main" id="{D3CBFE39-81FB-4B7D-BA86-403EA880FD2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Match the clocks to the correct statement.</a:t>
            </a:r>
          </a:p>
          <a:p>
            <a:pPr algn="ctr" defTabSz="685800">
              <a:defRPr/>
            </a:pPr>
            <a:endParaRPr lang="en-GB" sz="2000" b="1" dirty="0">
              <a:solidFill>
                <a:schemeClr val="tx1"/>
              </a:solidFill>
              <a:latin typeface="Century Gothic" panose="020B0502020202020204" pitchFamily="34" charset="0"/>
            </a:endParaRPr>
          </a:p>
          <a:p>
            <a:pPr algn="ctr" defTabSz="685800">
              <a:defRPr/>
            </a:pPr>
            <a:endParaRPr lang="en-GB" sz="2000" b="1" dirty="0">
              <a:solidFill>
                <a:schemeClr val="tx1"/>
              </a:solidFill>
              <a:latin typeface="Century Gothic" panose="020B0502020202020204" pitchFamily="34" charset="0"/>
            </a:endParaRPr>
          </a:p>
          <a:p>
            <a:pPr algn="ctr" defTabSz="685800">
              <a:defRPr/>
            </a:pPr>
            <a:endParaRPr lang="en-GB" sz="2000" b="1" dirty="0">
              <a:solidFill>
                <a:schemeClr val="tx1"/>
              </a:solidFill>
              <a:latin typeface="Century Gothic" panose="020B0502020202020204" pitchFamily="34" charset="0"/>
            </a:endParaRPr>
          </a:p>
          <a:p>
            <a:pPr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11" name="Table 10">
            <a:extLst>
              <a:ext uri="{FF2B5EF4-FFF2-40B4-BE49-F238E27FC236}">
                <a16:creationId xmlns:a16="http://schemas.microsoft.com/office/drawing/2014/main" id="{FE4F45B2-AC0B-4CF5-AA00-0944E4588092}"/>
              </a:ext>
            </a:extLst>
          </p:cNvPr>
          <p:cNvGraphicFramePr>
            <a:graphicFrameLocks noGrp="1"/>
          </p:cNvGraphicFramePr>
          <p:nvPr/>
        </p:nvGraphicFramePr>
        <p:xfrm>
          <a:off x="1897254" y="3856553"/>
          <a:ext cx="5248938" cy="2429982"/>
        </p:xfrm>
        <a:graphic>
          <a:graphicData uri="http://schemas.openxmlformats.org/drawingml/2006/table">
            <a:tbl>
              <a:tblPr firstRow="1" bandRow="1">
                <a:tableStyleId>{5C22544A-7EE6-4342-B048-85BDC9FD1C3A}</a:tableStyleId>
              </a:tblPr>
              <a:tblGrid>
                <a:gridCol w="4672938">
                  <a:extLst>
                    <a:ext uri="{9D8B030D-6E8A-4147-A177-3AD203B41FA5}">
                      <a16:colId xmlns:a16="http://schemas.microsoft.com/office/drawing/2014/main" val="1364242632"/>
                    </a:ext>
                  </a:extLst>
                </a:gridCol>
                <a:gridCol w="576000">
                  <a:extLst>
                    <a:ext uri="{9D8B030D-6E8A-4147-A177-3AD203B41FA5}">
                      <a16:colId xmlns:a16="http://schemas.microsoft.com/office/drawing/2014/main" val="1899906585"/>
                    </a:ext>
                  </a:extLst>
                </a:gridCol>
              </a:tblGrid>
              <a:tr h="576000">
                <a:tc>
                  <a:txBody>
                    <a:bodyPr/>
                    <a:lstStyle/>
                    <a:p>
                      <a:pPr algn="l"/>
                      <a:r>
                        <a:rPr lang="en-GB" sz="2400" b="1" dirty="0">
                          <a:solidFill>
                            <a:schemeClr val="tx1"/>
                          </a:solidFill>
                          <a:latin typeface="Century Gothic" panose="020B0502020202020204" pitchFamily="34" charset="0"/>
                        </a:rPr>
                        <a:t>1. Fourteen minutes past twelve</a:t>
                      </a:r>
                    </a:p>
                  </a:txBody>
                  <a:tcPr marL="0" marR="0" marT="0" marB="0" anchor="ctr">
                    <a:lnL w="12700" cap="flat" cmpd="sng" algn="ctr">
                      <a:no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1" dirty="0">
                          <a:solidFill>
                            <a:srgbClr val="FF0000"/>
                          </a:solidFill>
                          <a:latin typeface="Century Gothic" panose="020B0502020202020204" pitchFamily="34" charset="0"/>
                        </a:rPr>
                        <a:t>B</a:t>
                      </a: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82663960"/>
                  </a:ext>
                </a:extLst>
              </a:tr>
              <a:tr h="210462">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lang="en-GB" sz="24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4340135"/>
                  </a:ext>
                </a:extLst>
              </a:tr>
              <a:tr h="561231">
                <a:tc>
                  <a:txBody>
                    <a:bodyPr/>
                    <a:lstStyle/>
                    <a:p>
                      <a:pPr algn="l"/>
                      <a:r>
                        <a:rPr lang="en-GB" sz="2400" b="1" dirty="0">
                          <a:solidFill>
                            <a:schemeClr val="tx1"/>
                          </a:solidFill>
                          <a:latin typeface="Century Gothic" panose="020B0502020202020204" pitchFamily="34" charset="0"/>
                        </a:rPr>
                        <a:t>2. Three minutes past three</a:t>
                      </a:r>
                    </a:p>
                  </a:txBody>
                  <a:tcPr marL="0" marR="0" marT="0" marB="0" anchor="ctr">
                    <a:lnL w="12700" cap="flat" cmpd="sng" algn="ctr">
                      <a:no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1" dirty="0">
                          <a:solidFill>
                            <a:srgbClr val="FF0000"/>
                          </a:solidFill>
                          <a:latin typeface="Century Gothic" panose="020B0502020202020204" pitchFamily="34" charset="0"/>
                        </a:rPr>
                        <a:t>A</a:t>
                      </a: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5210360"/>
                  </a:ext>
                </a:extLst>
              </a:tr>
              <a:tr h="210462">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lang="en-GB" sz="24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8503237"/>
                  </a:ext>
                </a:extLst>
              </a:tr>
              <a:tr h="561231">
                <a:tc>
                  <a:txBody>
                    <a:bodyPr/>
                    <a:lstStyle/>
                    <a:p>
                      <a:pPr algn="l"/>
                      <a:r>
                        <a:rPr lang="en-GB" sz="2400" b="1" dirty="0">
                          <a:solidFill>
                            <a:schemeClr val="tx1"/>
                          </a:solidFill>
                          <a:latin typeface="Century Gothic" panose="020B0502020202020204" pitchFamily="34" charset="0"/>
                        </a:rPr>
                        <a:t>3. Eighteen minutes past three</a:t>
                      </a:r>
                    </a:p>
                  </a:txBody>
                  <a:tcPr marL="0" marR="0" marT="0" marB="0" anchor="ctr">
                    <a:lnL w="12700" cap="flat" cmpd="sng" algn="ctr">
                      <a:no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1" dirty="0">
                          <a:solidFill>
                            <a:srgbClr val="FF0000"/>
                          </a:solidFill>
                          <a:latin typeface="Century Gothic" panose="020B0502020202020204" pitchFamily="34" charset="0"/>
                        </a:rPr>
                        <a:t>C</a:t>
                      </a: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50876384"/>
                  </a:ext>
                </a:extLst>
              </a:tr>
            </a:tbl>
          </a:graphicData>
        </a:graphic>
      </p:graphicFrame>
      <p:sp>
        <p:nvSpPr>
          <p:cNvPr id="12" name="TextBox 11">
            <a:extLst>
              <a:ext uri="{FF2B5EF4-FFF2-40B4-BE49-F238E27FC236}">
                <a16:creationId xmlns:a16="http://schemas.microsoft.com/office/drawing/2014/main" id="{1E5861F1-52A2-453A-A52F-88317352B206}"/>
              </a:ext>
            </a:extLst>
          </p:cNvPr>
          <p:cNvSpPr txBox="1"/>
          <p:nvPr/>
        </p:nvSpPr>
        <p:spPr>
          <a:xfrm>
            <a:off x="8233705" y="6075228"/>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33661428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6" name="Picture 25">
            <a:extLst>
              <a:ext uri="{FF2B5EF4-FFF2-40B4-BE49-F238E27FC236}">
                <a16:creationId xmlns:a16="http://schemas.microsoft.com/office/drawing/2014/main" id="{EC660E97-20E0-4B0D-A119-4C02A34E739A}"/>
              </a:ext>
            </a:extLst>
          </p:cNvPr>
          <p:cNvPicPr>
            <a:picLocks noChangeAspect="1"/>
          </p:cNvPicPr>
          <p:nvPr/>
        </p:nvPicPr>
        <p:blipFill>
          <a:blip r:embed="rId3"/>
          <a:stretch>
            <a:fillRect/>
          </a:stretch>
        </p:blipFill>
        <p:spPr>
          <a:xfrm>
            <a:off x="115438" y="141338"/>
            <a:ext cx="8913124" cy="6322100"/>
          </a:xfrm>
          <a:prstGeom prst="rect">
            <a:avLst/>
          </a:prstGeom>
        </p:spPr>
      </p:pic>
      <p:sp>
        <p:nvSpPr>
          <p:cNvPr id="27" name="Rectangle 26">
            <a:extLst>
              <a:ext uri="{FF2B5EF4-FFF2-40B4-BE49-F238E27FC236}">
                <a16:creationId xmlns:a16="http://schemas.microsoft.com/office/drawing/2014/main" id="{7178248F-7201-4BA1-960C-D60133EA213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algn="ctr"/>
            <a:r>
              <a:rPr lang="en-GB" sz="2000" b="1" dirty="0">
                <a:solidFill>
                  <a:prstClr val="black"/>
                </a:solidFill>
                <a:latin typeface="Century Gothic" panose="020B0502020202020204" pitchFamily="34" charset="0"/>
              </a:rPr>
              <a:t>The time is twenty-one minutes to three.</a:t>
            </a:r>
          </a:p>
          <a:p>
            <a:pPr lvl="0" algn="ctr"/>
            <a:r>
              <a:rPr lang="en-GB" sz="2000" b="1" dirty="0">
                <a:solidFill>
                  <a:prstClr val="black"/>
                </a:solidFill>
                <a:latin typeface="Century Gothic" panose="020B0502020202020204" pitchFamily="34" charset="0"/>
              </a:rPr>
              <a:t>Which arrow is the correct minute hand?</a:t>
            </a: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r>
              <a:rPr lang="en-GB" sz="2000" b="1" dirty="0">
                <a:solidFill>
                  <a:prstClr val="black"/>
                </a:solidFill>
                <a:latin typeface="Century Gothic" panose="020B0502020202020204" pitchFamily="34" charset="0"/>
              </a:rPr>
              <a:t>Explain why. </a:t>
            </a:r>
            <a:endParaRPr lang="en-GB" sz="2000" b="1" dirty="0">
              <a:solidFill>
                <a:prstClr val="black"/>
              </a:solidFill>
              <a:latin typeface="Century Gothic" panose="020B0502020202020204" pitchFamily="34" charset="0"/>
              <a:sym typeface="Wingdings" panose="05000000000000000000" pitchFamily="2" charset="2"/>
            </a:endParaRP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7" name="TextBox 6">
            <a:extLst>
              <a:ext uri="{FF2B5EF4-FFF2-40B4-BE49-F238E27FC236}">
                <a16:creationId xmlns:a16="http://schemas.microsoft.com/office/drawing/2014/main" id="{476D9CA9-5C96-449D-A832-2BCB4DA00D83}"/>
              </a:ext>
            </a:extLst>
          </p:cNvPr>
          <p:cNvSpPr txBox="1"/>
          <p:nvPr/>
        </p:nvSpPr>
        <p:spPr>
          <a:xfrm>
            <a:off x="8233705" y="6075228"/>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23985269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6" name="Picture 25">
            <a:extLst>
              <a:ext uri="{FF2B5EF4-FFF2-40B4-BE49-F238E27FC236}">
                <a16:creationId xmlns:a16="http://schemas.microsoft.com/office/drawing/2014/main" id="{EC660E97-20E0-4B0D-A119-4C02A34E739A}"/>
              </a:ext>
            </a:extLst>
          </p:cNvPr>
          <p:cNvPicPr>
            <a:picLocks noChangeAspect="1"/>
          </p:cNvPicPr>
          <p:nvPr/>
        </p:nvPicPr>
        <p:blipFill>
          <a:blip r:embed="rId3"/>
          <a:stretch>
            <a:fillRect/>
          </a:stretch>
        </p:blipFill>
        <p:spPr>
          <a:xfrm>
            <a:off x="115438" y="141338"/>
            <a:ext cx="8913124" cy="6322100"/>
          </a:xfrm>
          <a:prstGeom prst="rect">
            <a:avLst/>
          </a:prstGeom>
        </p:spPr>
      </p:pic>
      <p:sp>
        <p:nvSpPr>
          <p:cNvPr id="27" name="Rectangle 26">
            <a:extLst>
              <a:ext uri="{FF2B5EF4-FFF2-40B4-BE49-F238E27FC236}">
                <a16:creationId xmlns:a16="http://schemas.microsoft.com/office/drawing/2014/main" id="{7178248F-7201-4BA1-960C-D60133EA213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algn="ctr"/>
            <a:r>
              <a:rPr lang="en-GB" sz="2000" b="1" dirty="0">
                <a:solidFill>
                  <a:prstClr val="black"/>
                </a:solidFill>
                <a:latin typeface="Century Gothic" panose="020B0502020202020204" pitchFamily="34" charset="0"/>
              </a:rPr>
              <a:t>The time is twenty-one minutes to three.</a:t>
            </a:r>
          </a:p>
          <a:p>
            <a:pPr lvl="0" algn="ctr"/>
            <a:r>
              <a:rPr lang="en-GB" sz="2000" b="1" dirty="0">
                <a:solidFill>
                  <a:prstClr val="black"/>
                </a:solidFill>
                <a:latin typeface="Century Gothic" panose="020B0502020202020204" pitchFamily="34" charset="0"/>
              </a:rPr>
              <a:t>Which arrow is the correct minute hand?</a:t>
            </a: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r>
              <a:rPr lang="en-GB" sz="2000" b="1" dirty="0">
                <a:solidFill>
                  <a:prstClr val="black"/>
                </a:solidFill>
                <a:latin typeface="Century Gothic" panose="020B0502020202020204" pitchFamily="34" charset="0"/>
              </a:rPr>
              <a:t>Explain why. </a:t>
            </a:r>
            <a:endParaRPr lang="en-GB" sz="2000" b="1" dirty="0">
              <a:solidFill>
                <a:prstClr val="black"/>
              </a:solidFill>
              <a:latin typeface="Century Gothic" panose="020B0502020202020204" pitchFamily="34" charset="0"/>
              <a:sym typeface="Wingdings" panose="05000000000000000000" pitchFamily="2" charset="2"/>
            </a:endParaRPr>
          </a:p>
          <a:p>
            <a:pPr lvl="0"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C because…</a:t>
            </a: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7" name="TextBox 6">
            <a:extLst>
              <a:ext uri="{FF2B5EF4-FFF2-40B4-BE49-F238E27FC236}">
                <a16:creationId xmlns:a16="http://schemas.microsoft.com/office/drawing/2014/main" id="{86279FF5-DAAA-401F-8A1E-15358762A2F7}"/>
              </a:ext>
            </a:extLst>
          </p:cNvPr>
          <p:cNvSpPr txBox="1"/>
          <p:nvPr/>
        </p:nvSpPr>
        <p:spPr>
          <a:xfrm>
            <a:off x="8233705" y="6075228"/>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16594993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6" name="Picture 25">
            <a:extLst>
              <a:ext uri="{FF2B5EF4-FFF2-40B4-BE49-F238E27FC236}">
                <a16:creationId xmlns:a16="http://schemas.microsoft.com/office/drawing/2014/main" id="{EC660E97-20E0-4B0D-A119-4C02A34E739A}"/>
              </a:ext>
            </a:extLst>
          </p:cNvPr>
          <p:cNvPicPr>
            <a:picLocks noChangeAspect="1"/>
          </p:cNvPicPr>
          <p:nvPr/>
        </p:nvPicPr>
        <p:blipFill>
          <a:blip r:embed="rId3"/>
          <a:stretch>
            <a:fillRect/>
          </a:stretch>
        </p:blipFill>
        <p:spPr>
          <a:xfrm>
            <a:off x="115438" y="141338"/>
            <a:ext cx="8913124" cy="6322100"/>
          </a:xfrm>
          <a:prstGeom prst="rect">
            <a:avLst/>
          </a:prstGeom>
        </p:spPr>
      </p:pic>
      <p:sp>
        <p:nvSpPr>
          <p:cNvPr id="27" name="Rectangle 26">
            <a:extLst>
              <a:ext uri="{FF2B5EF4-FFF2-40B4-BE49-F238E27FC236}">
                <a16:creationId xmlns:a16="http://schemas.microsoft.com/office/drawing/2014/main" id="{7178248F-7201-4BA1-960C-D60133EA213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algn="ctr"/>
            <a:r>
              <a:rPr lang="en-GB" sz="2000" b="1" dirty="0">
                <a:solidFill>
                  <a:prstClr val="black"/>
                </a:solidFill>
                <a:latin typeface="Century Gothic" panose="020B0502020202020204" pitchFamily="34" charset="0"/>
              </a:rPr>
              <a:t>The time is twenty-one minutes to three.</a:t>
            </a:r>
          </a:p>
          <a:p>
            <a:pPr lvl="0" algn="ctr"/>
            <a:r>
              <a:rPr lang="en-GB" sz="2000" b="1" dirty="0">
                <a:solidFill>
                  <a:prstClr val="black"/>
                </a:solidFill>
                <a:latin typeface="Century Gothic" panose="020B0502020202020204" pitchFamily="34" charset="0"/>
              </a:rPr>
              <a:t>Which arrow is the correct minute hand?</a:t>
            </a: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r>
              <a:rPr lang="en-GB" sz="2000" b="1" dirty="0">
                <a:solidFill>
                  <a:prstClr val="black"/>
                </a:solidFill>
                <a:latin typeface="Century Gothic" panose="020B0502020202020204" pitchFamily="34" charset="0"/>
              </a:rPr>
              <a:t>Explain why. </a:t>
            </a:r>
            <a:endParaRPr lang="en-GB" sz="2000" b="1" dirty="0">
              <a:solidFill>
                <a:prstClr val="black"/>
              </a:solidFill>
              <a:latin typeface="Century Gothic" panose="020B0502020202020204" pitchFamily="34" charset="0"/>
              <a:sym typeface="Wingdings" panose="05000000000000000000" pitchFamily="2" charset="2"/>
            </a:endParaRPr>
          </a:p>
          <a:p>
            <a:pPr lvl="0" algn="ctr"/>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C because it is ‘to’ the hour so the minute hand is after the 6 and there are 21 minutes until the minute hand gets to the twelve for the next hour.</a:t>
            </a: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7" name="TextBox 6">
            <a:extLst>
              <a:ext uri="{FF2B5EF4-FFF2-40B4-BE49-F238E27FC236}">
                <a16:creationId xmlns:a16="http://schemas.microsoft.com/office/drawing/2014/main" id="{EC8A1EAC-640F-47D4-924A-B08A76B358C1}"/>
              </a:ext>
            </a:extLst>
          </p:cNvPr>
          <p:cNvSpPr txBox="1"/>
          <p:nvPr/>
        </p:nvSpPr>
        <p:spPr>
          <a:xfrm>
            <a:off x="8233705" y="6075228"/>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267542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2" name="Picture 31">
            <a:extLst>
              <a:ext uri="{FF2B5EF4-FFF2-40B4-BE49-F238E27FC236}">
                <a16:creationId xmlns:a16="http://schemas.microsoft.com/office/drawing/2014/main" id="{65A1156B-E049-480D-9A0C-5BD2FC243017}"/>
              </a:ext>
            </a:extLst>
          </p:cNvPr>
          <p:cNvPicPr>
            <a:picLocks noChangeAspect="1"/>
          </p:cNvPicPr>
          <p:nvPr/>
        </p:nvPicPr>
        <p:blipFill>
          <a:blip r:embed="rId3"/>
          <a:stretch>
            <a:fillRect/>
          </a:stretch>
        </p:blipFill>
        <p:spPr>
          <a:xfrm>
            <a:off x="115438" y="140354"/>
            <a:ext cx="8913124" cy="6322100"/>
          </a:xfrm>
          <a:prstGeom prst="rect">
            <a:avLst/>
          </a:prstGeom>
        </p:spPr>
      </p:pic>
      <p:sp>
        <p:nvSpPr>
          <p:cNvPr id="33" name="Rectangle 32">
            <a:extLst>
              <a:ext uri="{FF2B5EF4-FFF2-40B4-BE49-F238E27FC236}">
                <a16:creationId xmlns:a16="http://schemas.microsoft.com/office/drawing/2014/main" id="{C4AC4970-F594-4F7E-8E3B-260698FBB930}"/>
              </a:ext>
            </a:extLst>
          </p:cNvPr>
          <p:cNvSpPr/>
          <p:nvPr/>
        </p:nvSpPr>
        <p:spPr>
          <a:xfrm>
            <a:off x="275303"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The Roman numerals on the clock face have been muddled up.</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Put them back into the correct order.</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9" name="TextBox 8">
            <a:extLst>
              <a:ext uri="{FF2B5EF4-FFF2-40B4-BE49-F238E27FC236}">
                <a16:creationId xmlns:a16="http://schemas.microsoft.com/office/drawing/2014/main" id="{312F83CF-3982-4FF5-9F60-2690640C245D}"/>
              </a:ext>
            </a:extLst>
          </p:cNvPr>
          <p:cNvSpPr txBox="1"/>
          <p:nvPr/>
        </p:nvSpPr>
        <p:spPr>
          <a:xfrm>
            <a:off x="8423792" y="6030968"/>
            <a:ext cx="370632" cy="276999"/>
          </a:xfrm>
          <a:prstGeom prst="rect">
            <a:avLst/>
          </a:prstGeom>
          <a:noFill/>
        </p:spPr>
        <p:txBody>
          <a:bodyPr wrap="square" rtlCol="0">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4639751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a:extLst>
              <a:ext uri="{FF2B5EF4-FFF2-40B4-BE49-F238E27FC236}">
                <a16:creationId xmlns:a16="http://schemas.microsoft.com/office/drawing/2014/main" id="{7ED7D2B4-18CD-43FA-801B-9F52E1F683B4}"/>
              </a:ext>
            </a:extLst>
          </p:cNvPr>
          <p:cNvPicPr>
            <a:picLocks noChangeAspect="1"/>
          </p:cNvPicPr>
          <p:nvPr/>
        </p:nvPicPr>
        <p:blipFill>
          <a:blip r:embed="rId3"/>
          <a:stretch>
            <a:fillRect/>
          </a:stretch>
        </p:blipFill>
        <p:spPr>
          <a:xfrm>
            <a:off x="115438" y="141338"/>
            <a:ext cx="8913124" cy="6322100"/>
          </a:xfrm>
          <a:prstGeom prst="rect">
            <a:avLst/>
          </a:prstGeom>
        </p:spPr>
      </p:pic>
      <p:sp>
        <p:nvSpPr>
          <p:cNvPr id="10" name="Rectangle 9">
            <a:extLst>
              <a:ext uri="{FF2B5EF4-FFF2-40B4-BE49-F238E27FC236}">
                <a16:creationId xmlns:a16="http://schemas.microsoft.com/office/drawing/2014/main" id="{278F46B4-22A7-46B4-A5A2-9D6070EF78B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algn="ctr"/>
            <a:endParaRPr lang="en-GB" sz="2000" u="sng" dirty="0">
              <a:solidFill>
                <a:schemeClr val="tx1"/>
              </a:solidFill>
              <a:latin typeface="SassoonCRInfantMedium" panose="02000603020000020003" pitchFamily="2" charset="0"/>
            </a:endParaRPr>
          </a:p>
          <a:p>
            <a:pPr algn="ctr"/>
            <a:r>
              <a:rPr lang="en-GB" sz="2000" b="1" dirty="0">
                <a:solidFill>
                  <a:schemeClr val="tx1"/>
                </a:solidFill>
                <a:latin typeface="Century Gothic" panose="020B0502020202020204" pitchFamily="34" charset="0"/>
              </a:rPr>
              <a:t>It takes Amit 36 minutes to drive to the shops. </a:t>
            </a:r>
          </a:p>
          <a:p>
            <a:pPr algn="ctr"/>
            <a:r>
              <a:rPr lang="en-GB" sz="2000" b="1" dirty="0">
                <a:solidFill>
                  <a:schemeClr val="tx1"/>
                </a:solidFill>
                <a:latin typeface="Century Gothic" panose="020B0502020202020204" pitchFamily="34" charset="0"/>
              </a:rPr>
              <a:t>He sets off from home at five past one. </a:t>
            </a:r>
          </a:p>
          <a:p>
            <a:pPr algn="ctr"/>
            <a:r>
              <a:rPr lang="en-GB" sz="2000" b="1" dirty="0">
                <a:solidFill>
                  <a:schemeClr val="tx1"/>
                </a:solidFill>
                <a:latin typeface="Century Gothic" panose="020B0502020202020204" pitchFamily="34" charset="0"/>
              </a:rPr>
              <a:t>What time does he get to the shops?</a:t>
            </a:r>
          </a:p>
          <a:p>
            <a:pPr algn="ctr"/>
            <a:endParaRPr lang="en-GB" sz="2000" b="1" dirty="0">
              <a:solidFill>
                <a:srgbClr val="FF0000"/>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Where would the hands be on the clock </a:t>
            </a:r>
          </a:p>
          <a:p>
            <a:pPr lvl="0" algn="ctr" defTabSz="514350">
              <a:defRPr/>
            </a:pPr>
            <a:r>
              <a:rPr lang="en-GB" sz="2000" b="1" dirty="0">
                <a:solidFill>
                  <a:schemeClr val="tx1"/>
                </a:solidFill>
                <a:latin typeface="Century Gothic" panose="020B0502020202020204" pitchFamily="34" charset="0"/>
              </a:rPr>
              <a:t>at the time he arrives at the shops?</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algn="ctr" defTabSz="514350">
              <a:defRPr/>
            </a:pPr>
            <a:endParaRPr lang="en-GB" sz="2000" dirty="0">
              <a:solidFill>
                <a:srgbClr val="FF0000"/>
              </a:solidFill>
              <a:latin typeface="SassoonCRInfantMedium" panose="02000603020000020003" pitchFamily="2" charset="0"/>
            </a:endParaRPr>
          </a:p>
          <a:p>
            <a:pPr lvl="0" algn="ctr" defTabSz="514350">
              <a:defRPr/>
            </a:pPr>
            <a:endParaRPr lang="en-GB" sz="2000" b="1" dirty="0">
              <a:solidFill>
                <a:schemeClr val="tx1"/>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6">
            <a:extLst>
              <a:ext uri="{FF2B5EF4-FFF2-40B4-BE49-F238E27FC236}">
                <a16:creationId xmlns:a16="http://schemas.microsoft.com/office/drawing/2014/main" id="{7A233CF5-E1EC-4CE0-9616-F563662ED7D9}"/>
              </a:ext>
            </a:extLst>
          </p:cNvPr>
          <p:cNvSpPr txBox="1"/>
          <p:nvPr/>
        </p:nvSpPr>
        <p:spPr>
          <a:xfrm>
            <a:off x="8233705" y="6075228"/>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24187968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a:extLst>
              <a:ext uri="{FF2B5EF4-FFF2-40B4-BE49-F238E27FC236}">
                <a16:creationId xmlns:a16="http://schemas.microsoft.com/office/drawing/2014/main" id="{7ED7D2B4-18CD-43FA-801B-9F52E1F683B4}"/>
              </a:ext>
            </a:extLst>
          </p:cNvPr>
          <p:cNvPicPr>
            <a:picLocks noChangeAspect="1"/>
          </p:cNvPicPr>
          <p:nvPr/>
        </p:nvPicPr>
        <p:blipFill>
          <a:blip r:embed="rId3"/>
          <a:stretch>
            <a:fillRect/>
          </a:stretch>
        </p:blipFill>
        <p:spPr>
          <a:xfrm>
            <a:off x="115438" y="141338"/>
            <a:ext cx="8913124" cy="6322100"/>
          </a:xfrm>
          <a:prstGeom prst="rect">
            <a:avLst/>
          </a:prstGeom>
        </p:spPr>
      </p:pic>
      <p:sp>
        <p:nvSpPr>
          <p:cNvPr id="10" name="Rectangle 9">
            <a:extLst>
              <a:ext uri="{FF2B5EF4-FFF2-40B4-BE49-F238E27FC236}">
                <a16:creationId xmlns:a16="http://schemas.microsoft.com/office/drawing/2014/main" id="{278F46B4-22A7-46B4-A5A2-9D6070EF78B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algn="ctr"/>
            <a:endParaRPr lang="en-GB" sz="2000" u="sng" dirty="0">
              <a:solidFill>
                <a:schemeClr val="tx1"/>
              </a:solidFill>
              <a:latin typeface="SassoonCRInfantMedium" panose="02000603020000020003" pitchFamily="2" charset="0"/>
            </a:endParaRPr>
          </a:p>
          <a:p>
            <a:pPr algn="ctr"/>
            <a:r>
              <a:rPr lang="en-GB" sz="2000" b="1" dirty="0">
                <a:solidFill>
                  <a:schemeClr val="tx1"/>
                </a:solidFill>
                <a:latin typeface="Century Gothic" panose="020B0502020202020204" pitchFamily="34" charset="0"/>
              </a:rPr>
              <a:t>It takes Amit 36 minutes to drive to the shops. </a:t>
            </a:r>
          </a:p>
          <a:p>
            <a:pPr algn="ctr"/>
            <a:r>
              <a:rPr lang="en-GB" sz="2000" b="1" dirty="0">
                <a:solidFill>
                  <a:schemeClr val="tx1"/>
                </a:solidFill>
                <a:latin typeface="Century Gothic" panose="020B0502020202020204" pitchFamily="34" charset="0"/>
              </a:rPr>
              <a:t>He sets off from home at five past one. </a:t>
            </a:r>
          </a:p>
          <a:p>
            <a:pPr algn="ctr"/>
            <a:r>
              <a:rPr lang="en-GB" sz="2000" b="1" dirty="0">
                <a:solidFill>
                  <a:schemeClr val="tx1"/>
                </a:solidFill>
                <a:latin typeface="Century Gothic" panose="020B0502020202020204" pitchFamily="34" charset="0"/>
              </a:rPr>
              <a:t>What time does he get to the shops?</a:t>
            </a:r>
          </a:p>
          <a:p>
            <a:pPr algn="ctr"/>
            <a:endParaRPr lang="en-GB" sz="2000" b="1" dirty="0">
              <a:solidFill>
                <a:srgbClr val="FF0000"/>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Where would the hands be on the clock </a:t>
            </a:r>
          </a:p>
          <a:p>
            <a:pPr lvl="0" algn="ctr" defTabSz="514350">
              <a:defRPr/>
            </a:pPr>
            <a:r>
              <a:rPr lang="en-GB" sz="2000" b="1" dirty="0">
                <a:solidFill>
                  <a:schemeClr val="tx1"/>
                </a:solidFill>
                <a:latin typeface="Century Gothic" panose="020B0502020202020204" pitchFamily="34" charset="0"/>
              </a:rPr>
              <a:t>at the time he arrives at the shops?</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algn="ctr" defTabSz="514350">
              <a:defRPr/>
            </a:pPr>
            <a:r>
              <a:rPr lang="en-GB" sz="2000" b="1" dirty="0">
                <a:solidFill>
                  <a:srgbClr val="FF0000"/>
                </a:solidFill>
                <a:latin typeface="Century Gothic" panose="020B0502020202020204" pitchFamily="34" charset="0"/>
              </a:rPr>
              <a:t>He arrives at the shops at nineteen minutes to two.</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algn="ctr" defTabSz="514350">
              <a:defRPr/>
            </a:pPr>
            <a:endParaRPr lang="en-GB" sz="2000" dirty="0">
              <a:solidFill>
                <a:srgbClr val="FF0000"/>
              </a:solidFill>
              <a:latin typeface="SassoonCRInfantMedium" panose="02000603020000020003" pitchFamily="2" charset="0"/>
            </a:endParaRPr>
          </a:p>
          <a:p>
            <a:pPr lvl="0" algn="ctr" defTabSz="514350">
              <a:defRPr/>
            </a:pPr>
            <a:endParaRPr lang="en-GB" sz="2000" b="1" dirty="0">
              <a:solidFill>
                <a:schemeClr val="tx1"/>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cxnSp>
        <p:nvCxnSpPr>
          <p:cNvPr id="7" name="Straight Arrow Connector 6">
            <a:extLst>
              <a:ext uri="{FF2B5EF4-FFF2-40B4-BE49-F238E27FC236}">
                <a16:creationId xmlns:a16="http://schemas.microsoft.com/office/drawing/2014/main" id="{D2961050-4AB9-4EDA-99C2-1619F3D038CB}"/>
              </a:ext>
            </a:extLst>
          </p:cNvPr>
          <p:cNvCxnSpPr>
            <a:cxnSpLocks/>
          </p:cNvCxnSpPr>
          <p:nvPr/>
        </p:nvCxnSpPr>
        <p:spPr>
          <a:xfrm flipH="1">
            <a:off x="3549650" y="4358426"/>
            <a:ext cx="1052852" cy="45487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53CC666-CFE5-441D-9311-2E7AC7F01BF8}"/>
              </a:ext>
            </a:extLst>
          </p:cNvPr>
          <p:cNvCxnSpPr>
            <a:cxnSpLocks/>
          </p:cNvCxnSpPr>
          <p:nvPr/>
        </p:nvCxnSpPr>
        <p:spPr>
          <a:xfrm flipV="1">
            <a:off x="4565650" y="3917950"/>
            <a:ext cx="564873" cy="45317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CFFFA10-F5D2-4AD1-A281-92BEAC75ADDE}"/>
              </a:ext>
            </a:extLst>
          </p:cNvPr>
          <p:cNvSpPr txBox="1"/>
          <p:nvPr/>
        </p:nvSpPr>
        <p:spPr>
          <a:xfrm>
            <a:off x="8233705" y="6075228"/>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4177375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3" name="Picture 12">
            <a:extLst>
              <a:ext uri="{FF2B5EF4-FFF2-40B4-BE49-F238E27FC236}">
                <a16:creationId xmlns:a16="http://schemas.microsoft.com/office/drawing/2014/main" id="{0B0EFFCA-0ABF-458E-8616-5EBF4545769A}"/>
              </a:ext>
            </a:extLst>
          </p:cNvPr>
          <p:cNvPicPr>
            <a:picLocks noChangeAspect="1"/>
          </p:cNvPicPr>
          <p:nvPr/>
        </p:nvPicPr>
        <p:blipFill>
          <a:blip r:embed="rId3"/>
          <a:stretch>
            <a:fillRect/>
          </a:stretch>
        </p:blipFill>
        <p:spPr>
          <a:xfrm>
            <a:off x="115438" y="140354"/>
            <a:ext cx="8913124" cy="6322100"/>
          </a:xfrm>
          <a:prstGeom prst="rect">
            <a:avLst/>
          </a:prstGeom>
        </p:spPr>
      </p:pic>
      <p:sp>
        <p:nvSpPr>
          <p:cNvPr id="14" name="Rectangle 13">
            <a:extLst>
              <a:ext uri="{FF2B5EF4-FFF2-40B4-BE49-F238E27FC236}">
                <a16:creationId xmlns:a16="http://schemas.microsoft.com/office/drawing/2014/main" id="{AE204DBA-E858-4F08-9ABE-AE4006D8D2B4}"/>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What time is shown on the clock?</a:t>
            </a:r>
          </a:p>
          <a:p>
            <a:pPr lvl="0" algn="ctr"/>
            <a:endParaRPr lang="en-GB" sz="2000" b="1" dirty="0">
              <a:solidFill>
                <a:schemeClr val="tx1"/>
              </a:solidFill>
              <a:latin typeface="Century Gothic" panose="020B0502020202020204" pitchFamily="34" charset="0"/>
            </a:endParaRPr>
          </a:p>
        </p:txBody>
      </p:sp>
      <p:sp>
        <p:nvSpPr>
          <p:cNvPr id="9" name="TextBox 8">
            <a:extLst>
              <a:ext uri="{FF2B5EF4-FFF2-40B4-BE49-F238E27FC236}">
                <a16:creationId xmlns:a16="http://schemas.microsoft.com/office/drawing/2014/main" id="{53014DD1-55C1-429D-BD22-B44C89C2B287}"/>
              </a:ext>
            </a:extLst>
          </p:cNvPr>
          <p:cNvSpPr txBox="1"/>
          <p:nvPr/>
        </p:nvSpPr>
        <p:spPr>
          <a:xfrm>
            <a:off x="8423792" y="6030968"/>
            <a:ext cx="370632" cy="276999"/>
          </a:xfrm>
          <a:prstGeom prst="rect">
            <a:avLst/>
          </a:prstGeom>
          <a:noFill/>
        </p:spPr>
        <p:txBody>
          <a:bodyPr wrap="square" rtlCol="0">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36917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3" name="Picture 12">
            <a:extLst>
              <a:ext uri="{FF2B5EF4-FFF2-40B4-BE49-F238E27FC236}">
                <a16:creationId xmlns:a16="http://schemas.microsoft.com/office/drawing/2014/main" id="{0B0EFFCA-0ABF-458E-8616-5EBF4545769A}"/>
              </a:ext>
            </a:extLst>
          </p:cNvPr>
          <p:cNvPicPr>
            <a:picLocks noChangeAspect="1"/>
          </p:cNvPicPr>
          <p:nvPr/>
        </p:nvPicPr>
        <p:blipFill>
          <a:blip r:embed="rId3"/>
          <a:stretch>
            <a:fillRect/>
          </a:stretch>
        </p:blipFill>
        <p:spPr>
          <a:xfrm>
            <a:off x="115438" y="140354"/>
            <a:ext cx="8913124" cy="6322100"/>
          </a:xfrm>
          <a:prstGeom prst="rect">
            <a:avLst/>
          </a:prstGeom>
        </p:spPr>
      </p:pic>
      <p:sp>
        <p:nvSpPr>
          <p:cNvPr id="14" name="Rectangle 13">
            <a:extLst>
              <a:ext uri="{FF2B5EF4-FFF2-40B4-BE49-F238E27FC236}">
                <a16:creationId xmlns:a16="http://schemas.microsoft.com/office/drawing/2014/main" id="{AE204DBA-E858-4F08-9ABE-AE4006D8D2B4}"/>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What time is shown on the clock?</a:t>
            </a:r>
          </a:p>
          <a:p>
            <a:pPr lvl="0"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Twenty-five minutes to ten</a:t>
            </a:r>
          </a:p>
          <a:p>
            <a:pPr lvl="0" algn="ctr"/>
            <a:endParaRPr lang="en-GB" sz="2000" b="1" dirty="0">
              <a:solidFill>
                <a:schemeClr val="tx1"/>
              </a:solidFill>
              <a:latin typeface="Century Gothic" panose="020B0502020202020204" pitchFamily="34" charset="0"/>
            </a:endParaRPr>
          </a:p>
        </p:txBody>
      </p:sp>
      <p:sp>
        <p:nvSpPr>
          <p:cNvPr id="9" name="TextBox 8">
            <a:extLst>
              <a:ext uri="{FF2B5EF4-FFF2-40B4-BE49-F238E27FC236}">
                <a16:creationId xmlns:a16="http://schemas.microsoft.com/office/drawing/2014/main" id="{9F2FF4A2-9C3A-49F6-8F66-63E9A1F5E7AD}"/>
              </a:ext>
            </a:extLst>
          </p:cNvPr>
          <p:cNvSpPr txBox="1"/>
          <p:nvPr/>
        </p:nvSpPr>
        <p:spPr>
          <a:xfrm>
            <a:off x="8423792" y="6030968"/>
            <a:ext cx="370632" cy="276999"/>
          </a:xfrm>
          <a:prstGeom prst="rect">
            <a:avLst/>
          </a:prstGeom>
          <a:noFill/>
        </p:spPr>
        <p:txBody>
          <a:bodyPr wrap="square" rtlCol="0">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3353284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A clock shows the time twenty minutes past eight.</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What number is the minute hand pointing at?</a:t>
            </a:r>
          </a:p>
          <a:p>
            <a:pPr lvl="0" algn="ctr"/>
            <a:endParaRPr lang="en-GB" sz="2000" b="1" dirty="0">
              <a:solidFill>
                <a:schemeClr val="tx1"/>
              </a:solidFill>
              <a:latin typeface="Century Gothic" panose="020B0502020202020204" pitchFamily="34" charset="0"/>
            </a:endParaRPr>
          </a:p>
        </p:txBody>
      </p:sp>
      <p:grpSp>
        <p:nvGrpSpPr>
          <p:cNvPr id="15" name="Group 14">
            <a:extLst>
              <a:ext uri="{FF2B5EF4-FFF2-40B4-BE49-F238E27FC236}">
                <a16:creationId xmlns:a16="http://schemas.microsoft.com/office/drawing/2014/main" id="{951E8D8B-0699-44D9-85F6-DE722A4646FC}"/>
              </a:ext>
            </a:extLst>
          </p:cNvPr>
          <p:cNvGrpSpPr/>
          <p:nvPr/>
        </p:nvGrpSpPr>
        <p:grpSpPr>
          <a:xfrm>
            <a:off x="1338796" y="2792962"/>
            <a:ext cx="6466408" cy="1016094"/>
            <a:chOff x="870723" y="2539905"/>
            <a:chExt cx="6466408" cy="1016094"/>
          </a:xfrm>
        </p:grpSpPr>
        <p:sp>
          <p:nvSpPr>
            <p:cNvPr id="16" name="Rectangle: Rounded Corners 15">
              <a:extLst>
                <a:ext uri="{FF2B5EF4-FFF2-40B4-BE49-F238E27FC236}">
                  <a16:creationId xmlns:a16="http://schemas.microsoft.com/office/drawing/2014/main" id="{E978C96D-55FF-4DAA-90C5-7FABAF65E70D}"/>
                </a:ext>
              </a:extLst>
            </p:cNvPr>
            <p:cNvSpPr/>
            <p:nvPr/>
          </p:nvSpPr>
          <p:spPr>
            <a:xfrm>
              <a:off x="870723" y="2539905"/>
              <a:ext cx="1761054" cy="1016094"/>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500" b="1" dirty="0">
                  <a:solidFill>
                    <a:schemeClr val="tx1"/>
                  </a:solidFill>
                  <a:latin typeface="Century Gothic" panose="020B0502020202020204" pitchFamily="34" charset="0"/>
                </a:rPr>
                <a:t>VIII</a:t>
              </a:r>
            </a:p>
          </p:txBody>
        </p:sp>
        <p:sp>
          <p:nvSpPr>
            <p:cNvPr id="17" name="Rectangle: Rounded Corners 16">
              <a:extLst>
                <a:ext uri="{FF2B5EF4-FFF2-40B4-BE49-F238E27FC236}">
                  <a16:creationId xmlns:a16="http://schemas.microsoft.com/office/drawing/2014/main" id="{2C4B7AB9-9DDA-412C-80CC-516F458F3034}"/>
                </a:ext>
              </a:extLst>
            </p:cNvPr>
            <p:cNvSpPr/>
            <p:nvPr/>
          </p:nvSpPr>
          <p:spPr>
            <a:xfrm>
              <a:off x="3223400" y="2539905"/>
              <a:ext cx="1761054" cy="1016094"/>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500" b="1" dirty="0">
                  <a:solidFill>
                    <a:schemeClr val="tx1"/>
                  </a:solidFill>
                  <a:latin typeface="Century Gothic" panose="020B0502020202020204" pitchFamily="34" charset="0"/>
                </a:rPr>
                <a:t>III</a:t>
              </a:r>
            </a:p>
          </p:txBody>
        </p:sp>
        <p:sp>
          <p:nvSpPr>
            <p:cNvPr id="18" name="Rectangle: Rounded Corners 17">
              <a:extLst>
                <a:ext uri="{FF2B5EF4-FFF2-40B4-BE49-F238E27FC236}">
                  <a16:creationId xmlns:a16="http://schemas.microsoft.com/office/drawing/2014/main" id="{4C58A045-C599-4D34-811F-EDD42E84AB1F}"/>
                </a:ext>
              </a:extLst>
            </p:cNvPr>
            <p:cNvSpPr/>
            <p:nvPr/>
          </p:nvSpPr>
          <p:spPr>
            <a:xfrm>
              <a:off x="5576077" y="2539905"/>
              <a:ext cx="1761054" cy="1016094"/>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500" b="1" dirty="0">
                  <a:solidFill>
                    <a:schemeClr val="tx1"/>
                  </a:solidFill>
                  <a:latin typeface="Century Gothic" panose="020B0502020202020204" pitchFamily="34" charset="0"/>
                </a:rPr>
                <a:t>V</a:t>
              </a:r>
            </a:p>
          </p:txBody>
        </p:sp>
      </p:grpSp>
      <p:sp>
        <p:nvSpPr>
          <p:cNvPr id="13" name="TextBox 12">
            <a:extLst>
              <a:ext uri="{FF2B5EF4-FFF2-40B4-BE49-F238E27FC236}">
                <a16:creationId xmlns:a16="http://schemas.microsoft.com/office/drawing/2014/main" id="{AD791241-562A-4DCB-B621-2D85C5D6D7C3}"/>
              </a:ext>
            </a:extLst>
          </p:cNvPr>
          <p:cNvSpPr txBox="1"/>
          <p:nvPr/>
        </p:nvSpPr>
        <p:spPr>
          <a:xfrm>
            <a:off x="8423792" y="6030968"/>
            <a:ext cx="370632" cy="276999"/>
          </a:xfrm>
          <a:prstGeom prst="rect">
            <a:avLst/>
          </a:prstGeom>
          <a:noFill/>
        </p:spPr>
        <p:txBody>
          <a:bodyPr wrap="square" rtlCol="0">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2048193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A clock shows the time twenty minutes past eight.</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What number is the minute hand pointing at?</a:t>
            </a:r>
          </a:p>
          <a:p>
            <a:pPr lvl="0" algn="ctr"/>
            <a:endParaRPr lang="en-GB" sz="2000" b="1" dirty="0">
              <a:solidFill>
                <a:schemeClr val="tx1"/>
              </a:solidFill>
              <a:latin typeface="Century Gothic" panose="020B0502020202020204" pitchFamily="34" charset="0"/>
            </a:endParaRPr>
          </a:p>
        </p:txBody>
      </p:sp>
      <p:grpSp>
        <p:nvGrpSpPr>
          <p:cNvPr id="15" name="Group 14">
            <a:extLst>
              <a:ext uri="{FF2B5EF4-FFF2-40B4-BE49-F238E27FC236}">
                <a16:creationId xmlns:a16="http://schemas.microsoft.com/office/drawing/2014/main" id="{951E8D8B-0699-44D9-85F6-DE722A4646FC}"/>
              </a:ext>
            </a:extLst>
          </p:cNvPr>
          <p:cNvGrpSpPr/>
          <p:nvPr/>
        </p:nvGrpSpPr>
        <p:grpSpPr>
          <a:xfrm>
            <a:off x="1338796" y="2792962"/>
            <a:ext cx="6466408" cy="1016094"/>
            <a:chOff x="870723" y="2539905"/>
            <a:chExt cx="6466408" cy="1016094"/>
          </a:xfrm>
        </p:grpSpPr>
        <p:sp>
          <p:nvSpPr>
            <p:cNvPr id="16" name="Rectangle: Rounded Corners 15">
              <a:extLst>
                <a:ext uri="{FF2B5EF4-FFF2-40B4-BE49-F238E27FC236}">
                  <a16:creationId xmlns:a16="http://schemas.microsoft.com/office/drawing/2014/main" id="{E978C96D-55FF-4DAA-90C5-7FABAF65E70D}"/>
                </a:ext>
              </a:extLst>
            </p:cNvPr>
            <p:cNvSpPr/>
            <p:nvPr/>
          </p:nvSpPr>
          <p:spPr>
            <a:xfrm>
              <a:off x="870723" y="2539905"/>
              <a:ext cx="1761054" cy="1016094"/>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500" b="1" dirty="0">
                  <a:solidFill>
                    <a:schemeClr val="bg2">
                      <a:lumMod val="50000"/>
                    </a:schemeClr>
                  </a:solidFill>
                  <a:latin typeface="Century Gothic" panose="020B0502020202020204" pitchFamily="34" charset="0"/>
                </a:rPr>
                <a:t>VIII</a:t>
              </a:r>
            </a:p>
          </p:txBody>
        </p:sp>
        <p:sp>
          <p:nvSpPr>
            <p:cNvPr id="17" name="Rectangle: Rounded Corners 16">
              <a:extLst>
                <a:ext uri="{FF2B5EF4-FFF2-40B4-BE49-F238E27FC236}">
                  <a16:creationId xmlns:a16="http://schemas.microsoft.com/office/drawing/2014/main" id="{2C4B7AB9-9DDA-412C-80CC-516F458F3034}"/>
                </a:ext>
              </a:extLst>
            </p:cNvPr>
            <p:cNvSpPr/>
            <p:nvPr/>
          </p:nvSpPr>
          <p:spPr>
            <a:xfrm>
              <a:off x="3223400" y="2539905"/>
              <a:ext cx="1761054" cy="1016094"/>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500" b="1" dirty="0">
                  <a:solidFill>
                    <a:schemeClr val="bg2">
                      <a:lumMod val="50000"/>
                    </a:schemeClr>
                  </a:solidFill>
                  <a:latin typeface="Century Gothic" panose="020B0502020202020204" pitchFamily="34" charset="0"/>
                </a:rPr>
                <a:t>III</a:t>
              </a:r>
            </a:p>
          </p:txBody>
        </p:sp>
        <p:sp>
          <p:nvSpPr>
            <p:cNvPr id="18" name="Rectangle: Rounded Corners 17">
              <a:extLst>
                <a:ext uri="{FF2B5EF4-FFF2-40B4-BE49-F238E27FC236}">
                  <a16:creationId xmlns:a16="http://schemas.microsoft.com/office/drawing/2014/main" id="{4C58A045-C599-4D34-811F-EDD42E84AB1F}"/>
                </a:ext>
              </a:extLst>
            </p:cNvPr>
            <p:cNvSpPr/>
            <p:nvPr/>
          </p:nvSpPr>
          <p:spPr>
            <a:xfrm>
              <a:off x="5576077" y="2539905"/>
              <a:ext cx="1761054" cy="1016094"/>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500" b="1" dirty="0">
                  <a:solidFill>
                    <a:srgbClr val="FF0000"/>
                  </a:solidFill>
                  <a:latin typeface="Century Gothic" panose="020B0502020202020204" pitchFamily="34" charset="0"/>
                </a:rPr>
                <a:t>V</a:t>
              </a:r>
            </a:p>
          </p:txBody>
        </p:sp>
      </p:grpSp>
      <p:sp>
        <p:nvSpPr>
          <p:cNvPr id="13" name="TextBox 12">
            <a:extLst>
              <a:ext uri="{FF2B5EF4-FFF2-40B4-BE49-F238E27FC236}">
                <a16:creationId xmlns:a16="http://schemas.microsoft.com/office/drawing/2014/main" id="{A7CCF4EE-54EE-4B46-A27C-142F1555DB54}"/>
              </a:ext>
            </a:extLst>
          </p:cNvPr>
          <p:cNvSpPr txBox="1"/>
          <p:nvPr/>
        </p:nvSpPr>
        <p:spPr>
          <a:xfrm>
            <a:off x="8423792" y="6030968"/>
            <a:ext cx="370632" cy="276999"/>
          </a:xfrm>
          <a:prstGeom prst="rect">
            <a:avLst/>
          </a:prstGeom>
          <a:noFill/>
        </p:spPr>
        <p:txBody>
          <a:bodyPr wrap="square" rtlCol="0">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3573341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2" name="Picture 21">
            <a:extLst>
              <a:ext uri="{FF2B5EF4-FFF2-40B4-BE49-F238E27FC236}">
                <a16:creationId xmlns:a16="http://schemas.microsoft.com/office/drawing/2014/main" id="{DDA06644-C418-4B7F-A579-85170D108D00}"/>
              </a:ext>
            </a:extLst>
          </p:cNvPr>
          <p:cNvPicPr>
            <a:picLocks noChangeAspect="1"/>
          </p:cNvPicPr>
          <p:nvPr/>
        </p:nvPicPr>
        <p:blipFill>
          <a:blip r:embed="rId3"/>
          <a:stretch>
            <a:fillRect/>
          </a:stretch>
        </p:blipFill>
        <p:spPr>
          <a:xfrm>
            <a:off x="115438" y="140354"/>
            <a:ext cx="8913124" cy="6322100"/>
          </a:xfrm>
          <a:prstGeom prst="rect">
            <a:avLst/>
          </a:prstGeom>
        </p:spPr>
      </p:pic>
      <p:sp>
        <p:nvSpPr>
          <p:cNvPr id="23" name="Rectangle 22">
            <a:extLst>
              <a:ext uri="{FF2B5EF4-FFF2-40B4-BE49-F238E27FC236}">
                <a16:creationId xmlns:a16="http://schemas.microsoft.com/office/drawing/2014/main" id="{344912A9-09B2-4E35-8C9B-0AC111B6138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Draw the missing hand on the clock </a:t>
            </a:r>
          </a:p>
          <a:p>
            <a:pPr lvl="0" algn="ctr"/>
            <a:r>
              <a:rPr lang="en-GB" sz="2000" b="1" dirty="0">
                <a:solidFill>
                  <a:schemeClr val="tx1"/>
                </a:solidFill>
                <a:latin typeface="Century Gothic" panose="020B0502020202020204" pitchFamily="34" charset="0"/>
              </a:rPr>
              <a:t>so that it reads twenty minutes to four.</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9" name="TextBox 8">
            <a:extLst>
              <a:ext uri="{FF2B5EF4-FFF2-40B4-BE49-F238E27FC236}">
                <a16:creationId xmlns:a16="http://schemas.microsoft.com/office/drawing/2014/main" id="{29D32E8A-89AC-41B9-B39F-253E000B527D}"/>
              </a:ext>
            </a:extLst>
          </p:cNvPr>
          <p:cNvSpPr txBox="1"/>
          <p:nvPr/>
        </p:nvSpPr>
        <p:spPr>
          <a:xfrm>
            <a:off x="8423792" y="6030968"/>
            <a:ext cx="370632" cy="276999"/>
          </a:xfrm>
          <a:prstGeom prst="rect">
            <a:avLst/>
          </a:prstGeom>
          <a:noFill/>
        </p:spPr>
        <p:txBody>
          <a:bodyPr wrap="square" rtlCol="0">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292362557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9" ma:contentTypeDescription="Create a new document." ma:contentTypeScope="" ma:versionID="4a0f88728004eb4f82c14282ae59273b">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dbda40e16343d875009b14508550e4dd"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E1B23D-0FA7-437C-814C-74D83561D2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144f90-c7b6-48d0-aae5-f5e9e48cc3df"/>
    <ds:schemaRef ds:uri="5c7a0828-c5e4-45f8-a074-18a8fdc88e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F8F11D-A449-4684-B8E0-461263A2E192}">
  <ds:schemaRefs>
    <ds:schemaRef ds:uri="http://purl.org/dc/elements/1.1/"/>
    <ds:schemaRef ds:uri="http://schemas.microsoft.com/office/2006/metadata/properties"/>
    <ds:schemaRef ds:uri="http://schemas.openxmlformats.org/package/2006/metadata/core-properties"/>
    <ds:schemaRef ds:uri="5c7a0828-c5e4-45f8-a074-18a8fdc88ec6"/>
    <ds:schemaRef ds:uri="http://purl.org/dc/terms/"/>
    <ds:schemaRef ds:uri="86144f90-c7b6-48d0-aae5-f5e9e48cc3df"/>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8BE7001C-4FE1-4FF1-8D32-419BDEA7C0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1093</TotalTime>
  <Words>1109</Words>
  <Application>Microsoft Office PowerPoint</Application>
  <PresentationFormat>On-screen Show (4:3)</PresentationFormat>
  <Paragraphs>652</Paragraphs>
  <Slides>41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Century Gothic</vt:lpstr>
      <vt:lpstr>SassoonCRInfantMedium</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Wednesday 3rd  June 2020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Thursday 4th June 2020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Friday 5th June 2020  Year 3/4: Telling the Time to the Minute using reasoning and problem solving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Zainab Ali</cp:lastModifiedBy>
  <cp:revision>12</cp:revision>
  <dcterms:created xsi:type="dcterms:W3CDTF">2018-03-17T10:08:43Z</dcterms:created>
  <dcterms:modified xsi:type="dcterms:W3CDTF">2020-05-20T14:50:42Z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