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74" r:id="rId6"/>
    <p:sldId id="373" r:id="rId7"/>
    <p:sldId id="384" r:id="rId8"/>
    <p:sldId id="385" r:id="rId9"/>
    <p:sldId id="386" r:id="rId10"/>
    <p:sldId id="378" r:id="rId11"/>
    <p:sldId id="380" r:id="rId12"/>
    <p:sldId id="38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4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3/4 – Spring Block 4 – Fractions and Decimals – Step 11</a:t>
            </a:r>
            <a:endParaRPr lang="en-GB" sz="16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11</a:t>
            </a: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22.04.20</a:t>
            </a: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4: LO: I can find hundredths on a place value grid </a:t>
            </a:r>
            <a:r>
              <a:rPr lang="en-GB" sz="4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using reasoning and problem – solving </a:t>
            </a:r>
            <a:endParaRPr lang="en-GB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Using all the digit cards and the place value chart, make three different numbers.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the biggest number you can make? </a:t>
            </a: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154FDE7-A957-4127-BAAE-7225208E76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848613"/>
              </p:ext>
            </p:extLst>
          </p:nvPr>
        </p:nvGraphicFramePr>
        <p:xfrm>
          <a:off x="2073236" y="3024151"/>
          <a:ext cx="4997529" cy="100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5843">
                  <a:extLst>
                    <a:ext uri="{9D8B030D-6E8A-4147-A177-3AD203B41FA5}">
                      <a16:colId xmlns:a16="http://schemas.microsoft.com/office/drawing/2014/main" val="1656310629"/>
                    </a:ext>
                  </a:extLst>
                </a:gridCol>
                <a:gridCol w="1665843">
                  <a:extLst>
                    <a:ext uri="{9D8B030D-6E8A-4147-A177-3AD203B41FA5}">
                      <a16:colId xmlns:a16="http://schemas.microsoft.com/office/drawing/2014/main" val="973861801"/>
                    </a:ext>
                  </a:extLst>
                </a:gridCol>
                <a:gridCol w="1665843">
                  <a:extLst>
                    <a:ext uri="{9D8B030D-6E8A-4147-A177-3AD203B41FA5}">
                      <a16:colId xmlns:a16="http://schemas.microsoft.com/office/drawing/2014/main" val="1353187081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75571" marR="755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75571" marR="755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75571" marR="755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93244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58777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0C05104E-C760-491E-96B9-78D49C314BA8}"/>
              </a:ext>
            </a:extLst>
          </p:cNvPr>
          <p:cNvGrpSpPr/>
          <p:nvPr/>
        </p:nvGrpSpPr>
        <p:grpSpPr>
          <a:xfrm>
            <a:off x="3270501" y="1831363"/>
            <a:ext cx="2602998" cy="858419"/>
            <a:chOff x="831480" y="1040591"/>
            <a:chExt cx="1955671" cy="644943"/>
          </a:xfrm>
          <a:solidFill>
            <a:schemeClr val="bg1"/>
          </a:solidFill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7B58F27E-E49F-451C-962A-8BDE836FB11D}"/>
                </a:ext>
              </a:extLst>
            </p:cNvPr>
            <p:cNvSpPr/>
            <p:nvPr/>
          </p:nvSpPr>
          <p:spPr>
            <a:xfrm>
              <a:off x="831480" y="1040591"/>
              <a:ext cx="430461" cy="635210"/>
            </a:xfrm>
            <a:prstGeom prst="roundRect">
              <a:avLst/>
            </a:prstGeom>
            <a:grp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453F78AF-6E03-4515-B62D-028B776FFA34}"/>
                </a:ext>
              </a:extLst>
            </p:cNvPr>
            <p:cNvSpPr/>
            <p:nvPr/>
          </p:nvSpPr>
          <p:spPr>
            <a:xfrm>
              <a:off x="1594085" y="1050324"/>
              <a:ext cx="430461" cy="635210"/>
            </a:xfrm>
            <a:prstGeom prst="roundRect">
              <a:avLst/>
            </a:prstGeom>
            <a:grp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8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1563F091-6A0D-4DCF-98E3-478529253044}"/>
                </a:ext>
              </a:extLst>
            </p:cNvPr>
            <p:cNvSpPr/>
            <p:nvPr/>
          </p:nvSpPr>
          <p:spPr>
            <a:xfrm>
              <a:off x="2356690" y="1050324"/>
              <a:ext cx="430461" cy="635210"/>
            </a:xfrm>
            <a:prstGeom prst="roundRect">
              <a:avLst/>
            </a:prstGeom>
            <a:grp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id="{96FEE642-9E8B-4765-B275-BFE3E5D92AE3}"/>
              </a:ext>
            </a:extLst>
          </p:cNvPr>
          <p:cNvSpPr/>
          <p:nvPr/>
        </p:nvSpPr>
        <p:spPr>
          <a:xfrm>
            <a:off x="3669474" y="3668150"/>
            <a:ext cx="144000" cy="144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09B0AEE-DA8F-45E7-B3CB-BC4F70AC1F11}"/>
              </a:ext>
            </a:extLst>
          </p:cNvPr>
          <p:cNvSpPr/>
          <p:nvPr/>
        </p:nvSpPr>
        <p:spPr>
          <a:xfrm>
            <a:off x="3669474" y="3137558"/>
            <a:ext cx="144000" cy="144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34C925-C4D8-403F-BEDA-182860B2E623}"/>
              </a:ext>
            </a:extLst>
          </p:cNvPr>
          <p:cNvSpPr txBox="1"/>
          <p:nvPr/>
        </p:nvSpPr>
        <p:spPr>
          <a:xfrm>
            <a:off x="8369996" y="5955132"/>
            <a:ext cx="463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latin typeface="Century Gothic" panose="020B0502020202020204" pitchFamily="34" charset="0"/>
              </a:rPr>
              <a:t>Y4</a:t>
            </a:r>
            <a:endParaRPr lang="en-GB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456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Using all the digit cards and the place value chart, make three different numbers.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the biggest number you can make? </a:t>
            </a: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Various possible answers including; 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1.38; 1.83; 8.31; 8.13; 3.18 or 3.81</a:t>
            </a:r>
          </a:p>
          <a:p>
            <a:pPr algn="ctr"/>
            <a:endParaRPr lang="en-GB" sz="12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The biggest number possible is 8.31.</a:t>
            </a: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154FDE7-A957-4127-BAAE-7225208E76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095324"/>
              </p:ext>
            </p:extLst>
          </p:nvPr>
        </p:nvGraphicFramePr>
        <p:xfrm>
          <a:off x="2073236" y="3024151"/>
          <a:ext cx="4997529" cy="100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5843">
                  <a:extLst>
                    <a:ext uri="{9D8B030D-6E8A-4147-A177-3AD203B41FA5}">
                      <a16:colId xmlns:a16="http://schemas.microsoft.com/office/drawing/2014/main" val="1656310629"/>
                    </a:ext>
                  </a:extLst>
                </a:gridCol>
                <a:gridCol w="1665843">
                  <a:extLst>
                    <a:ext uri="{9D8B030D-6E8A-4147-A177-3AD203B41FA5}">
                      <a16:colId xmlns:a16="http://schemas.microsoft.com/office/drawing/2014/main" val="973861801"/>
                    </a:ext>
                  </a:extLst>
                </a:gridCol>
                <a:gridCol w="1665843">
                  <a:extLst>
                    <a:ext uri="{9D8B030D-6E8A-4147-A177-3AD203B41FA5}">
                      <a16:colId xmlns:a16="http://schemas.microsoft.com/office/drawing/2014/main" val="1353187081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75571" marR="755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75571" marR="755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75571" marR="755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93244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58777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0C05104E-C760-491E-96B9-78D49C314BA8}"/>
              </a:ext>
            </a:extLst>
          </p:cNvPr>
          <p:cNvGrpSpPr/>
          <p:nvPr/>
        </p:nvGrpSpPr>
        <p:grpSpPr>
          <a:xfrm>
            <a:off x="3270501" y="1831363"/>
            <a:ext cx="2602998" cy="858419"/>
            <a:chOff x="831480" y="1040591"/>
            <a:chExt cx="1955671" cy="644943"/>
          </a:xfrm>
          <a:solidFill>
            <a:schemeClr val="bg1"/>
          </a:solidFill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7B58F27E-E49F-451C-962A-8BDE836FB11D}"/>
                </a:ext>
              </a:extLst>
            </p:cNvPr>
            <p:cNvSpPr/>
            <p:nvPr/>
          </p:nvSpPr>
          <p:spPr>
            <a:xfrm>
              <a:off x="831480" y="1040591"/>
              <a:ext cx="430461" cy="635210"/>
            </a:xfrm>
            <a:prstGeom prst="roundRect">
              <a:avLst/>
            </a:prstGeom>
            <a:grp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453F78AF-6E03-4515-B62D-028B776FFA34}"/>
                </a:ext>
              </a:extLst>
            </p:cNvPr>
            <p:cNvSpPr/>
            <p:nvPr/>
          </p:nvSpPr>
          <p:spPr>
            <a:xfrm>
              <a:off x="1594085" y="1050324"/>
              <a:ext cx="430461" cy="635210"/>
            </a:xfrm>
            <a:prstGeom prst="roundRect">
              <a:avLst/>
            </a:prstGeom>
            <a:grp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8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1563F091-6A0D-4DCF-98E3-478529253044}"/>
                </a:ext>
              </a:extLst>
            </p:cNvPr>
            <p:cNvSpPr/>
            <p:nvPr/>
          </p:nvSpPr>
          <p:spPr>
            <a:xfrm>
              <a:off x="2356690" y="1050324"/>
              <a:ext cx="430461" cy="635210"/>
            </a:xfrm>
            <a:prstGeom prst="roundRect">
              <a:avLst/>
            </a:prstGeom>
            <a:grp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id="{96FEE642-9E8B-4765-B275-BFE3E5D92AE3}"/>
              </a:ext>
            </a:extLst>
          </p:cNvPr>
          <p:cNvSpPr/>
          <p:nvPr/>
        </p:nvSpPr>
        <p:spPr>
          <a:xfrm>
            <a:off x="3669474" y="3668150"/>
            <a:ext cx="144000" cy="144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09B0AEE-DA8F-45E7-B3CB-BC4F70AC1F11}"/>
              </a:ext>
            </a:extLst>
          </p:cNvPr>
          <p:cNvSpPr/>
          <p:nvPr/>
        </p:nvSpPr>
        <p:spPr>
          <a:xfrm>
            <a:off x="3669474" y="3137558"/>
            <a:ext cx="144000" cy="144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A3770D-433A-49E5-A619-E81B316E3E38}"/>
              </a:ext>
            </a:extLst>
          </p:cNvPr>
          <p:cNvSpPr txBox="1"/>
          <p:nvPr/>
        </p:nvSpPr>
        <p:spPr>
          <a:xfrm>
            <a:off x="8369996" y="5955132"/>
            <a:ext cx="463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latin typeface="Century Gothic" panose="020B0502020202020204" pitchFamily="34" charset="0"/>
              </a:rPr>
              <a:t>Y4</a:t>
            </a:r>
            <a:endParaRPr lang="en-GB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758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60ADDAD-3B1A-4AF7-A693-B864A5A23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48682"/>
            <a:ext cx="8913124" cy="63221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B66CA50-03FF-4523-AD90-E2A073211DF0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Max is using a place value chart and four counters to make different numbers. 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      Max says,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Explain why or why not. </a:t>
            </a:r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1606C5B6-CC02-4739-A6F3-B5A816E42DE3}"/>
              </a:ext>
            </a:extLst>
          </p:cNvPr>
          <p:cNvSpPr/>
          <p:nvPr/>
        </p:nvSpPr>
        <p:spPr>
          <a:xfrm>
            <a:off x="3995979" y="2429757"/>
            <a:ext cx="2784819" cy="1296818"/>
          </a:xfrm>
          <a:prstGeom prst="wedgeRoundRectCallout">
            <a:avLst>
              <a:gd name="adj1" fmla="val -67116"/>
              <a:gd name="adj2" fmla="val 3709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I use all the counters, the smallest number </a:t>
            </a:r>
          </a:p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I can make is 0.4.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ECACE0-EF6B-4B3E-AA88-BEA4ACCDA09D}"/>
              </a:ext>
            </a:extLst>
          </p:cNvPr>
          <p:cNvSpPr txBox="1"/>
          <p:nvPr/>
        </p:nvSpPr>
        <p:spPr>
          <a:xfrm>
            <a:off x="8369996" y="5955132"/>
            <a:ext cx="463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latin typeface="Century Gothic" panose="020B0502020202020204" pitchFamily="34" charset="0"/>
              </a:rPr>
              <a:t>Y4</a:t>
            </a:r>
            <a:endParaRPr lang="en-GB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240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60ADDAD-3B1A-4AF7-A693-B864A5A23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48682"/>
            <a:ext cx="8913124" cy="63221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B66CA50-03FF-4523-AD90-E2A073211DF0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Max is using a place value chart and four counters to make different numbers. 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      Max says,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Explain why or why not. 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Max is not correct because…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1606C5B6-CC02-4739-A6F3-B5A816E42DE3}"/>
              </a:ext>
            </a:extLst>
          </p:cNvPr>
          <p:cNvSpPr/>
          <p:nvPr/>
        </p:nvSpPr>
        <p:spPr>
          <a:xfrm>
            <a:off x="3995979" y="2429757"/>
            <a:ext cx="2784819" cy="1296818"/>
          </a:xfrm>
          <a:prstGeom prst="wedgeRoundRectCallout">
            <a:avLst>
              <a:gd name="adj1" fmla="val -67116"/>
              <a:gd name="adj2" fmla="val 3709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I use all the counters, the smallest number </a:t>
            </a:r>
          </a:p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I can make is 0.4.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A69E54-B3F3-4FB6-97CD-20842F50C550}"/>
              </a:ext>
            </a:extLst>
          </p:cNvPr>
          <p:cNvSpPr txBox="1"/>
          <p:nvPr/>
        </p:nvSpPr>
        <p:spPr>
          <a:xfrm>
            <a:off x="8369996" y="5955132"/>
            <a:ext cx="463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latin typeface="Century Gothic" panose="020B0502020202020204" pitchFamily="34" charset="0"/>
              </a:rPr>
              <a:t>Y4</a:t>
            </a:r>
            <a:endParaRPr lang="en-GB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917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60ADDAD-3B1A-4AF7-A693-B864A5A23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48682"/>
            <a:ext cx="8913124" cy="63221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B66CA50-03FF-4523-AD90-E2A073211DF0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Max is using a place value chart and four counters to make different numbers. 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      Max says,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Explain why or why not. 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Max is not correct because the smallest number he could make using a hundredths place value grid is 0.04. 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1606C5B6-CC02-4739-A6F3-B5A816E42DE3}"/>
              </a:ext>
            </a:extLst>
          </p:cNvPr>
          <p:cNvSpPr/>
          <p:nvPr/>
        </p:nvSpPr>
        <p:spPr>
          <a:xfrm>
            <a:off x="3995979" y="2429757"/>
            <a:ext cx="2784819" cy="1296818"/>
          </a:xfrm>
          <a:prstGeom prst="wedgeRoundRectCallout">
            <a:avLst>
              <a:gd name="adj1" fmla="val -67116"/>
              <a:gd name="adj2" fmla="val 3709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I use all the counters, the smallest number </a:t>
            </a:r>
          </a:p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I can make is 0.4.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006AAF-7A7D-4A03-8C14-CD32C8C6BCEE}"/>
              </a:ext>
            </a:extLst>
          </p:cNvPr>
          <p:cNvSpPr txBox="1"/>
          <p:nvPr/>
        </p:nvSpPr>
        <p:spPr>
          <a:xfrm>
            <a:off x="8369996" y="5955132"/>
            <a:ext cx="463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latin typeface="Century Gothic" panose="020B0502020202020204" pitchFamily="34" charset="0"/>
              </a:rPr>
              <a:t>Y4</a:t>
            </a:r>
            <a:endParaRPr lang="en-GB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129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Isra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and Alfie are partitioning 0.74.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</a:t>
            </a:r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Isra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draws,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            Alfie draws,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Who is correct? Convince me. 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69FF2D4-9175-44B2-BA99-CABAF5F92D8E}"/>
              </a:ext>
            </a:extLst>
          </p:cNvPr>
          <p:cNvGrpSpPr/>
          <p:nvPr/>
        </p:nvGrpSpPr>
        <p:grpSpPr>
          <a:xfrm>
            <a:off x="1967176" y="1392927"/>
            <a:ext cx="1837703" cy="1900357"/>
            <a:chOff x="933441" y="6536246"/>
            <a:chExt cx="1670637" cy="1727597"/>
          </a:xfrm>
          <a:solidFill>
            <a:schemeClr val="bg1"/>
          </a:solidFill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FDBB67D-2123-4AE1-8F11-B22F48A0E78B}"/>
                </a:ext>
              </a:extLst>
            </p:cNvPr>
            <p:cNvSpPr/>
            <p:nvPr/>
          </p:nvSpPr>
          <p:spPr>
            <a:xfrm>
              <a:off x="1406772" y="6536246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0.74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AE23B75-1326-4BD9-BC36-523E70729DFA}"/>
                </a:ext>
              </a:extLst>
            </p:cNvPr>
            <p:cNvSpPr/>
            <p:nvPr/>
          </p:nvSpPr>
          <p:spPr>
            <a:xfrm>
              <a:off x="933441" y="7543843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0.7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B1E68D5-11DF-4C1C-8A5A-25A15CAF5A88}"/>
                </a:ext>
              </a:extLst>
            </p:cNvPr>
            <p:cNvSpPr/>
            <p:nvPr/>
          </p:nvSpPr>
          <p:spPr>
            <a:xfrm>
              <a:off x="1884078" y="7543843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20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B7D0A30-BC4D-4049-8C69-709C8527EC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7979" y="7229668"/>
              <a:ext cx="171815" cy="337545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6AE242B-EC11-4247-AA0E-65F46CD57F8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14446" y="7229667"/>
              <a:ext cx="177503" cy="359771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180CBB5-A5B4-4927-8A02-25919E748248}"/>
              </a:ext>
            </a:extLst>
          </p:cNvPr>
          <p:cNvGrpSpPr/>
          <p:nvPr/>
        </p:nvGrpSpPr>
        <p:grpSpPr>
          <a:xfrm>
            <a:off x="5728745" y="2144994"/>
            <a:ext cx="1837703" cy="1900357"/>
            <a:chOff x="933441" y="6536246"/>
            <a:chExt cx="1670637" cy="1727597"/>
          </a:xfrm>
          <a:solidFill>
            <a:schemeClr val="bg1"/>
          </a:solidFill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5D175A2-81E9-4C2F-A6B5-81AFF68D6D3D}"/>
                </a:ext>
              </a:extLst>
            </p:cNvPr>
            <p:cNvSpPr/>
            <p:nvPr/>
          </p:nvSpPr>
          <p:spPr>
            <a:xfrm>
              <a:off x="1406772" y="6536246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0.74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EF794E8-EBBA-4D98-BDA4-04DAF57B035C}"/>
                </a:ext>
              </a:extLst>
            </p:cNvPr>
            <p:cNvSpPr/>
            <p:nvPr/>
          </p:nvSpPr>
          <p:spPr>
            <a:xfrm>
              <a:off x="933441" y="7543843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2000" b="1">
                <a:latin typeface="Century Gothic" panose="020B0502020202020204" pitchFamily="34" charset="0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920BF36-C678-460F-AE39-75DDC8BB2FDA}"/>
                </a:ext>
              </a:extLst>
            </p:cNvPr>
            <p:cNvSpPr/>
            <p:nvPr/>
          </p:nvSpPr>
          <p:spPr>
            <a:xfrm>
              <a:off x="1884078" y="7543843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0.04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8C81B50-EEE6-49D0-845D-0A769A850D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7979" y="7229668"/>
              <a:ext cx="171815" cy="337545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40528DB-89BD-4F2F-B507-C9D5FD83AC6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14446" y="7229667"/>
              <a:ext cx="177503" cy="359771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9A0EA6FA-3651-4F83-81BF-9AAFDAF1DEF2}"/>
              </a:ext>
            </a:extLst>
          </p:cNvPr>
          <p:cNvGraphicFramePr>
            <a:graphicFrameLocks noGrp="1"/>
          </p:cNvGraphicFramePr>
          <p:nvPr/>
        </p:nvGraphicFramePr>
        <p:xfrm>
          <a:off x="3203809" y="2510809"/>
          <a:ext cx="432000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16137658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11844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0940991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9BCA82B5-AD39-4DFF-8D7E-41AEC550AC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890962"/>
              </p:ext>
            </p:extLst>
          </p:nvPr>
        </p:nvGraphicFramePr>
        <p:xfrm>
          <a:off x="5910949" y="3298922"/>
          <a:ext cx="432000" cy="66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16137658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11844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0940991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F09F6A33-CD27-4566-A14C-156897550CC7}"/>
              </a:ext>
            </a:extLst>
          </p:cNvPr>
          <p:cNvSpPr txBox="1"/>
          <p:nvPr/>
        </p:nvSpPr>
        <p:spPr>
          <a:xfrm>
            <a:off x="8369996" y="5955132"/>
            <a:ext cx="463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latin typeface="Century Gothic" panose="020B0502020202020204" pitchFamily="34" charset="0"/>
              </a:rPr>
              <a:t>Y4</a:t>
            </a:r>
            <a:endParaRPr lang="en-GB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114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Isra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and Alfie are partitioning 0.74.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</a:t>
            </a:r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Isra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draws,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            Alfie draws,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Who is correct? Convince me.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They are both correct because…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69FF2D4-9175-44B2-BA99-CABAF5F92D8E}"/>
              </a:ext>
            </a:extLst>
          </p:cNvPr>
          <p:cNvGrpSpPr/>
          <p:nvPr/>
        </p:nvGrpSpPr>
        <p:grpSpPr>
          <a:xfrm>
            <a:off x="1967176" y="1392927"/>
            <a:ext cx="1837703" cy="1900357"/>
            <a:chOff x="933441" y="6536246"/>
            <a:chExt cx="1670637" cy="1727597"/>
          </a:xfrm>
          <a:solidFill>
            <a:schemeClr val="bg1"/>
          </a:solidFill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FDBB67D-2123-4AE1-8F11-B22F48A0E78B}"/>
                </a:ext>
              </a:extLst>
            </p:cNvPr>
            <p:cNvSpPr/>
            <p:nvPr/>
          </p:nvSpPr>
          <p:spPr>
            <a:xfrm>
              <a:off x="1406772" y="6536246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0.74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AE23B75-1326-4BD9-BC36-523E70729DFA}"/>
                </a:ext>
              </a:extLst>
            </p:cNvPr>
            <p:cNvSpPr/>
            <p:nvPr/>
          </p:nvSpPr>
          <p:spPr>
            <a:xfrm>
              <a:off x="933441" y="7543843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0.7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B1E68D5-11DF-4C1C-8A5A-25A15CAF5A88}"/>
                </a:ext>
              </a:extLst>
            </p:cNvPr>
            <p:cNvSpPr/>
            <p:nvPr/>
          </p:nvSpPr>
          <p:spPr>
            <a:xfrm>
              <a:off x="1884078" y="7543843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20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B7D0A30-BC4D-4049-8C69-709C8527EC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7979" y="7229668"/>
              <a:ext cx="171815" cy="337545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6AE242B-EC11-4247-AA0E-65F46CD57F8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14446" y="7229667"/>
              <a:ext cx="177503" cy="359771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180CBB5-A5B4-4927-8A02-25919E748248}"/>
              </a:ext>
            </a:extLst>
          </p:cNvPr>
          <p:cNvGrpSpPr/>
          <p:nvPr/>
        </p:nvGrpSpPr>
        <p:grpSpPr>
          <a:xfrm>
            <a:off x="5728745" y="2144994"/>
            <a:ext cx="1837703" cy="1900357"/>
            <a:chOff x="933441" y="6536246"/>
            <a:chExt cx="1670637" cy="1727597"/>
          </a:xfrm>
          <a:solidFill>
            <a:schemeClr val="bg1"/>
          </a:solidFill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5D175A2-81E9-4C2F-A6B5-81AFF68D6D3D}"/>
                </a:ext>
              </a:extLst>
            </p:cNvPr>
            <p:cNvSpPr/>
            <p:nvPr/>
          </p:nvSpPr>
          <p:spPr>
            <a:xfrm>
              <a:off x="1406772" y="6536246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0.74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EF794E8-EBBA-4D98-BDA4-04DAF57B035C}"/>
                </a:ext>
              </a:extLst>
            </p:cNvPr>
            <p:cNvSpPr/>
            <p:nvPr/>
          </p:nvSpPr>
          <p:spPr>
            <a:xfrm>
              <a:off x="933441" y="7543843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2000" b="1">
                <a:latin typeface="Century Gothic" panose="020B0502020202020204" pitchFamily="34" charset="0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920BF36-C678-460F-AE39-75DDC8BB2FDA}"/>
                </a:ext>
              </a:extLst>
            </p:cNvPr>
            <p:cNvSpPr/>
            <p:nvPr/>
          </p:nvSpPr>
          <p:spPr>
            <a:xfrm>
              <a:off x="1884078" y="7543843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0.04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8C81B50-EEE6-49D0-845D-0A769A850D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7979" y="7229668"/>
              <a:ext cx="171815" cy="337545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40528DB-89BD-4F2F-B507-C9D5FD83AC6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14446" y="7229667"/>
              <a:ext cx="177503" cy="359771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9A0EA6FA-3651-4F83-81BF-9AAFDAF1DEF2}"/>
              </a:ext>
            </a:extLst>
          </p:cNvPr>
          <p:cNvGraphicFramePr>
            <a:graphicFrameLocks noGrp="1"/>
          </p:cNvGraphicFramePr>
          <p:nvPr/>
        </p:nvGraphicFramePr>
        <p:xfrm>
          <a:off x="3203809" y="2510809"/>
          <a:ext cx="432000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16137658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11844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0940991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9BCA82B5-AD39-4DFF-8D7E-41AEC550AC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466596"/>
              </p:ext>
            </p:extLst>
          </p:nvPr>
        </p:nvGraphicFramePr>
        <p:xfrm>
          <a:off x="5910949" y="3298922"/>
          <a:ext cx="432000" cy="66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16137658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11844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0940991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4E12054B-26C7-42D2-BB4A-B2F33B3B3491}"/>
              </a:ext>
            </a:extLst>
          </p:cNvPr>
          <p:cNvSpPr txBox="1"/>
          <p:nvPr/>
        </p:nvSpPr>
        <p:spPr>
          <a:xfrm>
            <a:off x="8369996" y="5955132"/>
            <a:ext cx="463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latin typeface="Century Gothic" panose="020B0502020202020204" pitchFamily="34" charset="0"/>
              </a:rPr>
              <a:t>Y4</a:t>
            </a:r>
            <a:endParaRPr lang="en-GB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702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Isra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and Alfie are partitioning 0.74.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</a:t>
            </a:r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Isra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draws,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            Alfie draws,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Who is correct? Convince me.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They are both correct because 0.74 is made up of seven tenths and four hundredths. They have shown this </a:t>
            </a:r>
            <a:r>
              <a:rPr lang="en-GB" sz="2000" b="1">
                <a:solidFill>
                  <a:srgbClr val="FF0000"/>
                </a:solidFill>
                <a:latin typeface="Century Gothic" panose="020B0502020202020204" pitchFamily="34" charset="0"/>
              </a:rPr>
              <a:t>in different ways. 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69FF2D4-9175-44B2-BA99-CABAF5F92D8E}"/>
              </a:ext>
            </a:extLst>
          </p:cNvPr>
          <p:cNvGrpSpPr/>
          <p:nvPr/>
        </p:nvGrpSpPr>
        <p:grpSpPr>
          <a:xfrm>
            <a:off x="1967176" y="1392927"/>
            <a:ext cx="1837703" cy="1900357"/>
            <a:chOff x="933441" y="6536246"/>
            <a:chExt cx="1670637" cy="1727597"/>
          </a:xfrm>
          <a:solidFill>
            <a:schemeClr val="bg1"/>
          </a:solidFill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FDBB67D-2123-4AE1-8F11-B22F48A0E78B}"/>
                </a:ext>
              </a:extLst>
            </p:cNvPr>
            <p:cNvSpPr/>
            <p:nvPr/>
          </p:nvSpPr>
          <p:spPr>
            <a:xfrm>
              <a:off x="1406772" y="6536246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0.74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AE23B75-1326-4BD9-BC36-523E70729DFA}"/>
                </a:ext>
              </a:extLst>
            </p:cNvPr>
            <p:cNvSpPr/>
            <p:nvPr/>
          </p:nvSpPr>
          <p:spPr>
            <a:xfrm>
              <a:off x="933441" y="7543843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0.7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B1E68D5-11DF-4C1C-8A5A-25A15CAF5A88}"/>
                </a:ext>
              </a:extLst>
            </p:cNvPr>
            <p:cNvSpPr/>
            <p:nvPr/>
          </p:nvSpPr>
          <p:spPr>
            <a:xfrm>
              <a:off x="1884078" y="7543843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20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B7D0A30-BC4D-4049-8C69-709C8527EC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7979" y="7229668"/>
              <a:ext cx="171815" cy="337545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6AE242B-EC11-4247-AA0E-65F46CD57F8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14446" y="7229667"/>
              <a:ext cx="177503" cy="359771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180CBB5-A5B4-4927-8A02-25919E748248}"/>
              </a:ext>
            </a:extLst>
          </p:cNvPr>
          <p:cNvGrpSpPr/>
          <p:nvPr/>
        </p:nvGrpSpPr>
        <p:grpSpPr>
          <a:xfrm>
            <a:off x="5728745" y="2144994"/>
            <a:ext cx="1837703" cy="1900357"/>
            <a:chOff x="933441" y="6536246"/>
            <a:chExt cx="1670637" cy="1727597"/>
          </a:xfrm>
          <a:solidFill>
            <a:schemeClr val="bg1"/>
          </a:solidFill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5D175A2-81E9-4C2F-A6B5-81AFF68D6D3D}"/>
                </a:ext>
              </a:extLst>
            </p:cNvPr>
            <p:cNvSpPr/>
            <p:nvPr/>
          </p:nvSpPr>
          <p:spPr>
            <a:xfrm>
              <a:off x="1406772" y="6536246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0.74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EF794E8-EBBA-4D98-BDA4-04DAF57B035C}"/>
                </a:ext>
              </a:extLst>
            </p:cNvPr>
            <p:cNvSpPr/>
            <p:nvPr/>
          </p:nvSpPr>
          <p:spPr>
            <a:xfrm>
              <a:off x="933441" y="7543843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2000" b="1">
                <a:latin typeface="Century Gothic" panose="020B0502020202020204" pitchFamily="34" charset="0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920BF36-C678-460F-AE39-75DDC8BB2FDA}"/>
                </a:ext>
              </a:extLst>
            </p:cNvPr>
            <p:cNvSpPr/>
            <p:nvPr/>
          </p:nvSpPr>
          <p:spPr>
            <a:xfrm>
              <a:off x="1884078" y="7543843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0.04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8C81B50-EEE6-49D0-845D-0A769A850D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7979" y="7229668"/>
              <a:ext cx="171815" cy="337545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40528DB-89BD-4F2F-B507-C9D5FD83AC6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14446" y="7229667"/>
              <a:ext cx="177503" cy="359771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9A0EA6FA-3651-4F83-81BF-9AAFDAF1DEF2}"/>
              </a:ext>
            </a:extLst>
          </p:cNvPr>
          <p:cNvGraphicFramePr>
            <a:graphicFrameLocks noGrp="1"/>
          </p:cNvGraphicFramePr>
          <p:nvPr/>
        </p:nvGraphicFramePr>
        <p:xfrm>
          <a:off x="3203809" y="2510809"/>
          <a:ext cx="432000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16137658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11844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0940991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9BCA82B5-AD39-4DFF-8D7E-41AEC550AC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343513"/>
              </p:ext>
            </p:extLst>
          </p:nvPr>
        </p:nvGraphicFramePr>
        <p:xfrm>
          <a:off x="5910949" y="3298922"/>
          <a:ext cx="432000" cy="66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16137658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11844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0940991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ADC7A6A3-4907-42B3-9198-010BD7B1C537}"/>
              </a:ext>
            </a:extLst>
          </p:cNvPr>
          <p:cNvSpPr txBox="1"/>
          <p:nvPr/>
        </p:nvSpPr>
        <p:spPr>
          <a:xfrm>
            <a:off x="8369996" y="5955132"/>
            <a:ext cx="463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latin typeface="Century Gothic" panose="020B0502020202020204" pitchFamily="34" charset="0"/>
              </a:rPr>
              <a:t>Y4</a:t>
            </a:r>
            <a:endParaRPr lang="en-GB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69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8" ma:contentTypeDescription="Create a new document." ma:contentTypeScope="" ma:versionID="f9bae57d942f349496b0c157240b0a3b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c61ec2ab7abc56edcd4447b1e74a28c5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http://purl.org/dc/terms/"/>
    <ds:schemaRef ds:uri="http://schemas.microsoft.com/office/2006/documentManagement/types"/>
    <ds:schemaRef ds:uri="86144f90-c7b6-48d0-aae5-f5e9e48cc3df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5c7a0828-c5e4-45f8-a074-18a8fdc88ec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95713C2-77CE-457E-80D0-B85E26D339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1498</TotalTime>
  <Words>429</Words>
  <Application>Microsoft Office PowerPoint</Application>
  <PresentationFormat>On-screen Show (4:3)</PresentationFormat>
  <Paragraphs>195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Zainab Ali</cp:lastModifiedBy>
  <cp:revision>51</cp:revision>
  <dcterms:created xsi:type="dcterms:W3CDTF">2018-03-17T10:08:43Z</dcterms:created>
  <dcterms:modified xsi:type="dcterms:W3CDTF">2020-04-03T08:37:14Z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  <property fmtid="{D5CDD505-2E9C-101B-9397-08002B2CF9AE}" pid="4" name="AuthorIds_UIVersion_6144">
    <vt:lpwstr>146</vt:lpwstr>
  </property>
  <property fmtid="{D5CDD505-2E9C-101B-9397-08002B2CF9AE}" pid="5" name="AuthorIds_UIVersion_6656">
    <vt:lpwstr>183</vt:lpwstr>
  </property>
  <property fmtid="{D5CDD505-2E9C-101B-9397-08002B2CF9AE}" pid="6" name="AuthorIds_UIVersion_7680">
    <vt:lpwstr>183</vt:lpwstr>
  </property>
</Properties>
</file>