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76" r:id="rId6"/>
    <p:sldId id="385" r:id="rId7"/>
    <p:sldId id="314" r:id="rId8"/>
    <p:sldId id="377" r:id="rId9"/>
    <p:sldId id="378" r:id="rId10"/>
    <p:sldId id="386" r:id="rId11"/>
    <p:sldId id="387" r:id="rId12"/>
    <p:sldId id="38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12 </a:t>
            </a:r>
          </a:p>
          <a:p>
            <a:pPr algn="ctr"/>
            <a:endParaRPr lang="en-GB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u="sng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24.04.20</a:t>
            </a:r>
            <a:endParaRPr lang="en-GB" sz="20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To divide 1 or 2-digits by 100 using reasoning and problem – solving </a:t>
            </a:r>
            <a:endParaRPr lang="en-GB" sz="48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04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Sol makes a 2-digit number on the place value chart using 5 counters and divides it by 100.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could his calculation have be?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down 5 possible calculations including the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71DBF78-4270-4DCC-B6A5-08ADCDB5D950}"/>
              </a:ext>
            </a:extLst>
          </p:cNvPr>
          <p:cNvSpPr/>
          <p:nvPr/>
        </p:nvSpPr>
        <p:spPr>
          <a:xfrm>
            <a:off x="7204560" y="1293392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6488F1C-35D7-46DA-A670-778B3DE2A57F}"/>
              </a:ext>
            </a:extLst>
          </p:cNvPr>
          <p:cNvSpPr/>
          <p:nvPr/>
        </p:nvSpPr>
        <p:spPr>
          <a:xfrm>
            <a:off x="7428695" y="1709546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099C089-7B42-462E-B1BE-C99C38A22E90}"/>
              </a:ext>
            </a:extLst>
          </p:cNvPr>
          <p:cNvSpPr/>
          <p:nvPr/>
        </p:nvSpPr>
        <p:spPr>
          <a:xfrm>
            <a:off x="7702212" y="1293392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D8C441-326E-48C6-94C7-864576805B33}"/>
              </a:ext>
            </a:extLst>
          </p:cNvPr>
          <p:cNvSpPr/>
          <p:nvPr/>
        </p:nvSpPr>
        <p:spPr>
          <a:xfrm>
            <a:off x="7968696" y="1709546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8784C0A-ACF1-4B9E-954D-5D4C915C41C3}"/>
              </a:ext>
            </a:extLst>
          </p:cNvPr>
          <p:cNvSpPr/>
          <p:nvPr/>
        </p:nvSpPr>
        <p:spPr>
          <a:xfrm>
            <a:off x="8199864" y="1293392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2F477C6-8FF7-4680-8D59-E495C5E01A40}"/>
              </a:ext>
            </a:extLst>
          </p:cNvPr>
          <p:cNvGraphicFramePr>
            <a:graphicFrameLocks noGrp="1"/>
          </p:cNvGraphicFramePr>
          <p:nvPr/>
        </p:nvGraphicFramePr>
        <p:xfrm>
          <a:off x="1979250" y="2060985"/>
          <a:ext cx="5185500" cy="1422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375">
                  <a:extLst>
                    <a:ext uri="{9D8B030D-6E8A-4147-A177-3AD203B41FA5}">
                      <a16:colId xmlns:a16="http://schemas.microsoft.com/office/drawing/2014/main" val="2879889525"/>
                    </a:ext>
                  </a:extLst>
                </a:gridCol>
                <a:gridCol w="1296375">
                  <a:extLst>
                    <a:ext uri="{9D8B030D-6E8A-4147-A177-3AD203B41FA5}">
                      <a16:colId xmlns:a16="http://schemas.microsoft.com/office/drawing/2014/main" val="1116744850"/>
                    </a:ext>
                  </a:extLst>
                </a:gridCol>
                <a:gridCol w="1296375">
                  <a:extLst>
                    <a:ext uri="{9D8B030D-6E8A-4147-A177-3AD203B41FA5}">
                      <a16:colId xmlns:a16="http://schemas.microsoft.com/office/drawing/2014/main" val="2264500871"/>
                    </a:ext>
                  </a:extLst>
                </a:gridCol>
                <a:gridCol w="1296375">
                  <a:extLst>
                    <a:ext uri="{9D8B030D-6E8A-4147-A177-3AD203B41FA5}">
                      <a16:colId xmlns:a16="http://schemas.microsoft.com/office/drawing/2014/main" val="705360582"/>
                    </a:ext>
                  </a:extLst>
                </a:gridCol>
              </a:tblGrid>
              <a:tr h="48340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68078"/>
                  </a:ext>
                </a:extLst>
              </a:tr>
              <a:tr h="939475"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51962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84F96C35-8A67-413F-A210-61971055EDFB}"/>
              </a:ext>
            </a:extLst>
          </p:cNvPr>
          <p:cNvSpPr/>
          <p:nvPr/>
        </p:nvSpPr>
        <p:spPr>
          <a:xfrm>
            <a:off x="4526856" y="2257220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DAC063-A249-44AE-B2EC-346F5F11CB6C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45148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Sol makes a 2-digit number on the place value chart using 5 counters and divides it by 100.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could his calculation have be?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down 5 possible calculations including the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Accept any 5 of the following answers: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14 ÷ 100 = 0.14                      41 ÷ 100 = 0.41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23 ÷ 100 = 0.23                      32 ÷ 100 = 0.32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50 ÷ 100 = 0.5                        5 ÷ 100 = 0.05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71DBF78-4270-4DCC-B6A5-08ADCDB5D950}"/>
              </a:ext>
            </a:extLst>
          </p:cNvPr>
          <p:cNvSpPr/>
          <p:nvPr/>
        </p:nvSpPr>
        <p:spPr>
          <a:xfrm>
            <a:off x="7204560" y="1293392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6488F1C-35D7-46DA-A670-778B3DE2A57F}"/>
              </a:ext>
            </a:extLst>
          </p:cNvPr>
          <p:cNvSpPr/>
          <p:nvPr/>
        </p:nvSpPr>
        <p:spPr>
          <a:xfrm>
            <a:off x="7428695" y="1709546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099C089-7B42-462E-B1BE-C99C38A22E90}"/>
              </a:ext>
            </a:extLst>
          </p:cNvPr>
          <p:cNvSpPr/>
          <p:nvPr/>
        </p:nvSpPr>
        <p:spPr>
          <a:xfrm>
            <a:off x="7702212" y="1293392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D8C441-326E-48C6-94C7-864576805B33}"/>
              </a:ext>
            </a:extLst>
          </p:cNvPr>
          <p:cNvSpPr/>
          <p:nvPr/>
        </p:nvSpPr>
        <p:spPr>
          <a:xfrm>
            <a:off x="7968696" y="1709546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8784C0A-ACF1-4B9E-954D-5D4C915C41C3}"/>
              </a:ext>
            </a:extLst>
          </p:cNvPr>
          <p:cNvSpPr/>
          <p:nvPr/>
        </p:nvSpPr>
        <p:spPr>
          <a:xfrm>
            <a:off x="8199864" y="1293392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2F477C6-8FF7-4680-8D59-E495C5E01A40}"/>
              </a:ext>
            </a:extLst>
          </p:cNvPr>
          <p:cNvGraphicFramePr>
            <a:graphicFrameLocks noGrp="1"/>
          </p:cNvGraphicFramePr>
          <p:nvPr/>
        </p:nvGraphicFramePr>
        <p:xfrm>
          <a:off x="1979250" y="2060985"/>
          <a:ext cx="5185500" cy="1422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375">
                  <a:extLst>
                    <a:ext uri="{9D8B030D-6E8A-4147-A177-3AD203B41FA5}">
                      <a16:colId xmlns:a16="http://schemas.microsoft.com/office/drawing/2014/main" val="2879889525"/>
                    </a:ext>
                  </a:extLst>
                </a:gridCol>
                <a:gridCol w="1296375">
                  <a:extLst>
                    <a:ext uri="{9D8B030D-6E8A-4147-A177-3AD203B41FA5}">
                      <a16:colId xmlns:a16="http://schemas.microsoft.com/office/drawing/2014/main" val="1116744850"/>
                    </a:ext>
                  </a:extLst>
                </a:gridCol>
                <a:gridCol w="1296375">
                  <a:extLst>
                    <a:ext uri="{9D8B030D-6E8A-4147-A177-3AD203B41FA5}">
                      <a16:colId xmlns:a16="http://schemas.microsoft.com/office/drawing/2014/main" val="2264500871"/>
                    </a:ext>
                  </a:extLst>
                </a:gridCol>
                <a:gridCol w="1296375">
                  <a:extLst>
                    <a:ext uri="{9D8B030D-6E8A-4147-A177-3AD203B41FA5}">
                      <a16:colId xmlns:a16="http://schemas.microsoft.com/office/drawing/2014/main" val="705360582"/>
                    </a:ext>
                  </a:extLst>
                </a:gridCol>
              </a:tblGrid>
              <a:tr h="48340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68078"/>
                  </a:ext>
                </a:extLst>
              </a:tr>
              <a:tr h="939475"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51962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84F96C35-8A67-413F-A210-61971055EDFB}"/>
              </a:ext>
            </a:extLst>
          </p:cNvPr>
          <p:cNvSpPr/>
          <p:nvPr/>
        </p:nvSpPr>
        <p:spPr>
          <a:xfrm>
            <a:off x="4526856" y="2257220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86AD93-7C72-470B-81A8-F9EB122EBE0C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367142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Rikki has used the chart below to make a number. He has covered his number with counters.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divides it by 100.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will Rikki’s answer be?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how you know.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0627-61D8-48A2-B1D0-8569C0666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702128"/>
              </p:ext>
            </p:extLst>
          </p:nvPr>
        </p:nvGraphicFramePr>
        <p:xfrm>
          <a:off x="1308028" y="1917804"/>
          <a:ext cx="6527943" cy="21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5327">
                  <a:extLst>
                    <a:ext uri="{9D8B030D-6E8A-4147-A177-3AD203B41FA5}">
                      <a16:colId xmlns:a16="http://schemas.microsoft.com/office/drawing/2014/main" val="16983948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2113196058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669322403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4086014648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2474907252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4131997953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2056284319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1590995162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115789661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9393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5469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342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92759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C8247477-A5FE-4E90-A5F8-42D636B921D3}"/>
              </a:ext>
            </a:extLst>
          </p:cNvPr>
          <p:cNvSpPr/>
          <p:nvPr/>
        </p:nvSpPr>
        <p:spPr>
          <a:xfrm>
            <a:off x="4292855" y="1917804"/>
            <a:ext cx="540000" cy="54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46B96D9-ECA6-48E2-8B1A-F594483F030A}"/>
              </a:ext>
            </a:extLst>
          </p:cNvPr>
          <p:cNvSpPr/>
          <p:nvPr/>
        </p:nvSpPr>
        <p:spPr>
          <a:xfrm>
            <a:off x="6470785" y="2457804"/>
            <a:ext cx="540000" cy="54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7BE601-5FD2-45F6-AB23-A875BBCFC7D3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Rikki has used the chart below to make a number. He has covered his number with counters.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divides it by 100.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will Rikki’s answer be?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how you know.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Rikki’s answer will be 0.58 because…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0627-61D8-48A2-B1D0-8569C06663E2}"/>
              </a:ext>
            </a:extLst>
          </p:cNvPr>
          <p:cNvGraphicFramePr>
            <a:graphicFrameLocks noGrp="1"/>
          </p:cNvGraphicFramePr>
          <p:nvPr/>
        </p:nvGraphicFramePr>
        <p:xfrm>
          <a:off x="1308028" y="1917804"/>
          <a:ext cx="6527943" cy="21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5327">
                  <a:extLst>
                    <a:ext uri="{9D8B030D-6E8A-4147-A177-3AD203B41FA5}">
                      <a16:colId xmlns:a16="http://schemas.microsoft.com/office/drawing/2014/main" val="16983948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2113196058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669322403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4086014648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2474907252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4131997953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2056284319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1590995162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115789661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9393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5469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342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92759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C8247477-A5FE-4E90-A5F8-42D636B921D3}"/>
              </a:ext>
            </a:extLst>
          </p:cNvPr>
          <p:cNvSpPr/>
          <p:nvPr/>
        </p:nvSpPr>
        <p:spPr>
          <a:xfrm>
            <a:off x="4292855" y="1917804"/>
            <a:ext cx="540000" cy="54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46B96D9-ECA6-48E2-8B1A-F594483F030A}"/>
              </a:ext>
            </a:extLst>
          </p:cNvPr>
          <p:cNvSpPr/>
          <p:nvPr/>
        </p:nvSpPr>
        <p:spPr>
          <a:xfrm>
            <a:off x="6470785" y="2457804"/>
            <a:ext cx="540000" cy="54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82E5F5-F8BB-46EE-80AA-A3695FE96586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93443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Rikki has used the chart below to make a number. He has covered his number with counters.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He divides it by 100.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will Rikki’s answer be?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how you know.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Rikki’s answer will be 0.58 because you can move each counter down two places to divide by 100.</a:t>
            </a:r>
          </a:p>
          <a:p>
            <a:pPr lvl="0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900627-61D8-48A2-B1D0-8569C06663E2}"/>
              </a:ext>
            </a:extLst>
          </p:cNvPr>
          <p:cNvGraphicFramePr>
            <a:graphicFrameLocks noGrp="1"/>
          </p:cNvGraphicFramePr>
          <p:nvPr/>
        </p:nvGraphicFramePr>
        <p:xfrm>
          <a:off x="1308028" y="1917804"/>
          <a:ext cx="6527943" cy="21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5327">
                  <a:extLst>
                    <a:ext uri="{9D8B030D-6E8A-4147-A177-3AD203B41FA5}">
                      <a16:colId xmlns:a16="http://schemas.microsoft.com/office/drawing/2014/main" val="16983948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2113196058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669322403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4086014648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2474907252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4131997953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2056284319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1590995162"/>
                    </a:ext>
                  </a:extLst>
                </a:gridCol>
                <a:gridCol w="725327">
                  <a:extLst>
                    <a:ext uri="{9D8B030D-6E8A-4147-A177-3AD203B41FA5}">
                      <a16:colId xmlns:a16="http://schemas.microsoft.com/office/drawing/2014/main" val="115789661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9393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5469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342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92759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C8247477-A5FE-4E90-A5F8-42D636B921D3}"/>
              </a:ext>
            </a:extLst>
          </p:cNvPr>
          <p:cNvSpPr/>
          <p:nvPr/>
        </p:nvSpPr>
        <p:spPr>
          <a:xfrm>
            <a:off x="4292855" y="1917804"/>
            <a:ext cx="540000" cy="54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46B96D9-ECA6-48E2-8B1A-F594483F030A}"/>
              </a:ext>
            </a:extLst>
          </p:cNvPr>
          <p:cNvSpPr/>
          <p:nvPr/>
        </p:nvSpPr>
        <p:spPr>
          <a:xfrm>
            <a:off x="6470785" y="2457804"/>
            <a:ext cx="540000" cy="5400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DEAD26-E798-4446-944F-00C22377D5B2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29992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2B35622-BEE1-4ADD-9058-0AC416318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F671628-ECA5-42FB-B8E7-122F2F70C19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Fahad and Maya’s statements are correct.</a:t>
            </a: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Convince me!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87A3E158-E85D-497C-861A-095402287BE1}"/>
              </a:ext>
            </a:extLst>
          </p:cNvPr>
          <p:cNvSpPr/>
          <p:nvPr/>
        </p:nvSpPr>
        <p:spPr>
          <a:xfrm>
            <a:off x="2433288" y="1383921"/>
            <a:ext cx="3226848" cy="919754"/>
          </a:xfrm>
          <a:prstGeom prst="wedgeRoundRectCallout">
            <a:avLst>
              <a:gd name="adj1" fmla="val -55962"/>
              <a:gd name="adj2" fmla="val 2154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64 ÷ 100 = 6.4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46A84C-158A-4A91-9A7C-EE4FDCCBAD9F}"/>
              </a:ext>
            </a:extLst>
          </p:cNvPr>
          <p:cNvSpPr txBox="1"/>
          <p:nvPr/>
        </p:nvSpPr>
        <p:spPr>
          <a:xfrm>
            <a:off x="1018426" y="2303675"/>
            <a:ext cx="1271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Fahad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8E3C71-F15D-42DF-B105-91F3D648E2DB}"/>
              </a:ext>
            </a:extLst>
          </p:cNvPr>
          <p:cNvSpPr txBox="1"/>
          <p:nvPr/>
        </p:nvSpPr>
        <p:spPr>
          <a:xfrm>
            <a:off x="6759527" y="3706056"/>
            <a:ext cx="1097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Maya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284C806A-DC85-49E3-8D77-8CC225B41CB4}"/>
              </a:ext>
            </a:extLst>
          </p:cNvPr>
          <p:cNvSpPr/>
          <p:nvPr/>
        </p:nvSpPr>
        <p:spPr>
          <a:xfrm flipH="1">
            <a:off x="3124282" y="2786302"/>
            <a:ext cx="3226849" cy="919754"/>
          </a:xfrm>
          <a:prstGeom prst="wedgeRoundRectCallout">
            <a:avLst>
              <a:gd name="adj1" fmla="val -55962"/>
              <a:gd name="adj2" fmla="val 2154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0.64 is 100 times smaller than 64.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388C8F-A2DB-43D4-B9E4-54368AD93E92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413130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2B35622-BEE1-4ADD-9058-0AC416318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F671628-ECA5-42FB-B8E7-122F2F70C19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Fahad and Maya’s statements are correct.</a:t>
            </a: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Convince me!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know that Fahad’s statement is false because…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know that Maya’s statement is true because…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87A3E158-E85D-497C-861A-095402287BE1}"/>
              </a:ext>
            </a:extLst>
          </p:cNvPr>
          <p:cNvSpPr/>
          <p:nvPr/>
        </p:nvSpPr>
        <p:spPr>
          <a:xfrm>
            <a:off x="2433288" y="1383921"/>
            <a:ext cx="3226848" cy="919754"/>
          </a:xfrm>
          <a:prstGeom prst="wedgeRoundRectCallout">
            <a:avLst>
              <a:gd name="adj1" fmla="val -55962"/>
              <a:gd name="adj2" fmla="val 2154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64 ÷ 100 = 6.4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46A84C-158A-4A91-9A7C-EE4FDCCBAD9F}"/>
              </a:ext>
            </a:extLst>
          </p:cNvPr>
          <p:cNvSpPr txBox="1"/>
          <p:nvPr/>
        </p:nvSpPr>
        <p:spPr>
          <a:xfrm>
            <a:off x="1018426" y="2303675"/>
            <a:ext cx="1271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Fahad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8E3C71-F15D-42DF-B105-91F3D648E2DB}"/>
              </a:ext>
            </a:extLst>
          </p:cNvPr>
          <p:cNvSpPr txBox="1"/>
          <p:nvPr/>
        </p:nvSpPr>
        <p:spPr>
          <a:xfrm>
            <a:off x="6759527" y="3706056"/>
            <a:ext cx="1097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Maya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284C806A-DC85-49E3-8D77-8CC225B41CB4}"/>
              </a:ext>
            </a:extLst>
          </p:cNvPr>
          <p:cNvSpPr/>
          <p:nvPr/>
        </p:nvSpPr>
        <p:spPr>
          <a:xfrm flipH="1">
            <a:off x="3124282" y="2786302"/>
            <a:ext cx="3226849" cy="919754"/>
          </a:xfrm>
          <a:prstGeom prst="wedgeRoundRectCallout">
            <a:avLst>
              <a:gd name="adj1" fmla="val -55962"/>
              <a:gd name="adj2" fmla="val 2154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0.64 is 100 times smaller than 64.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A7C86B-0135-4027-8830-14F2BE59FE77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836161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2B35622-BEE1-4ADD-9058-0AC416318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F671628-ECA5-42FB-B8E7-122F2F70C19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Fahad and Maya’s statements are correct.</a:t>
            </a: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Convince me!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 know that Fahad’s statement is false because he has only moved the digits one place right so he has divided by 10 instead of 100. His answer should be 0.64.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 know that Maya’s statement is true because both digits move 2 places right so the number is 100 times smaller and 64 ÷ 100 = 0.64.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87A3E158-E85D-497C-861A-095402287BE1}"/>
              </a:ext>
            </a:extLst>
          </p:cNvPr>
          <p:cNvSpPr/>
          <p:nvPr/>
        </p:nvSpPr>
        <p:spPr>
          <a:xfrm>
            <a:off x="2433288" y="1383921"/>
            <a:ext cx="3226848" cy="919754"/>
          </a:xfrm>
          <a:prstGeom prst="wedgeRoundRectCallout">
            <a:avLst>
              <a:gd name="adj1" fmla="val -55962"/>
              <a:gd name="adj2" fmla="val 2154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64 ÷ 100 = 6.4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46A84C-158A-4A91-9A7C-EE4FDCCBAD9F}"/>
              </a:ext>
            </a:extLst>
          </p:cNvPr>
          <p:cNvSpPr txBox="1"/>
          <p:nvPr/>
        </p:nvSpPr>
        <p:spPr>
          <a:xfrm>
            <a:off x="1018426" y="2303675"/>
            <a:ext cx="1271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Fahad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8E3C71-F15D-42DF-B105-91F3D648E2DB}"/>
              </a:ext>
            </a:extLst>
          </p:cNvPr>
          <p:cNvSpPr txBox="1"/>
          <p:nvPr/>
        </p:nvSpPr>
        <p:spPr>
          <a:xfrm>
            <a:off x="6759527" y="3706056"/>
            <a:ext cx="1097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Maya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284C806A-DC85-49E3-8D77-8CC225B41CB4}"/>
              </a:ext>
            </a:extLst>
          </p:cNvPr>
          <p:cNvSpPr/>
          <p:nvPr/>
        </p:nvSpPr>
        <p:spPr>
          <a:xfrm flipH="1">
            <a:off x="3124282" y="2786302"/>
            <a:ext cx="3226849" cy="919754"/>
          </a:xfrm>
          <a:prstGeom prst="wedgeRoundRectCallout">
            <a:avLst>
              <a:gd name="adj1" fmla="val -55962"/>
              <a:gd name="adj2" fmla="val 2154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0.64 is 100 times smaller than 64.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F17C35-1F18-4E45-BBFB-E14ECAD26B5A}"/>
              </a:ext>
            </a:extLst>
          </p:cNvPr>
          <p:cNvSpPr txBox="1"/>
          <p:nvPr/>
        </p:nvSpPr>
        <p:spPr>
          <a:xfrm>
            <a:off x="8378366" y="5957904"/>
            <a:ext cx="49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623072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5c7a0828-c5e4-45f8-a074-18a8fdc88ec6"/>
    <ds:schemaRef ds:uri="http://schemas.microsoft.com/office/2006/documentManagement/types"/>
    <ds:schemaRef ds:uri="86144f90-c7b6-48d0-aae5-f5e9e48cc3d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ADFFE9E-FB18-48CC-89D0-FE21FCF141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</TotalTime>
  <Words>580</Words>
  <Application>Microsoft Office PowerPoint</Application>
  <PresentationFormat>On-screen Show (4:3)</PresentationFormat>
  <Paragraphs>276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52</cp:revision>
  <dcterms:created xsi:type="dcterms:W3CDTF">2018-03-17T10:08:43Z</dcterms:created>
  <dcterms:modified xsi:type="dcterms:W3CDTF">2020-04-03T08:33:37Z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