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sldIdLst>
    <p:sldId id="366" r:id="rId5"/>
    <p:sldId id="398" r:id="rId6"/>
    <p:sldId id="399" r:id="rId7"/>
    <p:sldId id="400" r:id="rId8"/>
    <p:sldId id="401" r:id="rId9"/>
    <p:sldId id="402" r:id="rId10"/>
    <p:sldId id="403" r:id="rId11"/>
    <p:sldId id="405" r:id="rId12"/>
    <p:sldId id="404" r:id="rId1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FFD966"/>
    <a:srgbClr val="FF6699"/>
    <a:srgbClr val="FF3300"/>
    <a:srgbClr val="9EDCF5"/>
    <a:srgbClr val="CC99FF"/>
    <a:srgbClr val="3B383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7292A2E-F333-43FB-9621-5CBBE7FDCDCB}" styleName="Light Style 2 - Accent 4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</a:tcStyle>
    </a:band1H>
    <a:band1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1V>
    <a:band2V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4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56" autoAdjust="0"/>
    <p:restoredTop sz="94660"/>
  </p:normalViewPr>
  <p:slideViewPr>
    <p:cSldViewPr snapToGrid="0">
      <p:cViewPr varScale="1">
        <p:scale>
          <a:sx n="81" d="100"/>
          <a:sy n="81" d="100"/>
        </p:scale>
        <p:origin x="1829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86816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1748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39993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660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81169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93138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213319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8380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106373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760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8489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43C518-2E58-4E98-8F61-29A47E1D445A}" type="datetimeFigureOut">
              <a:rPr lang="en-GB" smtClean="0"/>
              <a:t>03/04/2020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B0018D-5503-4B9E-8996-530C5B2D4BA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411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19" name="Rectangle 18">
            <a:extLst>
              <a:ext uri="{FF2B5EF4-FFF2-40B4-BE49-F238E27FC236}">
                <a16:creationId xmlns:a16="http://schemas.microsoft.com/office/drawing/2014/main" id="{5252A847-DE45-4FA3-A1F8-EEBEB845FF8E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solidFill>
            <a:schemeClr val="bg1">
              <a:alpha val="82000"/>
            </a:schemeClr>
          </a:solidFill>
          <a:ln>
            <a:solidFill>
              <a:schemeClr val="bg1">
                <a:lumMod val="50000"/>
              </a:schemeClr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rgbClr val="E7E6E6">
                    <a:lumMod val="50000"/>
                  </a:srgbClr>
                </a:solidFill>
                <a:latin typeface="Century Gothic" panose="020B0502020202020204" pitchFamily="34" charset="0"/>
              </a:rPr>
              <a:t>Year 3/4 – Summer Block 5 – Mass and Capacity</a:t>
            </a: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endParaRPr lang="en-GB" sz="1600" b="1" u="sng" dirty="0">
              <a:solidFill>
                <a:srgbClr val="E7E6E6">
                  <a:lumMod val="50000"/>
                </a:srgbClr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Step 6</a:t>
            </a:r>
          </a:p>
          <a:p>
            <a:pPr algn="ctr"/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22.04.20</a:t>
            </a:r>
          </a:p>
          <a:p>
            <a:pPr lvl="0" fontAlgn="base">
              <a:defRPr/>
            </a:pPr>
            <a:r>
              <a:rPr lang="en-GB" sz="4800" b="1" dirty="0">
                <a:solidFill>
                  <a:schemeClr val="bg2">
                    <a:lumMod val="25000"/>
                  </a:schemeClr>
                </a:solidFill>
                <a:latin typeface="Century Gothic" panose="020B0502020202020204" pitchFamily="34" charset="0"/>
              </a:rPr>
              <a:t>Year 3: Lo: I can compare, measure volume and capacity (l/ml using reasoning and problem – solving </a:t>
            </a:r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4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354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21" name="Group 20">
            <a:extLst>
              <a:ext uri="{FF2B5EF4-FFF2-40B4-BE49-F238E27FC236}">
                <a16:creationId xmlns:a16="http://schemas.microsoft.com/office/drawing/2014/main" id="{85360DE7-0DB9-48A6-B0EA-774BDA4CB39C}"/>
              </a:ext>
            </a:extLst>
          </p:cNvPr>
          <p:cNvGrpSpPr/>
          <p:nvPr/>
        </p:nvGrpSpPr>
        <p:grpSpPr>
          <a:xfrm>
            <a:off x="27814" y="6454317"/>
            <a:ext cx="1231337" cy="403587"/>
            <a:chOff x="27814" y="6454317"/>
            <a:chExt cx="1231337" cy="403587"/>
          </a:xfrm>
        </p:grpSpPr>
        <p:pic>
          <p:nvPicPr>
            <p:cNvPr id="22" name="Picture 21" descr="A close up of a sign&#10;&#10;Description generated with high confidence">
              <a:extLst>
                <a:ext uri="{FF2B5EF4-FFF2-40B4-BE49-F238E27FC236}">
                  <a16:creationId xmlns:a16="http://schemas.microsoft.com/office/drawing/2014/main" id="{42008E67-C0C2-4929-9174-9D152D1B748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78139" y="6454317"/>
              <a:ext cx="1174025" cy="278902"/>
            </a:xfrm>
            <a:prstGeom prst="rect">
              <a:avLst/>
            </a:prstGeom>
          </p:spPr>
        </p:pic>
        <p:sp>
          <p:nvSpPr>
            <p:cNvPr id="23" name="TextBox 8">
              <a:extLst>
                <a:ext uri="{FF2B5EF4-FFF2-40B4-BE49-F238E27FC236}">
                  <a16:creationId xmlns:a16="http://schemas.microsoft.com/office/drawing/2014/main" id="{19BF951E-DD03-4F57-B121-8FE8B55BA402}"/>
                </a:ext>
              </a:extLst>
            </p:cNvPr>
            <p:cNvSpPr txBox="1"/>
            <p:nvPr/>
          </p:nvSpPr>
          <p:spPr>
            <a:xfrm>
              <a:off x="27814" y="6688627"/>
              <a:ext cx="1231337" cy="1692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GB"/>
              </a:defPPr>
              <a:lvl1pPr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1pPr>
              <a:lvl2pPr marL="4572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2pPr>
              <a:lvl3pPr marL="9144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3pPr>
              <a:lvl4pPr marL="13716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4pPr>
              <a:lvl5pPr marL="1828800" algn="l" rtl="0" fontAlgn="base">
                <a:spcBef>
                  <a:spcPct val="0"/>
                </a:spcBef>
                <a:spcAft>
                  <a:spcPct val="0"/>
                </a:spcAft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5pPr>
              <a:lvl6pPr marL="22860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6pPr>
              <a:lvl7pPr marL="27432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7pPr>
              <a:lvl8pPr marL="32004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8pPr>
              <a:lvl9pPr marL="3657600" algn="l" defTabSz="914400" rtl="0" eaLnBrk="1" latinLnBrk="0" hangingPunct="1">
                <a:defRPr kern="1200">
                  <a:solidFill>
                    <a:schemeClr val="tx1"/>
                  </a:solidFill>
                  <a:latin typeface="Arial" charset="0"/>
                  <a:ea typeface="+mn-ea"/>
                  <a:cs typeface="Arial" charset="0"/>
                </a:defRPr>
              </a:lvl9pPr>
            </a:lstStyle>
            <a:p>
              <a:r>
                <a:rPr lang="en-GB" altLang="en-US" sz="500" b="1" dirty="0">
                  <a:latin typeface="Century Gothic" panose="020B0502020202020204" pitchFamily="34" charset="0"/>
                </a:rPr>
                <a:t>© Classroom Secrets Limited 2018</a:t>
              </a:r>
            </a:p>
          </p:txBody>
        </p:sp>
      </p:grpSp>
      <p:pic>
        <p:nvPicPr>
          <p:cNvPr id="18" name="Picture 17">
            <a:extLst>
              <a:ext uri="{FF2B5EF4-FFF2-40B4-BE49-F238E27FC236}">
                <a16:creationId xmlns:a16="http://schemas.microsoft.com/office/drawing/2014/main" id="{97B5ABF5-B517-4441-B0C3-7289AA13E8F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351E791-0016-4E96-8FE7-FE18F0EFE75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Carl fills the measuring cylinder with liquid. The volume is more than 1L and 400ml but less than 1L and 600ml. Which of these containers could he fill exactly?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08EA99-A8E3-4C7F-AAA8-DB90233E9182}"/>
              </a:ext>
            </a:extLst>
          </p:cNvPr>
          <p:cNvSpPr txBox="1"/>
          <p:nvPr/>
        </p:nvSpPr>
        <p:spPr>
          <a:xfrm>
            <a:off x="1323883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200ml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84D0E8-AE3E-4FEA-8D7C-384102BD8074}"/>
              </a:ext>
            </a:extLst>
          </p:cNvPr>
          <p:cNvSpPr txBox="1"/>
          <p:nvPr/>
        </p:nvSpPr>
        <p:spPr>
          <a:xfrm>
            <a:off x="2990161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650ml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F53217-C463-431C-BB4A-10267F9D3C7D}"/>
              </a:ext>
            </a:extLst>
          </p:cNvPr>
          <p:cNvSpPr txBox="1"/>
          <p:nvPr/>
        </p:nvSpPr>
        <p:spPr>
          <a:xfrm>
            <a:off x="4656439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900ml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6FA21E-FC1E-4BBD-84B1-C6D0BC33982A}"/>
              </a:ext>
            </a:extLst>
          </p:cNvPr>
          <p:cNvSpPr txBox="1"/>
          <p:nvPr/>
        </p:nvSpPr>
        <p:spPr>
          <a:xfrm>
            <a:off x="6286938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500ml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4B313FDF-D4E8-43B1-B280-106783F764B0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42300142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8" name="Picture 17">
            <a:extLst>
              <a:ext uri="{FF2B5EF4-FFF2-40B4-BE49-F238E27FC236}">
                <a16:creationId xmlns:a16="http://schemas.microsoft.com/office/drawing/2014/main" id="{97B5ABF5-B517-4441-B0C3-7289AA13E8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24" name="Rectangle 23">
            <a:extLst>
              <a:ext uri="{FF2B5EF4-FFF2-40B4-BE49-F238E27FC236}">
                <a16:creationId xmlns:a16="http://schemas.microsoft.com/office/drawing/2014/main" id="{E351E791-0016-4E96-8FE7-FE18F0EFE755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Problem Solving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Carl fills the measuring cylinder with liquid. The volume is more than 1L and 400ml but less than 1L and 600ml. Which of these containers could he fill exactly?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B08EA99-A8E3-4C7F-AAA8-DB90233E9182}"/>
              </a:ext>
            </a:extLst>
          </p:cNvPr>
          <p:cNvSpPr txBox="1"/>
          <p:nvPr/>
        </p:nvSpPr>
        <p:spPr>
          <a:xfrm>
            <a:off x="1323883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200ml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4284D0E8-AE3E-4FEA-8D7C-384102BD8074}"/>
              </a:ext>
            </a:extLst>
          </p:cNvPr>
          <p:cNvSpPr txBox="1"/>
          <p:nvPr/>
        </p:nvSpPr>
        <p:spPr>
          <a:xfrm>
            <a:off x="2990161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650ml</a:t>
            </a: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B4F53217-C463-431C-BB4A-10267F9D3C7D}"/>
              </a:ext>
            </a:extLst>
          </p:cNvPr>
          <p:cNvSpPr txBox="1"/>
          <p:nvPr/>
        </p:nvSpPr>
        <p:spPr>
          <a:xfrm>
            <a:off x="4656439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1L and 900ml</a:t>
            </a: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F46FA21E-FC1E-4BBD-84B1-C6D0BC33982A}"/>
              </a:ext>
            </a:extLst>
          </p:cNvPr>
          <p:cNvSpPr txBox="1"/>
          <p:nvPr/>
        </p:nvSpPr>
        <p:spPr>
          <a:xfrm>
            <a:off x="6286938" y="4200165"/>
            <a:ext cx="157945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solidFill>
                  <a:srgbClr val="FF0000"/>
                </a:solidFill>
                <a:latin typeface="Century Gothic" panose="020B0502020202020204" pitchFamily="34" charset="0"/>
              </a:rPr>
              <a:t>1L and 500ml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161DCB-8DC7-4389-B202-DD085670A785}"/>
              </a:ext>
            </a:extLst>
          </p:cNvPr>
          <p:cNvSpPr txBox="1"/>
          <p:nvPr/>
        </p:nvSpPr>
        <p:spPr>
          <a:xfrm>
            <a:off x="6886678" y="3199915"/>
            <a:ext cx="97971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200" dirty="0">
                <a:solidFill>
                  <a:srgbClr val="FF0000"/>
                </a:solidFill>
                <a:sym typeface="Wingdings" panose="05000000000000000000" pitchFamily="2" charset="2"/>
              </a:rPr>
              <a:t></a:t>
            </a:r>
            <a:endParaRPr lang="en-GB" sz="3200" dirty="0">
              <a:solidFill>
                <a:srgbClr val="FF0000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16937070-3E0E-4F29-9570-624FF9EBB235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1120591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69570A-8470-4AA8-AC09-EFB24BC80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2D2A036-B769-4284-82F1-228557264F3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Maisie is measuring water. She says,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Explain her mistake.</a:t>
            </a: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891AC854-30EA-4CEE-BE98-7BA6509B4D36}"/>
              </a:ext>
            </a:extLst>
          </p:cNvPr>
          <p:cNvSpPr/>
          <p:nvPr/>
        </p:nvSpPr>
        <p:spPr>
          <a:xfrm>
            <a:off x="1729712" y="1446959"/>
            <a:ext cx="2011988" cy="1706957"/>
          </a:xfrm>
          <a:prstGeom prst="wedgeRoundRectCallout">
            <a:avLst>
              <a:gd name="adj1" fmla="val -69084"/>
              <a:gd name="adj2" fmla="val -1751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is nearly 1L and 600ml and the other is 2L so there is 3L and 600ml in total.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14FAD56-D51F-4DC2-81D6-CED7F0ED370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99768387"/>
              </p:ext>
            </p:extLst>
          </p:nvPr>
        </p:nvGraphicFramePr>
        <p:xfrm>
          <a:off x="6305867" y="1509059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6ACA8B0-5986-4463-9F16-BE5AC4081B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79252972"/>
              </p:ext>
            </p:extLst>
          </p:nvPr>
        </p:nvGraphicFramePr>
        <p:xfrm>
          <a:off x="6318044" y="1350804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42CC42E-ED2E-49F0-9CE7-E6A0EEFFE71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618124"/>
              </p:ext>
            </p:extLst>
          </p:nvPr>
        </p:nvGraphicFramePr>
        <p:xfrm>
          <a:off x="3867175" y="1509059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6B10650-620B-410E-874C-72ADB16E743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1349593"/>
              </p:ext>
            </p:extLst>
          </p:nvPr>
        </p:nvGraphicFramePr>
        <p:xfrm>
          <a:off x="3879352" y="1350804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A4A0EEA3-30AF-44D8-A80F-0A53BAC018F3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2353128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69570A-8470-4AA8-AC09-EFB24BC80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2D2A036-B769-4284-82F1-228557264F3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Maisie is measuring water. She says,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Explain her mistake.</a:t>
            </a: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Maisie hasn’t read the scale accurately on…</a:t>
            </a: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891AC854-30EA-4CEE-BE98-7BA6509B4D36}"/>
              </a:ext>
            </a:extLst>
          </p:cNvPr>
          <p:cNvSpPr/>
          <p:nvPr/>
        </p:nvSpPr>
        <p:spPr>
          <a:xfrm>
            <a:off x="1729712" y="1446959"/>
            <a:ext cx="2011988" cy="1706957"/>
          </a:xfrm>
          <a:prstGeom prst="wedgeRoundRectCallout">
            <a:avLst>
              <a:gd name="adj1" fmla="val -69084"/>
              <a:gd name="adj2" fmla="val -1751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is nearly 1L and 600ml and the other is 2L so there is 3L and 600ml in total.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14FAD56-D51F-4DC2-81D6-CED7F0ED3708}"/>
              </a:ext>
            </a:extLst>
          </p:cNvPr>
          <p:cNvGraphicFramePr>
            <a:graphicFrameLocks noGrp="1"/>
          </p:cNvGraphicFramePr>
          <p:nvPr/>
        </p:nvGraphicFramePr>
        <p:xfrm>
          <a:off x="6305867" y="1509059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6ACA8B0-5986-4463-9F16-BE5AC4081BB3}"/>
              </a:ext>
            </a:extLst>
          </p:cNvPr>
          <p:cNvGraphicFramePr>
            <a:graphicFrameLocks noGrp="1"/>
          </p:cNvGraphicFramePr>
          <p:nvPr/>
        </p:nvGraphicFramePr>
        <p:xfrm>
          <a:off x="6318044" y="1350804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42CC42E-ED2E-49F0-9CE7-E6A0EEFFE719}"/>
              </a:ext>
            </a:extLst>
          </p:cNvPr>
          <p:cNvGraphicFramePr>
            <a:graphicFrameLocks noGrp="1"/>
          </p:cNvGraphicFramePr>
          <p:nvPr/>
        </p:nvGraphicFramePr>
        <p:xfrm>
          <a:off x="3867175" y="1509059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6B10650-620B-410E-874C-72ADB16E7434}"/>
              </a:ext>
            </a:extLst>
          </p:cNvPr>
          <p:cNvGraphicFramePr>
            <a:graphicFrameLocks noGrp="1"/>
          </p:cNvGraphicFramePr>
          <p:nvPr/>
        </p:nvGraphicFramePr>
        <p:xfrm>
          <a:off x="3879352" y="1350804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FE302B42-959F-4FBF-92C8-D41737919B4A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80089007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16" name="Picture 15">
            <a:extLst>
              <a:ext uri="{FF2B5EF4-FFF2-40B4-BE49-F238E27FC236}">
                <a16:creationId xmlns:a16="http://schemas.microsoft.com/office/drawing/2014/main" id="{7469570A-8470-4AA8-AC09-EFB24BC80AF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17" name="Rectangle 16">
            <a:extLst>
              <a:ext uri="{FF2B5EF4-FFF2-40B4-BE49-F238E27FC236}">
                <a16:creationId xmlns:a16="http://schemas.microsoft.com/office/drawing/2014/main" id="{62D2A036-B769-4284-82F1-228557264F36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1</a:t>
            </a:r>
          </a:p>
          <a:p>
            <a:pPr lvl="0" algn="ctr"/>
            <a:endParaRPr lang="en-GB" sz="2000" b="1" dirty="0">
              <a:solidFill>
                <a:prstClr val="black"/>
              </a:solidFill>
              <a:latin typeface="Century Gothic" panose="020B0502020202020204" pitchFamily="34" charset="0"/>
            </a:endParaRPr>
          </a:p>
          <a:p>
            <a:pPr algn="ctr"/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Maisie is measuring water. She says,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Explain her mistake.</a:t>
            </a: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Maisie hasn’t read the scale accurately on the first measuring cylinder. It actually reads 1L and 500ml, so there is 3L and 500ml in total. </a:t>
            </a:r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</p:txBody>
      </p:sp>
      <p:sp>
        <p:nvSpPr>
          <p:cNvPr id="18" name="Speech Bubble: Rectangle with Corners Rounded 17">
            <a:extLst>
              <a:ext uri="{FF2B5EF4-FFF2-40B4-BE49-F238E27FC236}">
                <a16:creationId xmlns:a16="http://schemas.microsoft.com/office/drawing/2014/main" id="{891AC854-30EA-4CEE-BE98-7BA6509B4D36}"/>
              </a:ext>
            </a:extLst>
          </p:cNvPr>
          <p:cNvSpPr/>
          <p:nvPr/>
        </p:nvSpPr>
        <p:spPr>
          <a:xfrm>
            <a:off x="1729712" y="1446959"/>
            <a:ext cx="2011988" cy="1706957"/>
          </a:xfrm>
          <a:prstGeom prst="wedgeRoundRectCallout">
            <a:avLst>
              <a:gd name="adj1" fmla="val -69084"/>
              <a:gd name="adj2" fmla="val -1751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b="1" dirty="0">
                <a:solidFill>
                  <a:schemeClr val="tx1"/>
                </a:solidFill>
                <a:latin typeface="Century Gothic" panose="020B0502020202020204" pitchFamily="34" charset="0"/>
              </a:rPr>
              <a:t>One is nearly 1L and 600ml and the other is 2L so there is 3L and 600ml in total.</a:t>
            </a:r>
          </a:p>
        </p:txBody>
      </p:sp>
      <p:graphicFrame>
        <p:nvGraphicFramePr>
          <p:cNvPr id="20" name="Table 19">
            <a:extLst>
              <a:ext uri="{FF2B5EF4-FFF2-40B4-BE49-F238E27FC236}">
                <a16:creationId xmlns:a16="http://schemas.microsoft.com/office/drawing/2014/main" id="{714FAD56-D51F-4DC2-81D6-CED7F0ED3708}"/>
              </a:ext>
            </a:extLst>
          </p:cNvPr>
          <p:cNvGraphicFramePr>
            <a:graphicFrameLocks noGrp="1"/>
          </p:cNvGraphicFramePr>
          <p:nvPr/>
        </p:nvGraphicFramePr>
        <p:xfrm>
          <a:off x="6305867" y="1509059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1" name="Table 20">
            <a:extLst>
              <a:ext uri="{FF2B5EF4-FFF2-40B4-BE49-F238E27FC236}">
                <a16:creationId xmlns:a16="http://schemas.microsoft.com/office/drawing/2014/main" id="{B6ACA8B0-5986-4463-9F16-BE5AC4081BB3}"/>
              </a:ext>
            </a:extLst>
          </p:cNvPr>
          <p:cNvGraphicFramePr>
            <a:graphicFrameLocks noGrp="1"/>
          </p:cNvGraphicFramePr>
          <p:nvPr/>
        </p:nvGraphicFramePr>
        <p:xfrm>
          <a:off x="6318044" y="1350804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28" name="Table 27">
            <a:extLst>
              <a:ext uri="{FF2B5EF4-FFF2-40B4-BE49-F238E27FC236}">
                <a16:creationId xmlns:a16="http://schemas.microsoft.com/office/drawing/2014/main" id="{642CC42E-ED2E-49F0-9CE7-E6A0EEFFE719}"/>
              </a:ext>
            </a:extLst>
          </p:cNvPr>
          <p:cNvGraphicFramePr>
            <a:graphicFrameLocks noGrp="1"/>
          </p:cNvGraphicFramePr>
          <p:nvPr/>
        </p:nvGraphicFramePr>
        <p:xfrm>
          <a:off x="3867175" y="1509059"/>
          <a:ext cx="2011988" cy="375123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86150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46291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9860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9591349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2382916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56460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271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3979568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02080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8085635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6893374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026401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1395870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5962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19720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F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29" name="Table 28">
            <a:extLst>
              <a:ext uri="{FF2B5EF4-FFF2-40B4-BE49-F238E27FC236}">
                <a16:creationId xmlns:a16="http://schemas.microsoft.com/office/drawing/2014/main" id="{16B10650-620B-410E-874C-72ADB16E7434}"/>
              </a:ext>
            </a:extLst>
          </p:cNvPr>
          <p:cNvGraphicFramePr>
            <a:graphicFrameLocks noGrp="1"/>
          </p:cNvGraphicFramePr>
          <p:nvPr/>
        </p:nvGraphicFramePr>
        <p:xfrm>
          <a:off x="3879352" y="1350804"/>
          <a:ext cx="1004059" cy="3751225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00405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558695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 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800ml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600ml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400ml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319253">
                <a:tc>
                  <a:txBody>
                    <a:bodyPr/>
                    <a:lstStyle/>
                    <a:p>
                      <a:pPr algn="r"/>
                      <a:r>
                        <a:rPr lang="en-GB" sz="1900" b="1" dirty="0">
                          <a:latin typeface="Century Gothic" panose="020B0502020202020204" pitchFamily="34" charset="0"/>
                        </a:rPr>
                        <a:t>200ml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19" name="TextBox 18">
            <a:extLst>
              <a:ext uri="{FF2B5EF4-FFF2-40B4-BE49-F238E27FC236}">
                <a16:creationId xmlns:a16="http://schemas.microsoft.com/office/drawing/2014/main" id="{3E7EC3F3-DB3D-4B51-A422-17EF930CAD8C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8946795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804A77D-5A11-43CC-9C2C-E2426B2B7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CA131CE-E83A-4848-A455-AE95355B508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Carson says,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Do you agree? Explain your answer. 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688F8DCE-03D7-45BB-8DEC-43C26D4E92C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9595274"/>
              </p:ext>
            </p:extLst>
          </p:nvPr>
        </p:nvGraphicFramePr>
        <p:xfrm>
          <a:off x="3956732" y="2205542"/>
          <a:ext cx="1434132" cy="2847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9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363822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38571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9095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8189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D2D7325-DC90-4A95-86F6-64E01552FA9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2256122"/>
              </p:ext>
            </p:extLst>
          </p:nvPr>
        </p:nvGraphicFramePr>
        <p:xfrm>
          <a:off x="3956732" y="2080857"/>
          <a:ext cx="614469" cy="2835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46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35086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10106999-A92D-4A41-A0EB-8537D3B61E0E}"/>
              </a:ext>
            </a:extLst>
          </p:cNvPr>
          <p:cNvSpPr/>
          <p:nvPr/>
        </p:nvSpPr>
        <p:spPr>
          <a:xfrm>
            <a:off x="2618917" y="1311213"/>
            <a:ext cx="5626777" cy="716095"/>
          </a:xfrm>
          <a:prstGeom prst="wedgeRoundRectCallout">
            <a:avLst>
              <a:gd name="adj1" fmla="val -54122"/>
              <a:gd name="adj2" fmla="val 2530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Container B has the least amount of liquid as the scale only goes up to 500ml.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E4A0DBD-CE2A-4EE4-966E-8592C5A3C27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3783995"/>
              </p:ext>
            </p:extLst>
          </p:nvPr>
        </p:nvGraphicFramePr>
        <p:xfrm>
          <a:off x="6135204" y="3309287"/>
          <a:ext cx="1962025" cy="1750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006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373206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38881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86203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7239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89D175F3-21F5-42EC-B43F-78FA92D12E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43882857"/>
              </p:ext>
            </p:extLst>
          </p:nvPr>
        </p:nvGraphicFramePr>
        <p:xfrm>
          <a:off x="6155419" y="3184602"/>
          <a:ext cx="983163" cy="1782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1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5185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545BD4F-B895-48C2-AC01-C13F6A00078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92494813"/>
              </p:ext>
            </p:extLst>
          </p:nvPr>
        </p:nvGraphicFramePr>
        <p:xfrm>
          <a:off x="826741" y="3560636"/>
          <a:ext cx="2520000" cy="1491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412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5140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57447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86202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7239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42D32EF6-DBF4-4AD1-B2FC-8E6815A50F4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5797919"/>
              </p:ext>
            </p:extLst>
          </p:nvPr>
        </p:nvGraphicFramePr>
        <p:xfrm>
          <a:off x="1111841" y="3426438"/>
          <a:ext cx="983163" cy="1516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1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5185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 500ml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23B23CA7-D7E1-42C7-A9A0-AE99CC842603}"/>
              </a:ext>
            </a:extLst>
          </p:cNvPr>
          <p:cNvSpPr txBox="1"/>
          <p:nvPr/>
        </p:nvSpPr>
        <p:spPr>
          <a:xfrm>
            <a:off x="1877165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8FCC74-D684-4C1D-A6DE-CEC1A27B0324}"/>
              </a:ext>
            </a:extLst>
          </p:cNvPr>
          <p:cNvSpPr txBox="1"/>
          <p:nvPr/>
        </p:nvSpPr>
        <p:spPr>
          <a:xfrm>
            <a:off x="4412670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F1696A-CE62-4FAC-8D27-A36B9072297F}"/>
              </a:ext>
            </a:extLst>
          </p:cNvPr>
          <p:cNvSpPr txBox="1"/>
          <p:nvPr/>
        </p:nvSpPr>
        <p:spPr>
          <a:xfrm>
            <a:off x="6899811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D8D9823C-36C1-4554-B862-2DF11854961D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35381278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804A77D-5A11-43CC-9C2C-E2426B2B7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CA131CE-E83A-4848-A455-AE95355B508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Carson says,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Do you agree? Explain your answer. </a:t>
            </a: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Carson is correct because…</a:t>
            </a: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688F8DCE-03D7-45BB-8DEC-43C26D4E92C6}"/>
              </a:ext>
            </a:extLst>
          </p:cNvPr>
          <p:cNvGraphicFramePr>
            <a:graphicFrameLocks noGrp="1"/>
          </p:cNvGraphicFramePr>
          <p:nvPr/>
        </p:nvGraphicFramePr>
        <p:xfrm>
          <a:off x="3956732" y="2205542"/>
          <a:ext cx="1434132" cy="2847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9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363822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38571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9095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8189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D2D7325-DC90-4A95-86F6-64E01552FA9C}"/>
              </a:ext>
            </a:extLst>
          </p:cNvPr>
          <p:cNvGraphicFramePr>
            <a:graphicFrameLocks noGrp="1"/>
          </p:cNvGraphicFramePr>
          <p:nvPr/>
        </p:nvGraphicFramePr>
        <p:xfrm>
          <a:off x="3956732" y="2080857"/>
          <a:ext cx="614469" cy="2835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46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35086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10106999-A92D-4A41-A0EB-8537D3B61E0E}"/>
              </a:ext>
            </a:extLst>
          </p:cNvPr>
          <p:cNvSpPr/>
          <p:nvPr/>
        </p:nvSpPr>
        <p:spPr>
          <a:xfrm>
            <a:off x="2618917" y="1311213"/>
            <a:ext cx="5626777" cy="716095"/>
          </a:xfrm>
          <a:prstGeom prst="wedgeRoundRectCallout">
            <a:avLst>
              <a:gd name="adj1" fmla="val -54122"/>
              <a:gd name="adj2" fmla="val 2530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Container B has the least amount of liquid as the scale only goes up to 500ml.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E4A0DBD-CE2A-4EE4-966E-8592C5A3C27E}"/>
              </a:ext>
            </a:extLst>
          </p:cNvPr>
          <p:cNvGraphicFramePr>
            <a:graphicFrameLocks noGrp="1"/>
          </p:cNvGraphicFramePr>
          <p:nvPr/>
        </p:nvGraphicFramePr>
        <p:xfrm>
          <a:off x="6135204" y="3309287"/>
          <a:ext cx="1962025" cy="1750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006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373206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38881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86203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7239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89D175F3-21F5-42EC-B43F-78FA92D12E49}"/>
              </a:ext>
            </a:extLst>
          </p:cNvPr>
          <p:cNvGraphicFramePr>
            <a:graphicFrameLocks noGrp="1"/>
          </p:cNvGraphicFramePr>
          <p:nvPr/>
        </p:nvGraphicFramePr>
        <p:xfrm>
          <a:off x="6155419" y="3184602"/>
          <a:ext cx="983163" cy="1782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1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5185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545BD4F-B895-48C2-AC01-C13F6A00078C}"/>
              </a:ext>
            </a:extLst>
          </p:cNvPr>
          <p:cNvGraphicFramePr>
            <a:graphicFrameLocks noGrp="1"/>
          </p:cNvGraphicFramePr>
          <p:nvPr/>
        </p:nvGraphicFramePr>
        <p:xfrm>
          <a:off x="826741" y="3560636"/>
          <a:ext cx="2520000" cy="1491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412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5140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57447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86202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7239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42D32EF6-DBF4-4AD1-B2FC-8E6815A50F42}"/>
              </a:ext>
            </a:extLst>
          </p:cNvPr>
          <p:cNvGraphicFramePr>
            <a:graphicFrameLocks noGrp="1"/>
          </p:cNvGraphicFramePr>
          <p:nvPr/>
        </p:nvGraphicFramePr>
        <p:xfrm>
          <a:off x="1111841" y="3426438"/>
          <a:ext cx="983163" cy="1516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1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5185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 500ml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23B23CA7-D7E1-42C7-A9A0-AE99CC842603}"/>
              </a:ext>
            </a:extLst>
          </p:cNvPr>
          <p:cNvSpPr txBox="1"/>
          <p:nvPr/>
        </p:nvSpPr>
        <p:spPr>
          <a:xfrm>
            <a:off x="1877165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8FCC74-D684-4C1D-A6DE-CEC1A27B0324}"/>
              </a:ext>
            </a:extLst>
          </p:cNvPr>
          <p:cNvSpPr txBox="1"/>
          <p:nvPr/>
        </p:nvSpPr>
        <p:spPr>
          <a:xfrm>
            <a:off x="4412670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F1696A-CE62-4FAC-8D27-A36B9072297F}"/>
              </a:ext>
            </a:extLst>
          </p:cNvPr>
          <p:cNvSpPr txBox="1"/>
          <p:nvPr/>
        </p:nvSpPr>
        <p:spPr>
          <a:xfrm>
            <a:off x="6899811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E762795B-CFCC-4AE8-8A87-F3A7EFE654B1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18722655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D9426B6B-94AA-4D9B-BC63-8F0BC9ED51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A804A77D-5A11-43CC-9C2C-E2426B2B79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438" y="137318"/>
            <a:ext cx="8913124" cy="6322100"/>
          </a:xfrm>
          <a:prstGeom prst="rect">
            <a:avLst/>
          </a:prstGeom>
        </p:spPr>
      </p:pic>
      <p:sp>
        <p:nvSpPr>
          <p:cNvPr id="30" name="Rectangle 29">
            <a:extLst>
              <a:ext uri="{FF2B5EF4-FFF2-40B4-BE49-F238E27FC236}">
                <a16:creationId xmlns:a16="http://schemas.microsoft.com/office/drawing/2014/main" id="{CCA131CE-E83A-4848-A455-AE95355B508F}"/>
              </a:ext>
            </a:extLst>
          </p:cNvPr>
          <p:cNvSpPr/>
          <p:nvPr/>
        </p:nvSpPr>
        <p:spPr>
          <a:xfrm>
            <a:off x="275304" y="272387"/>
            <a:ext cx="8593393" cy="6057245"/>
          </a:xfrm>
          <a:prstGeom prst="rect">
            <a:avLst/>
          </a:prstGeom>
          <a:noFill/>
          <a:ln>
            <a:noFill/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GB" sz="1600" b="1" u="sng" dirty="0">
                <a:solidFill>
                  <a:schemeClr val="bg2">
                    <a:lumMod val="50000"/>
                  </a:schemeClr>
                </a:solidFill>
                <a:latin typeface="Century Gothic" panose="020B0502020202020204" pitchFamily="34" charset="0"/>
              </a:rPr>
              <a:t>Reasoning 2</a:t>
            </a:r>
          </a:p>
          <a:p>
            <a:pPr lvl="0" algn="ctr"/>
            <a:endParaRPr lang="en-GB" sz="2000" b="1" u="sng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Carson says,</a:t>
            </a: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algn="ctr"/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r>
              <a:rPr lang="en-GB" sz="2000" b="1" dirty="0">
                <a:solidFill>
                  <a:srgbClr val="3B3838"/>
                </a:solidFill>
                <a:latin typeface="Century Gothic" panose="020B0502020202020204" pitchFamily="34" charset="0"/>
              </a:rPr>
              <a:t>Do you agree? Explain your answer. </a:t>
            </a:r>
          </a:p>
          <a:p>
            <a:r>
              <a:rPr lang="en-GB" sz="2000" b="1" dirty="0">
                <a:solidFill>
                  <a:srgbClr val="FF0000"/>
                </a:solidFill>
                <a:latin typeface="Century Gothic" panose="020B0502020202020204" pitchFamily="34" charset="0"/>
              </a:rPr>
              <a:t>Carson is correct because container B only has 450ml, which is less than in containers A and C, although his reasoning is incorrect. </a:t>
            </a:r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rgbClr val="3B3838"/>
              </a:solidFill>
              <a:latin typeface="Century Gothic" panose="020B0502020202020204" pitchFamily="34" charset="0"/>
            </a:endParaRPr>
          </a:p>
          <a:p>
            <a:pPr lvl="0" algn="ctr"/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  <a:p>
            <a:endParaRPr lang="en-GB" sz="2000" b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graphicFrame>
        <p:nvGraphicFramePr>
          <p:cNvPr id="31" name="Table 30">
            <a:extLst>
              <a:ext uri="{FF2B5EF4-FFF2-40B4-BE49-F238E27FC236}">
                <a16:creationId xmlns:a16="http://schemas.microsoft.com/office/drawing/2014/main" id="{688F8DCE-03D7-45BB-8DEC-43C26D4E92C6}"/>
              </a:ext>
            </a:extLst>
          </p:cNvPr>
          <p:cNvGraphicFramePr>
            <a:graphicFrameLocks noGrp="1"/>
          </p:cNvGraphicFramePr>
          <p:nvPr/>
        </p:nvGraphicFramePr>
        <p:xfrm>
          <a:off x="3956732" y="2205542"/>
          <a:ext cx="1434132" cy="28474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8459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363822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385717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90957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10922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158189"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2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669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DD2D7325-DC90-4A95-86F6-64E01552FA9C}"/>
              </a:ext>
            </a:extLst>
          </p:cNvPr>
          <p:cNvGraphicFramePr>
            <a:graphicFrameLocks noGrp="1"/>
          </p:cNvGraphicFramePr>
          <p:nvPr/>
        </p:nvGraphicFramePr>
        <p:xfrm>
          <a:off x="3956732" y="2080857"/>
          <a:ext cx="614469" cy="28353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614469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735086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300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42004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36" name="Speech Bubble: Rectangle with Corners Rounded 35">
            <a:extLst>
              <a:ext uri="{FF2B5EF4-FFF2-40B4-BE49-F238E27FC236}">
                <a16:creationId xmlns:a16="http://schemas.microsoft.com/office/drawing/2014/main" id="{10106999-A92D-4A41-A0EB-8537D3B61E0E}"/>
              </a:ext>
            </a:extLst>
          </p:cNvPr>
          <p:cNvSpPr/>
          <p:nvPr/>
        </p:nvSpPr>
        <p:spPr>
          <a:xfrm>
            <a:off x="2618917" y="1311213"/>
            <a:ext cx="5626777" cy="716095"/>
          </a:xfrm>
          <a:prstGeom prst="wedgeRoundRectCallout">
            <a:avLst>
              <a:gd name="adj1" fmla="val -54122"/>
              <a:gd name="adj2" fmla="val 25300"/>
              <a:gd name="adj3" fmla="val 16667"/>
            </a:avLst>
          </a:prstGeom>
          <a:solidFill>
            <a:schemeClr val="bg1"/>
          </a:solidFill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6000" rIns="36000" rtlCol="0" anchor="ctr"/>
          <a:lstStyle/>
          <a:p>
            <a:pPr algn="ctr"/>
            <a:r>
              <a:rPr lang="en-GB" sz="2000" b="1" dirty="0">
                <a:solidFill>
                  <a:schemeClr val="tx1"/>
                </a:solidFill>
                <a:latin typeface="Century Gothic" panose="020B0502020202020204" pitchFamily="34" charset="0"/>
              </a:rPr>
              <a:t>Container B has the least amount of liquid as the scale only goes up to 500ml.</a:t>
            </a:r>
          </a:p>
        </p:txBody>
      </p:sp>
      <p:graphicFrame>
        <p:nvGraphicFramePr>
          <p:cNvPr id="37" name="Table 36">
            <a:extLst>
              <a:ext uri="{FF2B5EF4-FFF2-40B4-BE49-F238E27FC236}">
                <a16:creationId xmlns:a16="http://schemas.microsoft.com/office/drawing/2014/main" id="{BE4A0DBD-CE2A-4EE4-966E-8592C5A3C27E}"/>
              </a:ext>
            </a:extLst>
          </p:cNvPr>
          <p:cNvGraphicFramePr>
            <a:graphicFrameLocks noGrp="1"/>
          </p:cNvGraphicFramePr>
          <p:nvPr/>
        </p:nvGraphicFramePr>
        <p:xfrm>
          <a:off x="6135204" y="3309287"/>
          <a:ext cx="1962025" cy="175032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00006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373206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38881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86203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6251283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D966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7239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38" name="Table 37">
            <a:extLst>
              <a:ext uri="{FF2B5EF4-FFF2-40B4-BE49-F238E27FC236}">
                <a16:creationId xmlns:a16="http://schemas.microsoft.com/office/drawing/2014/main" id="{89D175F3-21F5-42EC-B43F-78FA92D12E49}"/>
              </a:ext>
            </a:extLst>
          </p:cNvPr>
          <p:cNvGraphicFramePr>
            <a:graphicFrameLocks noGrp="1"/>
          </p:cNvGraphicFramePr>
          <p:nvPr/>
        </p:nvGraphicFramePr>
        <p:xfrm>
          <a:off x="6155419" y="3184602"/>
          <a:ext cx="983163" cy="178206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1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5185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800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600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400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graphicFrame>
        <p:nvGraphicFramePr>
          <p:cNvPr id="40" name="Table 39">
            <a:extLst>
              <a:ext uri="{FF2B5EF4-FFF2-40B4-BE49-F238E27FC236}">
                <a16:creationId xmlns:a16="http://schemas.microsoft.com/office/drawing/2014/main" id="{1545BD4F-B895-48C2-AC01-C13F6A00078C}"/>
              </a:ext>
            </a:extLst>
          </p:cNvPr>
          <p:cNvGraphicFramePr>
            <a:graphicFrameLocks noGrp="1"/>
          </p:cNvGraphicFramePr>
          <p:nvPr/>
        </p:nvGraphicFramePr>
        <p:xfrm>
          <a:off x="826741" y="3560636"/>
          <a:ext cx="2520000" cy="149101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394123">
                  <a:extLst>
                    <a:ext uri="{9D8B030D-6E8A-4147-A177-3AD203B41FA5}">
                      <a16:colId xmlns:a16="http://schemas.microsoft.com/office/drawing/2014/main" val="3348667451"/>
                    </a:ext>
                  </a:extLst>
                </a:gridCol>
                <a:gridCol w="551404">
                  <a:extLst>
                    <a:ext uri="{9D8B030D-6E8A-4147-A177-3AD203B41FA5}">
                      <a16:colId xmlns:a16="http://schemas.microsoft.com/office/drawing/2014/main" val="31861885"/>
                    </a:ext>
                  </a:extLst>
                </a:gridCol>
                <a:gridCol w="57447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86202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96593728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1974402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6061946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0828214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3873897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59844985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5608451"/>
                  </a:ext>
                </a:extLst>
              </a:tr>
              <a:tr h="129654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97239"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GB" sz="100" dirty="0">
                        <a:latin typeface="Century Gothic" panose="020B0502020202020204" pitchFamily="34" charset="0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DDD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08492826"/>
                  </a:ext>
                </a:extLst>
              </a:tr>
            </a:tbl>
          </a:graphicData>
        </a:graphic>
      </p:graphicFrame>
      <p:graphicFrame>
        <p:nvGraphicFramePr>
          <p:cNvPr id="41" name="Table 40">
            <a:extLst>
              <a:ext uri="{FF2B5EF4-FFF2-40B4-BE49-F238E27FC236}">
                <a16:creationId xmlns:a16="http://schemas.microsoft.com/office/drawing/2014/main" id="{42D32EF6-DBF4-4AD1-B2FC-8E6815A50F42}"/>
              </a:ext>
            </a:extLst>
          </p:cNvPr>
          <p:cNvGraphicFramePr>
            <a:graphicFrameLocks noGrp="1"/>
          </p:cNvGraphicFramePr>
          <p:nvPr/>
        </p:nvGraphicFramePr>
        <p:xfrm>
          <a:off x="1111841" y="3426438"/>
          <a:ext cx="983163" cy="151602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83163">
                  <a:extLst>
                    <a:ext uri="{9D8B030D-6E8A-4147-A177-3AD203B41FA5}">
                      <a16:colId xmlns:a16="http://schemas.microsoft.com/office/drawing/2014/main" val="135476471"/>
                    </a:ext>
                  </a:extLst>
                </a:gridCol>
              </a:tblGrid>
              <a:tr h="451858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00332706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2L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92372799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 500ml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49856410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1L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23708211"/>
                  </a:ext>
                </a:extLst>
              </a:tr>
              <a:tr h="266042">
                <a:tc>
                  <a:txBody>
                    <a:bodyPr/>
                    <a:lstStyle/>
                    <a:p>
                      <a:pPr algn="r"/>
                      <a:r>
                        <a:rPr lang="en-GB" sz="1400" b="1" dirty="0">
                          <a:latin typeface="Century Gothic" panose="020B0502020202020204" pitchFamily="34" charset="0"/>
                        </a:rPr>
                        <a:t>500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44305809"/>
                  </a:ext>
                </a:extLst>
              </a:tr>
            </a:tbl>
          </a:graphicData>
        </a:graphic>
      </p:graphicFrame>
      <p:sp>
        <p:nvSpPr>
          <p:cNvPr id="42" name="TextBox 41">
            <a:extLst>
              <a:ext uri="{FF2B5EF4-FFF2-40B4-BE49-F238E27FC236}">
                <a16:creationId xmlns:a16="http://schemas.microsoft.com/office/drawing/2014/main" id="{23B23CA7-D7E1-42C7-A9A0-AE99CC842603}"/>
              </a:ext>
            </a:extLst>
          </p:cNvPr>
          <p:cNvSpPr txBox="1"/>
          <p:nvPr/>
        </p:nvSpPr>
        <p:spPr>
          <a:xfrm>
            <a:off x="1877165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A.</a:t>
            </a:r>
          </a:p>
        </p:txBody>
      </p:sp>
      <p:sp>
        <p:nvSpPr>
          <p:cNvPr id="43" name="TextBox 42">
            <a:extLst>
              <a:ext uri="{FF2B5EF4-FFF2-40B4-BE49-F238E27FC236}">
                <a16:creationId xmlns:a16="http://schemas.microsoft.com/office/drawing/2014/main" id="{CF8FCC74-D684-4C1D-A6DE-CEC1A27B0324}"/>
              </a:ext>
            </a:extLst>
          </p:cNvPr>
          <p:cNvSpPr txBox="1"/>
          <p:nvPr/>
        </p:nvSpPr>
        <p:spPr>
          <a:xfrm>
            <a:off x="4412670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B.</a:t>
            </a:r>
          </a:p>
        </p:txBody>
      </p:sp>
      <p:sp>
        <p:nvSpPr>
          <p:cNvPr id="44" name="TextBox 43">
            <a:extLst>
              <a:ext uri="{FF2B5EF4-FFF2-40B4-BE49-F238E27FC236}">
                <a16:creationId xmlns:a16="http://schemas.microsoft.com/office/drawing/2014/main" id="{A8F1696A-CE62-4FAC-8D27-A36B9072297F}"/>
              </a:ext>
            </a:extLst>
          </p:cNvPr>
          <p:cNvSpPr txBox="1"/>
          <p:nvPr/>
        </p:nvSpPr>
        <p:spPr>
          <a:xfrm>
            <a:off x="6899811" y="5090512"/>
            <a:ext cx="4445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b="1" dirty="0">
                <a:latin typeface="Century Gothic" panose="020B0502020202020204" pitchFamily="34" charset="0"/>
              </a:rPr>
              <a:t>C.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5D2F2868-2A4C-4010-90D5-A7F99A4407D7}"/>
              </a:ext>
            </a:extLst>
          </p:cNvPr>
          <p:cNvSpPr txBox="1"/>
          <p:nvPr/>
        </p:nvSpPr>
        <p:spPr>
          <a:xfrm>
            <a:off x="8461035" y="6010184"/>
            <a:ext cx="36740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1200" b="1" dirty="0">
                <a:latin typeface="Century Gothic" panose="020B0502020202020204" pitchFamily="34" charset="0"/>
              </a:rPr>
              <a:t>Y3</a:t>
            </a:r>
          </a:p>
        </p:txBody>
      </p:sp>
    </p:spTree>
    <p:extLst>
      <p:ext uri="{BB962C8B-B14F-4D97-AF65-F5344CB8AC3E}">
        <p14:creationId xmlns:p14="http://schemas.microsoft.com/office/powerpoint/2010/main" val="5084939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0563C1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28500E97074E9232E002F87A0DA8" ma:contentTypeVersion="9" ma:contentTypeDescription="Create a new document." ma:contentTypeScope="" ma:versionID="066ddb0580c6cb957c158bf950613a88">
  <xsd:schema xmlns:xsd="http://www.w3.org/2001/XMLSchema" xmlns:xs="http://www.w3.org/2001/XMLSchema" xmlns:p="http://schemas.microsoft.com/office/2006/metadata/properties" xmlns:ns2="86144f90-c7b6-48d0-aae5-f5e9e48cc3df" xmlns:ns3="5c7a0828-c5e4-45f8-a074-18a8fdc88ec6" targetNamespace="http://schemas.microsoft.com/office/2006/metadata/properties" ma:root="true" ma:fieldsID="b6edf0ecd0c2312d28fd762618f18263" ns2:_="" ns3:_="">
    <xsd:import namespace="86144f90-c7b6-48d0-aae5-f5e9e48cc3df"/>
    <xsd:import namespace="5c7a0828-c5e4-45f8-a074-18a8fdc88ec6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EventHashCode" minOccurs="0"/>
                <xsd:element ref="ns3:MediaServiceGenerationTime" minOccurs="0"/>
                <xsd:element ref="ns3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144f90-c7b6-48d0-aae5-f5e9e48cc3df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c7a0828-c5e4-45f8-a074-18a8fdc88ec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0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1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MediaServiceAutoTags" ma:description="" ma:internalName="MediaServiceAutoTags" ma:readOnly="true">
      <xsd:simpleType>
        <xsd:restriction base="dms:Text"/>
      </xsd:simpleType>
    </xsd:element>
    <xsd:element name="MediaServiceOCR" ma:index="13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8BE7001C-4FE1-4FF1-8D32-419BDEA7C0F6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0EF8F11D-A449-4684-B8E0-461263A2E192}">
  <ds:schemaRefs>
    <ds:schemaRef ds:uri="http://schemas.microsoft.com/office/infopath/2007/PartnerControls"/>
    <ds:schemaRef ds:uri="http://purl.org/dc/terms/"/>
    <ds:schemaRef ds:uri="http://schemas.microsoft.com/office/2006/documentManagement/types"/>
    <ds:schemaRef ds:uri="86144f90-c7b6-48d0-aae5-f5e9e48cc3df"/>
    <ds:schemaRef ds:uri="http://purl.org/dc/elements/1.1/"/>
    <ds:schemaRef ds:uri="http://schemas.microsoft.com/office/2006/metadata/properties"/>
    <ds:schemaRef ds:uri="5c7a0828-c5e4-45f8-a074-18a8fdc88ec6"/>
    <ds:schemaRef ds:uri="http://schemas.openxmlformats.org/package/2006/metadata/core-propertie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38A0C4D4-57C1-4AE5-B72F-0B3C775C754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6144f90-c7b6-48d0-aae5-f5e9e48cc3df"/>
    <ds:schemaRef ds:uri="5c7a0828-c5e4-45f8-a074-18a8fdc88ec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2451</TotalTime>
  <Words>565</Words>
  <Application>Microsoft Office PowerPoint</Application>
  <PresentationFormat>On-screen Show (4:3)</PresentationFormat>
  <Paragraphs>275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Ashleigh Sobol</dc:creator>
  <cp:lastModifiedBy>Zainab Ali</cp:lastModifiedBy>
  <cp:revision>8</cp:revision>
  <dcterms:created xsi:type="dcterms:W3CDTF">2018-03-17T10:08:43Z</dcterms:created>
  <dcterms:modified xsi:type="dcterms:W3CDTF">2020-04-03T08:31:25Z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0x0101002E2B28500E97074E9232E002F87A0DA8</vt:lpwstr>
  </property>
  <property fmtid="{D5CDD505-2E9C-101B-9397-08002B2CF9AE}" pid="3" name="TaxKeyword">
    <vt:lpwstr/>
  </property>
</Properties>
</file>