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82" r:id="rId6"/>
    <p:sldId id="365" r:id="rId7"/>
    <p:sldId id="394" r:id="rId8"/>
    <p:sldId id="395" r:id="rId9"/>
    <p:sldId id="384" r:id="rId10"/>
    <p:sldId id="389" r:id="rId11"/>
    <p:sldId id="396" r:id="rId12"/>
    <p:sldId id="397" r:id="rId13"/>
    <p:sldId id="375" r:id="rId14"/>
    <p:sldId id="3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D966"/>
    <a:srgbClr val="FF6699"/>
    <a:srgbClr val="FF3300"/>
    <a:srgbClr val="9EDCF5"/>
    <a:srgbClr val="CC99FF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B664D-A39F-438C-B2D3-FE2F0D20FE37}" v="26" dt="2019-06-04T11:18:14.759"/>
    <p1510:client id="{DF15C830-9C8D-4FBB-BDF9-93BDCE7419A2}" v="1" dt="2019-06-03T12:25:0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5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5 – Mass and Capacity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6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21.04.20</a:t>
            </a:r>
          </a:p>
          <a:p>
            <a:pPr lvl="0" fontAlgn="base">
              <a:defRPr/>
            </a:pP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Lo: I can compare, measure volume and capacity (l/ml</a:t>
            </a: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How much fluid is there in total?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8D11EBE-9D1E-4510-B517-3DF21074F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166948"/>
              </p:ext>
            </p:extLst>
          </p:nvPr>
        </p:nvGraphicFramePr>
        <p:xfrm>
          <a:off x="5988367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3A871F8-4367-4230-A66C-18E00CBE9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63882"/>
              </p:ext>
            </p:extLst>
          </p:nvPr>
        </p:nvGraphicFramePr>
        <p:xfrm>
          <a:off x="6000544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97CCB95-D3CC-452A-BD6D-7885CD1C1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33338"/>
              </p:ext>
            </p:extLst>
          </p:nvPr>
        </p:nvGraphicFramePr>
        <p:xfrm>
          <a:off x="3549675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090D67B-9AD0-4016-A8FC-1968BC81E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54931"/>
              </p:ext>
            </p:extLst>
          </p:nvPr>
        </p:nvGraphicFramePr>
        <p:xfrm>
          <a:off x="3561852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E5817B5-217E-4008-8F0D-9A7D27B50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51454"/>
              </p:ext>
            </p:extLst>
          </p:nvPr>
        </p:nvGraphicFramePr>
        <p:xfrm>
          <a:off x="1110984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D6CF014-7525-42B9-9108-6F7E7D283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874047"/>
              </p:ext>
            </p:extLst>
          </p:nvPr>
        </p:nvGraphicFramePr>
        <p:xfrm>
          <a:off x="1123161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8406E84-70D5-4005-B5F9-905670CCA5F7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723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How much fluid is there in total?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8D11EBE-9D1E-4510-B517-3DF21074F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581630"/>
              </p:ext>
            </p:extLst>
          </p:nvPr>
        </p:nvGraphicFramePr>
        <p:xfrm>
          <a:off x="5988367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3A871F8-4367-4230-A66C-18E00CBE96BC}"/>
              </a:ext>
            </a:extLst>
          </p:cNvPr>
          <p:cNvGraphicFramePr>
            <a:graphicFrameLocks noGrp="1"/>
          </p:cNvGraphicFramePr>
          <p:nvPr/>
        </p:nvGraphicFramePr>
        <p:xfrm>
          <a:off x="6000544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97CCB95-D3CC-452A-BD6D-7885CD1C1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21444"/>
              </p:ext>
            </p:extLst>
          </p:nvPr>
        </p:nvGraphicFramePr>
        <p:xfrm>
          <a:off x="3549675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090D67B-9AD0-4016-A8FC-1968BC81EF5F}"/>
              </a:ext>
            </a:extLst>
          </p:cNvPr>
          <p:cNvGraphicFramePr>
            <a:graphicFrameLocks noGrp="1"/>
          </p:cNvGraphicFramePr>
          <p:nvPr/>
        </p:nvGraphicFramePr>
        <p:xfrm>
          <a:off x="3561852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E5817B5-217E-4008-8F0D-9A7D27B50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45766"/>
              </p:ext>
            </p:extLst>
          </p:nvPr>
        </p:nvGraphicFramePr>
        <p:xfrm>
          <a:off x="1110984" y="1508472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D6CF014-7525-42B9-9108-6F7E7D28368A}"/>
              </a:ext>
            </a:extLst>
          </p:cNvPr>
          <p:cNvGraphicFramePr>
            <a:graphicFrameLocks noGrp="1"/>
          </p:cNvGraphicFramePr>
          <p:nvPr/>
        </p:nvGraphicFramePr>
        <p:xfrm>
          <a:off x="1123161" y="1350217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A9C1FD1-34F3-4432-921B-B4471134B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66658"/>
              </p:ext>
            </p:extLst>
          </p:nvPr>
        </p:nvGraphicFramePr>
        <p:xfrm>
          <a:off x="825501" y="5305625"/>
          <a:ext cx="749299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7666">
                  <a:extLst>
                    <a:ext uri="{9D8B030D-6E8A-4147-A177-3AD203B41FA5}">
                      <a16:colId xmlns:a16="http://schemas.microsoft.com/office/drawing/2014/main" val="4047678085"/>
                    </a:ext>
                  </a:extLst>
                </a:gridCol>
                <a:gridCol w="2497666">
                  <a:extLst>
                    <a:ext uri="{9D8B030D-6E8A-4147-A177-3AD203B41FA5}">
                      <a16:colId xmlns:a16="http://schemas.microsoft.com/office/drawing/2014/main" val="982495540"/>
                    </a:ext>
                  </a:extLst>
                </a:gridCol>
                <a:gridCol w="2497666">
                  <a:extLst>
                    <a:ext uri="{9D8B030D-6E8A-4147-A177-3AD203B41FA5}">
                      <a16:colId xmlns:a16="http://schemas.microsoft.com/office/drawing/2014/main" val="463243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1L and 200ml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1693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825BDEE-6CC3-4E5D-8578-1BC841A53183}"/>
              </a:ext>
            </a:extLst>
          </p:cNvPr>
          <p:cNvSpPr txBox="1"/>
          <p:nvPr/>
        </p:nvSpPr>
        <p:spPr>
          <a:xfrm>
            <a:off x="1309457" y="5771781"/>
            <a:ext cx="6525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400ml + 600ml + 1L and 200ml = 2L and 200ml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0A319D-E7A8-4767-8F8A-C64E6B1A6AC3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3501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What is the volume in each container?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0B3BE38-507B-4CEB-8030-C44450E49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99574"/>
              </p:ext>
            </p:extLst>
          </p:nvPr>
        </p:nvGraphicFramePr>
        <p:xfrm>
          <a:off x="3141658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4A29D25-ECE4-4F2B-81E7-9A6DD7637C5D}"/>
              </a:ext>
            </a:extLst>
          </p:cNvPr>
          <p:cNvGraphicFramePr>
            <a:graphicFrameLocks noGrp="1"/>
          </p:cNvGraphicFramePr>
          <p:nvPr/>
        </p:nvGraphicFramePr>
        <p:xfrm>
          <a:off x="3146179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AD3FD22-2A07-487F-9DFE-84E24C0CC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02950"/>
              </p:ext>
            </p:extLst>
          </p:nvPr>
        </p:nvGraphicFramePr>
        <p:xfrm>
          <a:off x="4888304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3539CA-8463-4004-AB95-3ADB1F8B0B9A}"/>
              </a:ext>
            </a:extLst>
          </p:cNvPr>
          <p:cNvGraphicFramePr>
            <a:graphicFrameLocks noGrp="1"/>
          </p:cNvGraphicFramePr>
          <p:nvPr/>
        </p:nvGraphicFramePr>
        <p:xfrm>
          <a:off x="4892825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A23808B-574D-410A-B27F-63539C20D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95171"/>
              </p:ext>
            </p:extLst>
          </p:nvPr>
        </p:nvGraphicFramePr>
        <p:xfrm>
          <a:off x="1395012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0236689-361C-46B8-AB08-271A5604B51B}"/>
              </a:ext>
            </a:extLst>
          </p:cNvPr>
          <p:cNvGraphicFramePr>
            <a:graphicFrameLocks noGrp="1"/>
          </p:cNvGraphicFramePr>
          <p:nvPr/>
        </p:nvGraphicFramePr>
        <p:xfrm>
          <a:off x="1399533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3E913E0-2A38-45AB-BB18-5BE0F4000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10857"/>
              </p:ext>
            </p:extLst>
          </p:nvPr>
        </p:nvGraphicFramePr>
        <p:xfrm>
          <a:off x="6634950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6E3D911-B88C-47FB-8994-38EA66107CDB}"/>
              </a:ext>
            </a:extLst>
          </p:cNvPr>
          <p:cNvGraphicFramePr>
            <a:graphicFrameLocks noGrp="1"/>
          </p:cNvGraphicFramePr>
          <p:nvPr/>
        </p:nvGraphicFramePr>
        <p:xfrm>
          <a:off x="6639471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9E275B2-BD65-487D-B64D-C9EA6149739B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3151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What is the volume in each container?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0B3BE38-507B-4CEB-8030-C44450E49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54172"/>
              </p:ext>
            </p:extLst>
          </p:nvPr>
        </p:nvGraphicFramePr>
        <p:xfrm>
          <a:off x="3141658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4A29D25-ECE4-4F2B-81E7-9A6DD7637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138238"/>
              </p:ext>
            </p:extLst>
          </p:nvPr>
        </p:nvGraphicFramePr>
        <p:xfrm>
          <a:off x="3146179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AD3FD22-2A07-487F-9DFE-84E24C0CC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711"/>
              </p:ext>
            </p:extLst>
          </p:nvPr>
        </p:nvGraphicFramePr>
        <p:xfrm>
          <a:off x="4888304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3539CA-8463-4004-AB95-3ADB1F8B0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095"/>
              </p:ext>
            </p:extLst>
          </p:nvPr>
        </p:nvGraphicFramePr>
        <p:xfrm>
          <a:off x="4892825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A23808B-574D-410A-B27F-63539C20D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284468"/>
              </p:ext>
            </p:extLst>
          </p:nvPr>
        </p:nvGraphicFramePr>
        <p:xfrm>
          <a:off x="1395012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0236689-361C-46B8-AB08-271A5604B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840790"/>
              </p:ext>
            </p:extLst>
          </p:nvPr>
        </p:nvGraphicFramePr>
        <p:xfrm>
          <a:off x="1399533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3E913E0-2A38-45AB-BB18-5BE0F4000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046112"/>
              </p:ext>
            </p:extLst>
          </p:nvPr>
        </p:nvGraphicFramePr>
        <p:xfrm>
          <a:off x="6634950" y="1620000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6E3D911-B88C-47FB-8994-38EA66107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639309"/>
              </p:ext>
            </p:extLst>
          </p:nvPr>
        </p:nvGraphicFramePr>
        <p:xfrm>
          <a:off x="6639471" y="1525034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83423B-C701-4C02-9779-3CDCA80DA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05828"/>
              </p:ext>
            </p:extLst>
          </p:nvPr>
        </p:nvGraphicFramePr>
        <p:xfrm>
          <a:off x="1143000" y="4819121"/>
          <a:ext cx="685800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4501">
                  <a:extLst>
                    <a:ext uri="{9D8B030D-6E8A-4147-A177-3AD203B41FA5}">
                      <a16:colId xmlns:a16="http://schemas.microsoft.com/office/drawing/2014/main" val="766719547"/>
                    </a:ext>
                  </a:extLst>
                </a:gridCol>
                <a:gridCol w="1714501">
                  <a:extLst>
                    <a:ext uri="{9D8B030D-6E8A-4147-A177-3AD203B41FA5}">
                      <a16:colId xmlns:a16="http://schemas.microsoft.com/office/drawing/2014/main" val="3054142835"/>
                    </a:ext>
                  </a:extLst>
                </a:gridCol>
                <a:gridCol w="1714501">
                  <a:extLst>
                    <a:ext uri="{9D8B030D-6E8A-4147-A177-3AD203B41FA5}">
                      <a16:colId xmlns:a16="http://schemas.microsoft.com/office/drawing/2014/main" val="2321680549"/>
                    </a:ext>
                  </a:extLst>
                </a:gridCol>
                <a:gridCol w="1714501">
                  <a:extLst>
                    <a:ext uri="{9D8B030D-6E8A-4147-A177-3AD203B41FA5}">
                      <a16:colId xmlns:a16="http://schemas.microsoft.com/office/drawing/2014/main" val="55605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 Litres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950ml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750ml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 Litres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14597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B2C916A-4FAA-4262-AB1E-EF5655D8699A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B5657F4-A757-4C11-A366-401F5E3AD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EEB212-F77F-488E-A120-08520823BDA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What is the capacity of the water bottle?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376B386F-CDAA-44EB-B26E-7A62A00B7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481481"/>
              </p:ext>
            </p:extLst>
          </p:nvPr>
        </p:nvGraphicFramePr>
        <p:xfrm>
          <a:off x="234695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0F77E4B-79D3-441A-8112-F02041F39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55212"/>
              </p:ext>
            </p:extLst>
          </p:nvPr>
        </p:nvGraphicFramePr>
        <p:xfrm>
          <a:off x="235147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58445D81-229C-4FC9-AA4A-1F521A91E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02627"/>
              </p:ext>
            </p:extLst>
          </p:nvPr>
        </p:nvGraphicFramePr>
        <p:xfrm>
          <a:off x="355469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5D5D5FAA-8BAD-4748-8519-4BE69C236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58309"/>
              </p:ext>
            </p:extLst>
          </p:nvPr>
        </p:nvGraphicFramePr>
        <p:xfrm>
          <a:off x="355921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1D9EED02-B080-414E-89F4-C02E5FD9C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18226"/>
              </p:ext>
            </p:extLst>
          </p:nvPr>
        </p:nvGraphicFramePr>
        <p:xfrm>
          <a:off x="4762434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0BA54502-7AFE-41B8-9C73-EBD9E73AE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564721"/>
              </p:ext>
            </p:extLst>
          </p:nvPr>
        </p:nvGraphicFramePr>
        <p:xfrm>
          <a:off x="4766955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D023D51E-3B11-4CEC-B4F7-197A5CC44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91234"/>
              </p:ext>
            </p:extLst>
          </p:nvPr>
        </p:nvGraphicFramePr>
        <p:xfrm>
          <a:off x="596496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F4EB6FE4-96AA-471C-BF62-72F014CC9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00322"/>
              </p:ext>
            </p:extLst>
          </p:nvPr>
        </p:nvGraphicFramePr>
        <p:xfrm>
          <a:off x="596948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0165B386-48CD-429E-BD87-F7E512C87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60652"/>
              </p:ext>
            </p:extLst>
          </p:nvPr>
        </p:nvGraphicFramePr>
        <p:xfrm>
          <a:off x="716749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73828175-5560-4C6B-B115-C9935C9B4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47909"/>
              </p:ext>
            </p:extLst>
          </p:nvPr>
        </p:nvGraphicFramePr>
        <p:xfrm>
          <a:off x="717201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0F50800-222B-4B58-A8DD-69500133D49D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10113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B5657F4-A757-4C11-A366-401F5E3AD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EEB212-F77F-488E-A120-08520823BDA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What is the capacity of the water bottle?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376B386F-CDAA-44EB-B26E-7A62A00B796A}"/>
              </a:ext>
            </a:extLst>
          </p:cNvPr>
          <p:cNvGraphicFramePr>
            <a:graphicFrameLocks noGrp="1"/>
          </p:cNvGraphicFramePr>
          <p:nvPr/>
        </p:nvGraphicFramePr>
        <p:xfrm>
          <a:off x="234695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0F77E4B-79D3-441A-8112-F02041F39393}"/>
              </a:ext>
            </a:extLst>
          </p:cNvPr>
          <p:cNvGraphicFramePr>
            <a:graphicFrameLocks noGrp="1"/>
          </p:cNvGraphicFramePr>
          <p:nvPr/>
        </p:nvGraphicFramePr>
        <p:xfrm>
          <a:off x="235147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58445D81-229C-4FC9-AA4A-1F521A91E85F}"/>
              </a:ext>
            </a:extLst>
          </p:cNvPr>
          <p:cNvGraphicFramePr>
            <a:graphicFrameLocks noGrp="1"/>
          </p:cNvGraphicFramePr>
          <p:nvPr/>
        </p:nvGraphicFramePr>
        <p:xfrm>
          <a:off x="355469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5D5D5FAA-8BAD-4748-8519-4BE69C23613B}"/>
              </a:ext>
            </a:extLst>
          </p:cNvPr>
          <p:cNvGraphicFramePr>
            <a:graphicFrameLocks noGrp="1"/>
          </p:cNvGraphicFramePr>
          <p:nvPr/>
        </p:nvGraphicFramePr>
        <p:xfrm>
          <a:off x="355921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1D9EED02-B080-414E-89F4-C02E5FD9CB35}"/>
              </a:ext>
            </a:extLst>
          </p:cNvPr>
          <p:cNvGraphicFramePr>
            <a:graphicFrameLocks noGrp="1"/>
          </p:cNvGraphicFramePr>
          <p:nvPr/>
        </p:nvGraphicFramePr>
        <p:xfrm>
          <a:off x="4762434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0BA54502-7AFE-41B8-9C73-EBD9E73AEF99}"/>
              </a:ext>
            </a:extLst>
          </p:cNvPr>
          <p:cNvGraphicFramePr>
            <a:graphicFrameLocks noGrp="1"/>
          </p:cNvGraphicFramePr>
          <p:nvPr/>
        </p:nvGraphicFramePr>
        <p:xfrm>
          <a:off x="4766955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D023D51E-3B11-4CEC-B4F7-197A5CC4492A}"/>
              </a:ext>
            </a:extLst>
          </p:cNvPr>
          <p:cNvGraphicFramePr>
            <a:graphicFrameLocks noGrp="1"/>
          </p:cNvGraphicFramePr>
          <p:nvPr/>
        </p:nvGraphicFramePr>
        <p:xfrm>
          <a:off x="596496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F4EB6FE4-96AA-471C-BF62-72F014CC9AA2}"/>
              </a:ext>
            </a:extLst>
          </p:cNvPr>
          <p:cNvGraphicFramePr>
            <a:graphicFrameLocks noGrp="1"/>
          </p:cNvGraphicFramePr>
          <p:nvPr/>
        </p:nvGraphicFramePr>
        <p:xfrm>
          <a:off x="596948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0165B386-48CD-429E-BD87-F7E512C870AB}"/>
              </a:ext>
            </a:extLst>
          </p:cNvPr>
          <p:cNvGraphicFramePr>
            <a:graphicFrameLocks noGrp="1"/>
          </p:cNvGraphicFramePr>
          <p:nvPr/>
        </p:nvGraphicFramePr>
        <p:xfrm>
          <a:off x="716749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73828175-5560-4C6B-B115-C9935C9B4F9B}"/>
              </a:ext>
            </a:extLst>
          </p:cNvPr>
          <p:cNvGraphicFramePr>
            <a:graphicFrameLocks noGrp="1"/>
          </p:cNvGraphicFramePr>
          <p:nvPr/>
        </p:nvGraphicFramePr>
        <p:xfrm>
          <a:off x="717201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5FEE98D-B5BB-4B74-AD40-154FB5C0435D}"/>
              </a:ext>
            </a:extLst>
          </p:cNvPr>
          <p:cNvSpPr txBox="1"/>
          <p:nvPr/>
        </p:nvSpPr>
        <p:spPr>
          <a:xfrm>
            <a:off x="414921" y="4542493"/>
            <a:ext cx="1688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4L and 150ml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0DBD59-99CD-47AD-BCB7-5B3171BDEFE7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74698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Colour the containers to show the given volume.</a:t>
            </a:r>
            <a:endParaRPr lang="en-GB" sz="16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1AB75ED-569D-4203-AD71-DE0993E4E1FA}"/>
              </a:ext>
            </a:extLst>
          </p:cNvPr>
          <p:cNvSpPr/>
          <p:nvPr/>
        </p:nvSpPr>
        <p:spPr>
          <a:xfrm>
            <a:off x="547133" y="1800572"/>
            <a:ext cx="1424036" cy="98540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2L and 950ml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A665045-E5CA-45BB-8892-310F98202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95961"/>
              </p:ext>
            </p:extLst>
          </p:nvPr>
        </p:nvGraphicFramePr>
        <p:xfrm>
          <a:off x="234695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D1351C2D-90C0-4046-840F-84F636C5E4AC}"/>
              </a:ext>
            </a:extLst>
          </p:cNvPr>
          <p:cNvGraphicFramePr>
            <a:graphicFrameLocks noGrp="1"/>
          </p:cNvGraphicFramePr>
          <p:nvPr/>
        </p:nvGraphicFramePr>
        <p:xfrm>
          <a:off x="235147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36069263-F4C7-433E-9103-8DF9C7840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12185"/>
              </p:ext>
            </p:extLst>
          </p:nvPr>
        </p:nvGraphicFramePr>
        <p:xfrm>
          <a:off x="355469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129F930B-18E1-43A0-87DB-EFE97DE06DF1}"/>
              </a:ext>
            </a:extLst>
          </p:cNvPr>
          <p:cNvGraphicFramePr>
            <a:graphicFrameLocks noGrp="1"/>
          </p:cNvGraphicFramePr>
          <p:nvPr/>
        </p:nvGraphicFramePr>
        <p:xfrm>
          <a:off x="355921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317301A2-B39C-46F8-BFBD-36BC333D9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610076"/>
              </p:ext>
            </p:extLst>
          </p:nvPr>
        </p:nvGraphicFramePr>
        <p:xfrm>
          <a:off x="4762434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4DEED1E-E315-4E95-8D51-08C19D34FDC5}"/>
              </a:ext>
            </a:extLst>
          </p:cNvPr>
          <p:cNvGraphicFramePr>
            <a:graphicFrameLocks noGrp="1"/>
          </p:cNvGraphicFramePr>
          <p:nvPr/>
        </p:nvGraphicFramePr>
        <p:xfrm>
          <a:off x="4766955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E9CB6AD7-7920-4FE4-AE5D-D4F6C62E6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830238"/>
              </p:ext>
            </p:extLst>
          </p:nvPr>
        </p:nvGraphicFramePr>
        <p:xfrm>
          <a:off x="596496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E7DBA802-4C7F-4B13-9924-0ABBA79EC8BA}"/>
              </a:ext>
            </a:extLst>
          </p:cNvPr>
          <p:cNvGraphicFramePr>
            <a:graphicFrameLocks noGrp="1"/>
          </p:cNvGraphicFramePr>
          <p:nvPr/>
        </p:nvGraphicFramePr>
        <p:xfrm>
          <a:off x="596948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CD752488-2006-4996-94B3-B800707F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74684"/>
              </p:ext>
            </p:extLst>
          </p:nvPr>
        </p:nvGraphicFramePr>
        <p:xfrm>
          <a:off x="716749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8A6B364E-CBDB-4A9C-8DD0-E0B09E7661FF}"/>
              </a:ext>
            </a:extLst>
          </p:cNvPr>
          <p:cNvGraphicFramePr>
            <a:graphicFrameLocks noGrp="1"/>
          </p:cNvGraphicFramePr>
          <p:nvPr/>
        </p:nvGraphicFramePr>
        <p:xfrm>
          <a:off x="717201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2A7C28C-4808-4E31-8024-E1DEAC11B9C8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81745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Colour the containers to show the given volume.</a:t>
            </a:r>
            <a:endParaRPr lang="en-GB" sz="16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1AB75ED-569D-4203-AD71-DE0993E4E1FA}"/>
              </a:ext>
            </a:extLst>
          </p:cNvPr>
          <p:cNvSpPr/>
          <p:nvPr/>
        </p:nvSpPr>
        <p:spPr>
          <a:xfrm>
            <a:off x="547133" y="1800572"/>
            <a:ext cx="1424036" cy="98540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2L and 950ml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A665045-E5CA-45BB-8892-310F98202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448604"/>
              </p:ext>
            </p:extLst>
          </p:nvPr>
        </p:nvGraphicFramePr>
        <p:xfrm>
          <a:off x="234695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D1351C2D-90C0-4046-840F-84F636C5E4AC}"/>
              </a:ext>
            </a:extLst>
          </p:cNvPr>
          <p:cNvGraphicFramePr>
            <a:graphicFrameLocks noGrp="1"/>
          </p:cNvGraphicFramePr>
          <p:nvPr/>
        </p:nvGraphicFramePr>
        <p:xfrm>
          <a:off x="235147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36069263-F4C7-433E-9103-8DF9C7840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98480"/>
              </p:ext>
            </p:extLst>
          </p:nvPr>
        </p:nvGraphicFramePr>
        <p:xfrm>
          <a:off x="355469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129F930B-18E1-43A0-87DB-EFE97DE06DF1}"/>
              </a:ext>
            </a:extLst>
          </p:cNvPr>
          <p:cNvGraphicFramePr>
            <a:graphicFrameLocks noGrp="1"/>
          </p:cNvGraphicFramePr>
          <p:nvPr/>
        </p:nvGraphicFramePr>
        <p:xfrm>
          <a:off x="355921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317301A2-B39C-46F8-BFBD-36BC333D9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891694"/>
              </p:ext>
            </p:extLst>
          </p:nvPr>
        </p:nvGraphicFramePr>
        <p:xfrm>
          <a:off x="4762434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4DEED1E-E315-4E95-8D51-08C19D34FDC5}"/>
              </a:ext>
            </a:extLst>
          </p:cNvPr>
          <p:cNvGraphicFramePr>
            <a:graphicFrameLocks noGrp="1"/>
          </p:cNvGraphicFramePr>
          <p:nvPr/>
        </p:nvGraphicFramePr>
        <p:xfrm>
          <a:off x="4766955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E9CB6AD7-7920-4FE4-AE5D-D4F6C62E6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28813"/>
              </p:ext>
            </p:extLst>
          </p:nvPr>
        </p:nvGraphicFramePr>
        <p:xfrm>
          <a:off x="5964963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E7DBA802-4C7F-4B13-9924-0ABBA79EC8BA}"/>
              </a:ext>
            </a:extLst>
          </p:cNvPr>
          <p:cNvGraphicFramePr>
            <a:graphicFrameLocks noGrp="1"/>
          </p:cNvGraphicFramePr>
          <p:nvPr/>
        </p:nvGraphicFramePr>
        <p:xfrm>
          <a:off x="5969484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CD752488-2006-4996-94B3-B800707F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05679"/>
              </p:ext>
            </p:extLst>
          </p:nvPr>
        </p:nvGraphicFramePr>
        <p:xfrm>
          <a:off x="7167492" y="1859706"/>
          <a:ext cx="1111416" cy="311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41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81953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98922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9738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32635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9476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8A6B364E-CBDB-4A9C-8DD0-E0B09E7661FF}"/>
              </a:ext>
            </a:extLst>
          </p:cNvPr>
          <p:cNvGraphicFramePr>
            <a:graphicFrameLocks noGrp="1"/>
          </p:cNvGraphicFramePr>
          <p:nvPr/>
        </p:nvGraphicFramePr>
        <p:xfrm>
          <a:off x="7172013" y="1764740"/>
          <a:ext cx="476197" cy="3103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19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4141">
                <a:tc>
                  <a:txBody>
                    <a:bodyPr/>
                    <a:lstStyle/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538D09A1-E785-48FA-BB07-8B22061A5837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63745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60CACA-C01E-4355-A2AE-436774177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9D2E140-4A3E-4E87-93DD-4C596B69888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 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18A75BE-1880-453C-85AA-76F50E5A6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801498"/>
              </p:ext>
            </p:extLst>
          </p:nvPr>
        </p:nvGraphicFramePr>
        <p:xfrm>
          <a:off x="5988367" y="1631890"/>
          <a:ext cx="2011988" cy="3910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E3459DE-E2AE-4DB3-A74C-2976D0130BD9}"/>
              </a:ext>
            </a:extLst>
          </p:cNvPr>
          <p:cNvGraphicFramePr>
            <a:graphicFrameLocks noGrp="1"/>
          </p:cNvGraphicFramePr>
          <p:nvPr/>
        </p:nvGraphicFramePr>
        <p:xfrm>
          <a:off x="6000544" y="1473635"/>
          <a:ext cx="1004059" cy="40704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698560"/>
                  </a:ext>
                </a:extLst>
              </a:tr>
            </a:tbl>
          </a:graphicData>
        </a:graphic>
      </p:graphicFrame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9F3C76ED-27C7-4E63-A820-701A0B734180}"/>
              </a:ext>
            </a:extLst>
          </p:cNvPr>
          <p:cNvSpPr/>
          <p:nvPr/>
        </p:nvSpPr>
        <p:spPr>
          <a:xfrm>
            <a:off x="2268136" y="1627915"/>
            <a:ext cx="3340100" cy="1588993"/>
          </a:xfrm>
          <a:prstGeom prst="wedgeRoundRectCallout">
            <a:avLst>
              <a:gd name="adj1" fmla="val -67982"/>
              <a:gd name="adj2" fmla="val 25846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1L and 600ml of pea soup for the school dinner hall.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C136FF-85B7-4576-A29D-C49F02011B7C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84792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60CACA-C01E-4355-A2AE-436774177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9D2E140-4A3E-4E87-93DD-4C596B69888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 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He has 1L and 500ml. 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18A75BE-1880-453C-85AA-76F50E5A6D40}"/>
              </a:ext>
            </a:extLst>
          </p:cNvPr>
          <p:cNvGraphicFramePr>
            <a:graphicFrameLocks noGrp="1"/>
          </p:cNvGraphicFramePr>
          <p:nvPr/>
        </p:nvGraphicFramePr>
        <p:xfrm>
          <a:off x="5988367" y="1631890"/>
          <a:ext cx="2011988" cy="3910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E3459DE-E2AE-4DB3-A74C-2976D0130BD9}"/>
              </a:ext>
            </a:extLst>
          </p:cNvPr>
          <p:cNvGraphicFramePr>
            <a:graphicFrameLocks noGrp="1"/>
          </p:cNvGraphicFramePr>
          <p:nvPr/>
        </p:nvGraphicFramePr>
        <p:xfrm>
          <a:off x="6000544" y="1473635"/>
          <a:ext cx="1004059" cy="40704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698560"/>
                  </a:ext>
                </a:extLst>
              </a:tr>
            </a:tbl>
          </a:graphicData>
        </a:graphic>
      </p:graphicFrame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9F3C76ED-27C7-4E63-A820-701A0B734180}"/>
              </a:ext>
            </a:extLst>
          </p:cNvPr>
          <p:cNvSpPr/>
          <p:nvPr/>
        </p:nvSpPr>
        <p:spPr>
          <a:xfrm>
            <a:off x="2268136" y="1627915"/>
            <a:ext cx="3340100" cy="1588993"/>
          </a:xfrm>
          <a:prstGeom prst="wedgeRoundRectCallout">
            <a:avLst>
              <a:gd name="adj1" fmla="val -67982"/>
              <a:gd name="adj2" fmla="val 25846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1L and 600ml of pea soup for the school dinner hall.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7C03D-04CD-4351-A323-6765C75364E1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1365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c7a0828-c5e4-45f8-a074-18a8fdc88ec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A0C4D4-57C1-4AE5-B72F-0B3C775C75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2450</TotalTime>
  <Words>519</Words>
  <Application>Microsoft Office PowerPoint</Application>
  <PresentationFormat>On-screen Show (4:3)</PresentationFormat>
  <Paragraphs>366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7</cp:revision>
  <dcterms:created xsi:type="dcterms:W3CDTF">2018-03-17T10:08:43Z</dcterms:created>
  <dcterms:modified xsi:type="dcterms:W3CDTF">2020-04-03T08:12:13Z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