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1" r:id="rId5"/>
    <p:sldId id="398" r:id="rId6"/>
    <p:sldId id="399" r:id="rId7"/>
    <p:sldId id="368" r:id="rId8"/>
    <p:sldId id="425" r:id="rId9"/>
    <p:sldId id="423" r:id="rId10"/>
    <p:sldId id="402" r:id="rId11"/>
    <p:sldId id="404" r:id="rId12"/>
    <p:sldId id="405" r:id="rId13"/>
    <p:sldId id="415" r:id="rId14"/>
    <p:sldId id="426" r:id="rId15"/>
    <p:sldId id="406" r:id="rId16"/>
    <p:sldId id="427" r:id="rId17"/>
    <p:sldId id="428" r:id="rId18"/>
    <p:sldId id="429" r:id="rId19"/>
    <p:sldId id="430" r:id="rId20"/>
    <p:sldId id="413" r:id="rId21"/>
    <p:sldId id="418" r:id="rId22"/>
    <p:sldId id="41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03864"/>
    <a:srgbClr val="4472C4"/>
    <a:srgbClr val="8BD3EC"/>
    <a:srgbClr val="7D7D7D"/>
    <a:srgbClr val="F1CFED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1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3/4 – Summer Block 5 – Mass and Capacity</a:t>
            </a: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7</a:t>
            </a:r>
          </a:p>
          <a:p>
            <a:pPr lvl="0" algn="ctr"/>
            <a:r>
              <a:rPr lang="en-GB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23/04/20</a:t>
            </a:r>
          </a:p>
          <a:p>
            <a:pPr lvl="0" algn="ctr"/>
            <a:r>
              <a:rPr lang="en-GB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3: I can compare Capacities</a:t>
            </a:r>
          </a:p>
          <a:p>
            <a:pPr lvl="0" fontAlgn="base">
              <a:defRPr/>
            </a:pP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8245D8-0369-4DCD-B83B-4F81FE3A8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A347B0B-1D55-4EBF-AB8B-8A564E8814A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One bottle has a capacity of 250ml. How many bottles equal the capacity of the jug?</a:t>
            </a: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45C991-BA56-4AFF-AC2C-A54557153974}"/>
              </a:ext>
            </a:extLst>
          </p:cNvPr>
          <p:cNvSpPr txBox="1"/>
          <p:nvPr/>
        </p:nvSpPr>
        <p:spPr>
          <a:xfrm>
            <a:off x="8450654" y="599812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907223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8245D8-0369-4DCD-B83B-4F81FE3A8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A347B0B-1D55-4EBF-AB8B-8A564E8814A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One bottle has a capacity of 250ml. How many bottles equal the capacity of the jug?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 bottles</a:t>
            </a:r>
            <a:endParaRPr lang="en-GB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C7EA64-1547-452F-A3BC-A43071666948}"/>
              </a:ext>
            </a:extLst>
          </p:cNvPr>
          <p:cNvSpPr txBox="1"/>
          <p:nvPr/>
        </p:nvSpPr>
        <p:spPr>
          <a:xfrm>
            <a:off x="8450654" y="599812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435088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66FB32C-F5B1-4051-95D2-C1E2ADD8D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B691D12-C8F4-4C40-BF23-3B8CCEBC1BCA}"/>
              </a:ext>
            </a:extLst>
          </p:cNvPr>
          <p:cNvGrpSpPr/>
          <p:nvPr/>
        </p:nvGrpSpPr>
        <p:grpSpPr>
          <a:xfrm>
            <a:off x="2196409" y="2252383"/>
            <a:ext cx="4083429" cy="1089214"/>
            <a:chOff x="2196409" y="2884392"/>
            <a:chExt cx="4083429" cy="108921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57126F1-8E34-441D-B885-6B29ABF4049E}"/>
                </a:ext>
              </a:extLst>
            </p:cNvPr>
            <p:cNvSpPr/>
            <p:nvPr/>
          </p:nvSpPr>
          <p:spPr>
            <a:xfrm>
              <a:off x="5190626" y="2884394"/>
              <a:ext cx="1089212" cy="108921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8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&lt;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CBF71F0-CB0E-40DF-8114-A02169CEECFB}"/>
                </a:ext>
              </a:extLst>
            </p:cNvPr>
            <p:cNvSpPr/>
            <p:nvPr/>
          </p:nvSpPr>
          <p:spPr>
            <a:xfrm>
              <a:off x="2196409" y="2884392"/>
              <a:ext cx="1089212" cy="108921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8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&lt;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A5D7C96-73BF-4D73-A0C4-9031B8F08599}"/>
              </a:ext>
            </a:extLst>
          </p:cNvPr>
          <p:cNvSpPr txBox="1"/>
          <p:nvPr/>
        </p:nvSpPr>
        <p:spPr>
          <a:xfrm>
            <a:off x="914279" y="3838318"/>
            <a:ext cx="801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60D7D9-A3E0-4D49-B1E5-CC7FCA92FE06}"/>
              </a:ext>
            </a:extLst>
          </p:cNvPr>
          <p:cNvSpPr txBox="1"/>
          <p:nvPr/>
        </p:nvSpPr>
        <p:spPr>
          <a:xfrm>
            <a:off x="3814495" y="3838318"/>
            <a:ext cx="801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6DFBE8-DEAF-4122-BCDA-21FF54545F44}"/>
              </a:ext>
            </a:extLst>
          </p:cNvPr>
          <p:cNvSpPr txBox="1"/>
          <p:nvPr/>
        </p:nvSpPr>
        <p:spPr>
          <a:xfrm>
            <a:off x="7026932" y="3838318"/>
            <a:ext cx="801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C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70AF35F-D814-46BF-9CF7-72A30678DE0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You have 65L of water to share between the containers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1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All containers hold multiples of 5L. Pot A can only hold 5L and Pot B has a maximum capacity of 15L.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volume of water could you pour in each?</a:t>
            </a:r>
          </a:p>
          <a:p>
            <a:pPr lvl="0" fontAlgn="base">
              <a:defRPr/>
            </a:pP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39EABF-68BB-4A58-8702-8B94E01F847F}"/>
              </a:ext>
            </a:extLst>
          </p:cNvPr>
          <p:cNvSpPr txBox="1"/>
          <p:nvPr/>
        </p:nvSpPr>
        <p:spPr>
          <a:xfrm>
            <a:off x="8450654" y="599812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991375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66FB32C-F5B1-4051-95D2-C1E2ADD8D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B691D12-C8F4-4C40-BF23-3B8CCEBC1BCA}"/>
              </a:ext>
            </a:extLst>
          </p:cNvPr>
          <p:cNvGrpSpPr/>
          <p:nvPr/>
        </p:nvGrpSpPr>
        <p:grpSpPr>
          <a:xfrm>
            <a:off x="2196409" y="2252383"/>
            <a:ext cx="4083429" cy="1089214"/>
            <a:chOff x="2196409" y="2884392"/>
            <a:chExt cx="4083429" cy="108921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57126F1-8E34-441D-B885-6B29ABF4049E}"/>
                </a:ext>
              </a:extLst>
            </p:cNvPr>
            <p:cNvSpPr/>
            <p:nvPr/>
          </p:nvSpPr>
          <p:spPr>
            <a:xfrm>
              <a:off x="5190626" y="2884394"/>
              <a:ext cx="1089212" cy="108921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8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&lt;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CBF71F0-CB0E-40DF-8114-A02169CEECFB}"/>
                </a:ext>
              </a:extLst>
            </p:cNvPr>
            <p:cNvSpPr/>
            <p:nvPr/>
          </p:nvSpPr>
          <p:spPr>
            <a:xfrm>
              <a:off x="2196409" y="2884392"/>
              <a:ext cx="1089212" cy="108921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8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&lt;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A5D7C96-73BF-4D73-A0C4-9031B8F08599}"/>
              </a:ext>
            </a:extLst>
          </p:cNvPr>
          <p:cNvSpPr txBox="1"/>
          <p:nvPr/>
        </p:nvSpPr>
        <p:spPr>
          <a:xfrm>
            <a:off x="914279" y="3838318"/>
            <a:ext cx="801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60D7D9-A3E0-4D49-B1E5-CC7FCA92FE06}"/>
              </a:ext>
            </a:extLst>
          </p:cNvPr>
          <p:cNvSpPr txBox="1"/>
          <p:nvPr/>
        </p:nvSpPr>
        <p:spPr>
          <a:xfrm>
            <a:off x="3814495" y="3838318"/>
            <a:ext cx="801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6DFBE8-DEAF-4122-BCDA-21FF54545F44}"/>
              </a:ext>
            </a:extLst>
          </p:cNvPr>
          <p:cNvSpPr txBox="1"/>
          <p:nvPr/>
        </p:nvSpPr>
        <p:spPr>
          <a:xfrm>
            <a:off x="7026932" y="3838318"/>
            <a:ext cx="801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C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70AF35F-D814-46BF-9CF7-72A30678DE0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You have 65L of water to share between the containers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1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All containers hold multiples of 5L. Pot A can only hold 5L and Pot B has a maximum capacity of 15L.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volume of water could you pour in each?</a:t>
            </a:r>
          </a:p>
          <a:p>
            <a:pPr algn="ctr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</a:t>
            </a:r>
          </a:p>
          <a:p>
            <a:pPr algn="ctr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= 5L; B = 10L; C = 50L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07601F-9F37-412C-A659-68A6ABD29338}"/>
              </a:ext>
            </a:extLst>
          </p:cNvPr>
          <p:cNvSpPr txBox="1"/>
          <p:nvPr/>
        </p:nvSpPr>
        <p:spPr>
          <a:xfrm>
            <a:off x="8450654" y="599812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077700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ED1F8B-1E97-4642-A399-AEC62A51F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4" name="Rounded Rectangular Callout 4">
            <a:extLst>
              <a:ext uri="{FF2B5EF4-FFF2-40B4-BE49-F238E27FC236}">
                <a16:creationId xmlns:a16="http://schemas.microsoft.com/office/drawing/2014/main" id="{6FEC4C12-8D6C-4638-8CC0-2CE52A2EBA77}"/>
              </a:ext>
            </a:extLst>
          </p:cNvPr>
          <p:cNvSpPr/>
          <p:nvPr/>
        </p:nvSpPr>
        <p:spPr>
          <a:xfrm>
            <a:off x="4315889" y="2883482"/>
            <a:ext cx="3338708" cy="1413764"/>
          </a:xfrm>
          <a:prstGeom prst="wedgeRoundRectCallout">
            <a:avLst>
              <a:gd name="adj1" fmla="val -70311"/>
              <a:gd name="adj2" fmla="val 1721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jar holds 200ml of water.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339428-2470-419B-A19E-6E4C9F00D7F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1L bucket holds ten times the amount of water held by a jar. Emma says: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Emma correct? Explain your answer.</a:t>
            </a: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F3D01C-E07A-4FF8-9155-A51B7BF5293D}"/>
              </a:ext>
            </a:extLst>
          </p:cNvPr>
          <p:cNvSpPr txBox="1"/>
          <p:nvPr/>
        </p:nvSpPr>
        <p:spPr>
          <a:xfrm>
            <a:off x="8450654" y="599812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037259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ED1F8B-1E97-4642-A399-AEC62A51F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4" name="Rounded Rectangular Callout 4">
            <a:extLst>
              <a:ext uri="{FF2B5EF4-FFF2-40B4-BE49-F238E27FC236}">
                <a16:creationId xmlns:a16="http://schemas.microsoft.com/office/drawing/2014/main" id="{6FEC4C12-8D6C-4638-8CC0-2CE52A2EBA77}"/>
              </a:ext>
            </a:extLst>
          </p:cNvPr>
          <p:cNvSpPr/>
          <p:nvPr/>
        </p:nvSpPr>
        <p:spPr>
          <a:xfrm>
            <a:off x="4315889" y="2883482"/>
            <a:ext cx="3338708" cy="1413764"/>
          </a:xfrm>
          <a:prstGeom prst="wedgeRoundRectCallout">
            <a:avLst>
              <a:gd name="adj1" fmla="val -70311"/>
              <a:gd name="adj2" fmla="val 1721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jar holds 200ml of water.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339428-2470-419B-A19E-6E4C9F00D7F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1L bucket holds ten times the amount of water held by a jar. Emma says: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Emma correct? Explain your answer.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Emma is incorrect because…</a:t>
            </a: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F468F2-2D83-4537-8D0B-24DB6DFAC9F7}"/>
              </a:ext>
            </a:extLst>
          </p:cNvPr>
          <p:cNvSpPr txBox="1"/>
          <p:nvPr/>
        </p:nvSpPr>
        <p:spPr>
          <a:xfrm>
            <a:off x="8450654" y="599812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754286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ED1F8B-1E97-4642-A399-AEC62A51F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4" name="Rounded Rectangular Callout 4">
            <a:extLst>
              <a:ext uri="{FF2B5EF4-FFF2-40B4-BE49-F238E27FC236}">
                <a16:creationId xmlns:a16="http://schemas.microsoft.com/office/drawing/2014/main" id="{6FEC4C12-8D6C-4638-8CC0-2CE52A2EBA77}"/>
              </a:ext>
            </a:extLst>
          </p:cNvPr>
          <p:cNvSpPr/>
          <p:nvPr/>
        </p:nvSpPr>
        <p:spPr>
          <a:xfrm>
            <a:off x="4315889" y="2883482"/>
            <a:ext cx="3338708" cy="1413764"/>
          </a:xfrm>
          <a:prstGeom prst="wedgeRoundRectCallout">
            <a:avLst>
              <a:gd name="adj1" fmla="val -70311"/>
              <a:gd name="adj2" fmla="val 1721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jar holds 200ml of water.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339428-2470-419B-A19E-6E4C9F00D7F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1L bucket holds ten times the amount of water held by a jar. Emma says: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Emma correct? Explain your answer.</a:t>
            </a: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Emma is incorrect because 10 times less than 1L is 100ml.</a:t>
            </a: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619796-AEA1-4B52-BD16-373D60E6F5ED}"/>
              </a:ext>
            </a:extLst>
          </p:cNvPr>
          <p:cNvSpPr txBox="1"/>
          <p:nvPr/>
        </p:nvSpPr>
        <p:spPr>
          <a:xfrm>
            <a:off x="8450654" y="599812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968561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2</a:t>
            </a:r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Sandi thinks that container A has a larger capacity than container B because 750 has a bigger value than 50.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why.</a:t>
            </a:r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4DE8106-233F-48D0-B22F-6C6BCA05D8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376397"/>
              </p:ext>
            </p:extLst>
          </p:nvPr>
        </p:nvGraphicFramePr>
        <p:xfrm>
          <a:off x="954378" y="2322326"/>
          <a:ext cx="2929179" cy="25526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8264">
                  <a:extLst>
                    <a:ext uri="{9D8B030D-6E8A-4147-A177-3AD203B41FA5}">
                      <a16:colId xmlns:a16="http://schemas.microsoft.com/office/drawing/2014/main" val="3348667451"/>
                    </a:ext>
                  </a:extLst>
                </a:gridCol>
                <a:gridCol w="743096">
                  <a:extLst>
                    <a:ext uri="{9D8B030D-6E8A-4147-A177-3AD203B41FA5}">
                      <a16:colId xmlns:a16="http://schemas.microsoft.com/office/drawing/2014/main" val="31861885"/>
                    </a:ext>
                  </a:extLst>
                </a:gridCol>
                <a:gridCol w="787819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709085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593728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512838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974402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619465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828214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73897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844985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141815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49282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7AB5749-3619-480E-9B2F-4A01FF8F1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681694"/>
              </p:ext>
            </p:extLst>
          </p:nvPr>
        </p:nvGraphicFramePr>
        <p:xfrm>
          <a:off x="1604474" y="2141675"/>
          <a:ext cx="620774" cy="2555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0774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658998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708211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305809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2188AD4-30D4-4AE7-89EF-65EEEA3B97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940417"/>
              </p:ext>
            </p:extLst>
          </p:nvPr>
        </p:nvGraphicFramePr>
        <p:xfrm>
          <a:off x="5371362" y="2322326"/>
          <a:ext cx="2929179" cy="25526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8264">
                  <a:extLst>
                    <a:ext uri="{9D8B030D-6E8A-4147-A177-3AD203B41FA5}">
                      <a16:colId xmlns:a16="http://schemas.microsoft.com/office/drawing/2014/main" val="3348667451"/>
                    </a:ext>
                  </a:extLst>
                </a:gridCol>
                <a:gridCol w="743096">
                  <a:extLst>
                    <a:ext uri="{9D8B030D-6E8A-4147-A177-3AD203B41FA5}">
                      <a16:colId xmlns:a16="http://schemas.microsoft.com/office/drawing/2014/main" val="31861885"/>
                    </a:ext>
                  </a:extLst>
                </a:gridCol>
                <a:gridCol w="787819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709085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593728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512838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974402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619465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828214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73897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844985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141815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492826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88BCAC4E-4DAC-4FD6-92A9-381C9EDAB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292503"/>
              </p:ext>
            </p:extLst>
          </p:nvPr>
        </p:nvGraphicFramePr>
        <p:xfrm>
          <a:off x="6023303" y="2185305"/>
          <a:ext cx="620774" cy="2555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0774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658998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708211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30580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1D8EB2F-A574-4280-A429-060705B84589}"/>
              </a:ext>
            </a:extLst>
          </p:cNvPr>
          <p:cNvSpPr txBox="1"/>
          <p:nvPr/>
        </p:nvSpPr>
        <p:spPr>
          <a:xfrm>
            <a:off x="8450654" y="599812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813313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2</a:t>
            </a:r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Sandi thinks that container A has a larger capacity than container B because 750 has a bigger value than 50.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why.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Sandi is incorrect because…</a:t>
            </a:r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4DE8106-233F-48D0-B22F-6C6BCA05D821}"/>
              </a:ext>
            </a:extLst>
          </p:cNvPr>
          <p:cNvGraphicFramePr>
            <a:graphicFrameLocks noGrp="1"/>
          </p:cNvGraphicFramePr>
          <p:nvPr/>
        </p:nvGraphicFramePr>
        <p:xfrm>
          <a:off x="954378" y="2322326"/>
          <a:ext cx="2929179" cy="25526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8264">
                  <a:extLst>
                    <a:ext uri="{9D8B030D-6E8A-4147-A177-3AD203B41FA5}">
                      <a16:colId xmlns:a16="http://schemas.microsoft.com/office/drawing/2014/main" val="3348667451"/>
                    </a:ext>
                  </a:extLst>
                </a:gridCol>
                <a:gridCol w="743096">
                  <a:extLst>
                    <a:ext uri="{9D8B030D-6E8A-4147-A177-3AD203B41FA5}">
                      <a16:colId xmlns:a16="http://schemas.microsoft.com/office/drawing/2014/main" val="31861885"/>
                    </a:ext>
                  </a:extLst>
                </a:gridCol>
                <a:gridCol w="787819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709085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593728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512838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974402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619465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828214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73897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844985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141815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49282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7AB5749-3619-480E-9B2F-4A01FF8F1567}"/>
              </a:ext>
            </a:extLst>
          </p:cNvPr>
          <p:cNvGraphicFramePr>
            <a:graphicFrameLocks noGrp="1"/>
          </p:cNvGraphicFramePr>
          <p:nvPr/>
        </p:nvGraphicFramePr>
        <p:xfrm>
          <a:off x="1604474" y="2141675"/>
          <a:ext cx="620774" cy="2555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0774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658998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708211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305809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2188AD4-30D4-4AE7-89EF-65EEEA3B9718}"/>
              </a:ext>
            </a:extLst>
          </p:cNvPr>
          <p:cNvGraphicFramePr>
            <a:graphicFrameLocks noGrp="1"/>
          </p:cNvGraphicFramePr>
          <p:nvPr/>
        </p:nvGraphicFramePr>
        <p:xfrm>
          <a:off x="5371362" y="2322326"/>
          <a:ext cx="2929179" cy="25526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8264">
                  <a:extLst>
                    <a:ext uri="{9D8B030D-6E8A-4147-A177-3AD203B41FA5}">
                      <a16:colId xmlns:a16="http://schemas.microsoft.com/office/drawing/2014/main" val="3348667451"/>
                    </a:ext>
                  </a:extLst>
                </a:gridCol>
                <a:gridCol w="743096">
                  <a:extLst>
                    <a:ext uri="{9D8B030D-6E8A-4147-A177-3AD203B41FA5}">
                      <a16:colId xmlns:a16="http://schemas.microsoft.com/office/drawing/2014/main" val="31861885"/>
                    </a:ext>
                  </a:extLst>
                </a:gridCol>
                <a:gridCol w="787819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709085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593728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512838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974402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619465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828214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73897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844985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141815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492826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88BCAC4E-4DAC-4FD6-92A9-381C9EDABF8B}"/>
              </a:ext>
            </a:extLst>
          </p:cNvPr>
          <p:cNvGraphicFramePr>
            <a:graphicFrameLocks noGrp="1"/>
          </p:cNvGraphicFramePr>
          <p:nvPr/>
        </p:nvGraphicFramePr>
        <p:xfrm>
          <a:off x="6023303" y="2185305"/>
          <a:ext cx="620774" cy="2555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0774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658998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708211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30580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BF659C4-B08D-4E0E-8224-03BA36C5B33A}"/>
              </a:ext>
            </a:extLst>
          </p:cNvPr>
          <p:cNvSpPr txBox="1"/>
          <p:nvPr/>
        </p:nvSpPr>
        <p:spPr>
          <a:xfrm>
            <a:off x="8450654" y="599812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190236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2</a:t>
            </a:r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Sandi thinks that container A has a larger capacity than container B because 750 has a bigger value than 50.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why.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Sandi is incorrect because container A is measured in ml and container B is measured in L.</a:t>
            </a:r>
          </a:p>
          <a:p>
            <a:pPr lvl="0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4DE8106-233F-48D0-B22F-6C6BCA05D821}"/>
              </a:ext>
            </a:extLst>
          </p:cNvPr>
          <p:cNvGraphicFramePr>
            <a:graphicFrameLocks noGrp="1"/>
          </p:cNvGraphicFramePr>
          <p:nvPr/>
        </p:nvGraphicFramePr>
        <p:xfrm>
          <a:off x="954378" y="2322326"/>
          <a:ext cx="2929179" cy="25526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8264">
                  <a:extLst>
                    <a:ext uri="{9D8B030D-6E8A-4147-A177-3AD203B41FA5}">
                      <a16:colId xmlns:a16="http://schemas.microsoft.com/office/drawing/2014/main" val="3348667451"/>
                    </a:ext>
                  </a:extLst>
                </a:gridCol>
                <a:gridCol w="743096">
                  <a:extLst>
                    <a:ext uri="{9D8B030D-6E8A-4147-A177-3AD203B41FA5}">
                      <a16:colId xmlns:a16="http://schemas.microsoft.com/office/drawing/2014/main" val="31861885"/>
                    </a:ext>
                  </a:extLst>
                </a:gridCol>
                <a:gridCol w="787819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709085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593728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512838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974402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619465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828214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73897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844985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141815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49282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7AB5749-3619-480E-9B2F-4A01FF8F1567}"/>
              </a:ext>
            </a:extLst>
          </p:cNvPr>
          <p:cNvGraphicFramePr>
            <a:graphicFrameLocks noGrp="1"/>
          </p:cNvGraphicFramePr>
          <p:nvPr/>
        </p:nvGraphicFramePr>
        <p:xfrm>
          <a:off x="1604474" y="2141675"/>
          <a:ext cx="620774" cy="2555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0774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658998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708211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305809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2188AD4-30D4-4AE7-89EF-65EEEA3B9718}"/>
              </a:ext>
            </a:extLst>
          </p:cNvPr>
          <p:cNvGraphicFramePr>
            <a:graphicFrameLocks noGrp="1"/>
          </p:cNvGraphicFramePr>
          <p:nvPr/>
        </p:nvGraphicFramePr>
        <p:xfrm>
          <a:off x="5371362" y="2322326"/>
          <a:ext cx="2929179" cy="25526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8264">
                  <a:extLst>
                    <a:ext uri="{9D8B030D-6E8A-4147-A177-3AD203B41FA5}">
                      <a16:colId xmlns:a16="http://schemas.microsoft.com/office/drawing/2014/main" val="3348667451"/>
                    </a:ext>
                  </a:extLst>
                </a:gridCol>
                <a:gridCol w="743096">
                  <a:extLst>
                    <a:ext uri="{9D8B030D-6E8A-4147-A177-3AD203B41FA5}">
                      <a16:colId xmlns:a16="http://schemas.microsoft.com/office/drawing/2014/main" val="31861885"/>
                    </a:ext>
                  </a:extLst>
                </a:gridCol>
                <a:gridCol w="787819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709085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593728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512838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974402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619465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828214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73897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844985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141815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492826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88BCAC4E-4DAC-4FD6-92A9-381C9EDABF8B}"/>
              </a:ext>
            </a:extLst>
          </p:cNvPr>
          <p:cNvGraphicFramePr>
            <a:graphicFrameLocks noGrp="1"/>
          </p:cNvGraphicFramePr>
          <p:nvPr/>
        </p:nvGraphicFramePr>
        <p:xfrm>
          <a:off x="6023303" y="2185305"/>
          <a:ext cx="620774" cy="2555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0774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658998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708211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30580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6B1736C-1164-44D3-85B4-4902979186D1}"/>
              </a:ext>
            </a:extLst>
          </p:cNvPr>
          <p:cNvSpPr txBox="1"/>
          <p:nvPr/>
        </p:nvSpPr>
        <p:spPr>
          <a:xfrm>
            <a:off x="8450654" y="599812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569843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839D03C-8B64-406C-9907-1D69D92AF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1323634A-B165-4F5C-90BD-91BC0EA46222}"/>
              </a:ext>
            </a:extLst>
          </p:cNvPr>
          <p:cNvGraphicFramePr>
            <a:graphicFrameLocks noGrp="1"/>
          </p:cNvGraphicFramePr>
          <p:nvPr/>
        </p:nvGraphicFramePr>
        <p:xfrm>
          <a:off x="1130420" y="2990661"/>
          <a:ext cx="67056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1854218957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737079705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74335170"/>
                    </a:ext>
                  </a:extLst>
                </a:gridCol>
              </a:tblGrid>
              <a:tr h="301752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6149950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726236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F6A7666B-6629-4CCB-AE23-193A5E37FB30}"/>
              </a:ext>
            </a:extLst>
          </p:cNvPr>
          <p:cNvGrpSpPr/>
          <p:nvPr/>
        </p:nvGrpSpPr>
        <p:grpSpPr>
          <a:xfrm>
            <a:off x="816721" y="3635994"/>
            <a:ext cx="8054952" cy="369332"/>
            <a:chOff x="1250273" y="3388730"/>
            <a:chExt cx="7322683" cy="33575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B4941FB-48E9-4C2C-8ACB-C277D7E3B933}"/>
                </a:ext>
              </a:extLst>
            </p:cNvPr>
            <p:cNvSpPr txBox="1"/>
            <p:nvPr/>
          </p:nvSpPr>
          <p:spPr>
            <a:xfrm>
              <a:off x="1250273" y="3388730"/>
              <a:ext cx="533655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Century Gothic" panose="020B0502020202020204" pitchFamily="34" charset="0"/>
                </a:rPr>
                <a:t>0ml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4FCBC0C-8B67-4A9F-A79A-684C2D8F4E51}"/>
                </a:ext>
              </a:extLst>
            </p:cNvPr>
            <p:cNvSpPr txBox="1"/>
            <p:nvPr/>
          </p:nvSpPr>
          <p:spPr>
            <a:xfrm>
              <a:off x="3151574" y="3388730"/>
              <a:ext cx="769734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Century Gothic" panose="020B0502020202020204" pitchFamily="34" charset="0"/>
                </a:rPr>
                <a:t>500ml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68F0233-3F22-4204-BC11-628B742CEC5B}"/>
                </a:ext>
              </a:extLst>
            </p:cNvPr>
            <p:cNvSpPr txBox="1"/>
            <p:nvPr/>
          </p:nvSpPr>
          <p:spPr>
            <a:xfrm>
              <a:off x="5397627" y="3388730"/>
              <a:ext cx="377725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Century Gothic" panose="020B0502020202020204" pitchFamily="34" charset="0"/>
                </a:rPr>
                <a:t>1L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CB5D581-2121-4CAA-823A-4CF13A924AA5}"/>
                </a:ext>
              </a:extLst>
            </p:cNvPr>
            <p:cNvSpPr txBox="1"/>
            <p:nvPr/>
          </p:nvSpPr>
          <p:spPr>
            <a:xfrm>
              <a:off x="7074585" y="3388730"/>
              <a:ext cx="1498371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Century Gothic" panose="020B0502020202020204" pitchFamily="34" charset="0"/>
                </a:rPr>
                <a:t>1L and 500ml</a:t>
              </a: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6C14923-2269-48C5-A690-3F782F012965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Put the bottles on the number line.</a:t>
            </a:r>
          </a:p>
          <a:p>
            <a:pPr lvl="0" fontAlgn="base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94D2A7-6B1E-4D3F-9473-3E18902B4C51}"/>
              </a:ext>
            </a:extLst>
          </p:cNvPr>
          <p:cNvSpPr txBox="1"/>
          <p:nvPr/>
        </p:nvSpPr>
        <p:spPr>
          <a:xfrm>
            <a:off x="8450654" y="599812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658841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584C59E-C9E5-4786-BC66-E7B0518E2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5B5331DE-2ECD-4F5B-8EE3-E7D284302430}"/>
              </a:ext>
            </a:extLst>
          </p:cNvPr>
          <p:cNvGraphicFramePr>
            <a:graphicFrameLocks noGrp="1"/>
          </p:cNvGraphicFramePr>
          <p:nvPr/>
        </p:nvGraphicFramePr>
        <p:xfrm>
          <a:off x="1130420" y="2990661"/>
          <a:ext cx="67056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1854218957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737079705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74335170"/>
                    </a:ext>
                  </a:extLst>
                </a:gridCol>
              </a:tblGrid>
              <a:tr h="301752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6149950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726236"/>
                  </a:ext>
                </a:extLst>
              </a:tr>
            </a:tbl>
          </a:graphicData>
        </a:graphic>
      </p:graphicFrame>
      <p:grpSp>
        <p:nvGrpSpPr>
          <p:cNvPr id="37" name="Group 36">
            <a:extLst>
              <a:ext uri="{FF2B5EF4-FFF2-40B4-BE49-F238E27FC236}">
                <a16:creationId xmlns:a16="http://schemas.microsoft.com/office/drawing/2014/main" id="{6EB2142A-3E57-45B1-B710-E417670C8624}"/>
              </a:ext>
            </a:extLst>
          </p:cNvPr>
          <p:cNvGrpSpPr/>
          <p:nvPr/>
        </p:nvGrpSpPr>
        <p:grpSpPr>
          <a:xfrm>
            <a:off x="816721" y="3635994"/>
            <a:ext cx="8119072" cy="369332"/>
            <a:chOff x="1250273" y="3388730"/>
            <a:chExt cx="7380974" cy="33575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ED7145-7325-4919-95D3-DA7C23389CB7}"/>
                </a:ext>
              </a:extLst>
            </p:cNvPr>
            <p:cNvSpPr txBox="1"/>
            <p:nvPr/>
          </p:nvSpPr>
          <p:spPr>
            <a:xfrm>
              <a:off x="1250273" y="3388730"/>
              <a:ext cx="533655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Century Gothic" panose="020B0502020202020204" pitchFamily="34" charset="0"/>
                </a:rPr>
                <a:t>0ml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003133F-7035-4E61-A337-0C58003E8FD8}"/>
                </a:ext>
              </a:extLst>
            </p:cNvPr>
            <p:cNvSpPr txBox="1"/>
            <p:nvPr/>
          </p:nvSpPr>
          <p:spPr>
            <a:xfrm>
              <a:off x="3151574" y="3388730"/>
              <a:ext cx="769734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Century Gothic" panose="020B0502020202020204" pitchFamily="34" charset="0"/>
                </a:rPr>
                <a:t>500ml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76E6FE6-B69F-4259-B300-2722B0FC4614}"/>
                </a:ext>
              </a:extLst>
            </p:cNvPr>
            <p:cNvSpPr txBox="1"/>
            <p:nvPr/>
          </p:nvSpPr>
          <p:spPr>
            <a:xfrm>
              <a:off x="5397627" y="3388730"/>
              <a:ext cx="377725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Century Gothic" panose="020B0502020202020204" pitchFamily="34" charset="0"/>
                </a:rPr>
                <a:t>1L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5457678-B40B-4992-AC24-4A87EA257357}"/>
                </a:ext>
              </a:extLst>
            </p:cNvPr>
            <p:cNvSpPr txBox="1"/>
            <p:nvPr/>
          </p:nvSpPr>
          <p:spPr>
            <a:xfrm>
              <a:off x="7074585" y="3388730"/>
              <a:ext cx="1556662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Century Gothic" panose="020B0502020202020204" pitchFamily="34" charset="0"/>
                </a:rPr>
                <a:t>1L  and 500ml</a:t>
              </a: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F34485E4-76D4-4FFB-A371-956BC869FBD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Put the bottles on the number line.</a:t>
            </a:r>
          </a:p>
          <a:p>
            <a:pPr lvl="0" fontAlgn="base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01063F-C016-4E39-B261-EACB3AB88CF9}"/>
              </a:ext>
            </a:extLst>
          </p:cNvPr>
          <p:cNvSpPr txBox="1"/>
          <p:nvPr/>
        </p:nvSpPr>
        <p:spPr>
          <a:xfrm>
            <a:off x="8450654" y="599812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766408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4312A3-4644-4602-B35D-81D8DF777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C3C2E9CE-A087-4078-8DC7-413D8AFDE9A4}"/>
              </a:ext>
            </a:extLst>
          </p:cNvPr>
          <p:cNvGraphicFramePr>
            <a:graphicFrameLocks noGrp="1"/>
          </p:cNvGraphicFramePr>
          <p:nvPr/>
        </p:nvGraphicFramePr>
        <p:xfrm>
          <a:off x="1431427" y="1636968"/>
          <a:ext cx="609600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7397450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497949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8452585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F0921F1D-AAEF-4D6C-8F65-30E67745FF1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Which container holds the least amount of liquid?</a:t>
            </a:r>
            <a:endParaRPr lang="en-GB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A8C712-CEAC-4508-AA2E-A8E1D1DA9169}"/>
              </a:ext>
            </a:extLst>
          </p:cNvPr>
          <p:cNvSpPr txBox="1"/>
          <p:nvPr/>
        </p:nvSpPr>
        <p:spPr>
          <a:xfrm>
            <a:off x="8450654" y="599812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66801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4312A3-4644-4602-B35D-81D8DF777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0921F1D-AAEF-4D6C-8F65-30E67745FF1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Which container holds the least amount of liquid?</a:t>
            </a:r>
            <a:endParaRPr lang="en-GB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F7639F-EF4B-42F5-979F-69E0F2278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35245"/>
              </p:ext>
            </p:extLst>
          </p:nvPr>
        </p:nvGraphicFramePr>
        <p:xfrm>
          <a:off x="1431427" y="1636968"/>
          <a:ext cx="609600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7397450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497949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845258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E8DFFA5-FD99-4EB9-9D09-3BABFAD1E2A1}"/>
              </a:ext>
            </a:extLst>
          </p:cNvPr>
          <p:cNvSpPr txBox="1"/>
          <p:nvPr/>
        </p:nvSpPr>
        <p:spPr>
          <a:xfrm>
            <a:off x="8450654" y="599812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118964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&lt; or &gt; to complete the sentences.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108BFD2-1A44-4878-9C3B-E8CED0A57A21}"/>
              </a:ext>
            </a:extLst>
          </p:cNvPr>
          <p:cNvGraphicFramePr>
            <a:graphicFrameLocks noGrp="1"/>
          </p:cNvGraphicFramePr>
          <p:nvPr/>
        </p:nvGraphicFramePr>
        <p:xfrm>
          <a:off x="1820000" y="2379737"/>
          <a:ext cx="5504000" cy="1068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76315486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2473358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84324582"/>
                    </a:ext>
                  </a:extLst>
                </a:gridCol>
              </a:tblGrid>
              <a:tr h="1068319">
                <a:tc>
                  <a:txBody>
                    <a:bodyPr/>
                    <a:lstStyle/>
                    <a:p>
                      <a:pPr algn="ctr"/>
                      <a:r>
                        <a:rPr lang="en-GB" sz="3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1L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10ml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090298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8A70924-38A1-4BDC-989B-AA7F2F7655B9}"/>
              </a:ext>
            </a:extLst>
          </p:cNvPr>
          <p:cNvGraphicFramePr>
            <a:graphicFrameLocks noGrp="1"/>
          </p:cNvGraphicFramePr>
          <p:nvPr/>
        </p:nvGraphicFramePr>
        <p:xfrm>
          <a:off x="1820000" y="3945306"/>
          <a:ext cx="5504000" cy="1068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76315486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2473358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84324582"/>
                    </a:ext>
                  </a:extLst>
                </a:gridCol>
              </a:tblGrid>
              <a:tr h="1068319">
                <a:tc>
                  <a:txBody>
                    <a:bodyPr/>
                    <a:lstStyle/>
                    <a:p>
                      <a:pPr algn="ctr"/>
                      <a:r>
                        <a:rPr lang="en-GB" sz="3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750ml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09029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EA4B648-7F7B-4D45-A93B-5AEAA2500491}"/>
              </a:ext>
            </a:extLst>
          </p:cNvPr>
          <p:cNvSpPr txBox="1"/>
          <p:nvPr/>
        </p:nvSpPr>
        <p:spPr>
          <a:xfrm>
            <a:off x="8450654" y="599812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411395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&lt; or &gt; to complete the sentences.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108BFD2-1A44-4878-9C3B-E8CED0A57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330369"/>
              </p:ext>
            </p:extLst>
          </p:nvPr>
        </p:nvGraphicFramePr>
        <p:xfrm>
          <a:off x="1820000" y="2379737"/>
          <a:ext cx="5504000" cy="1068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76315486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2473358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84324582"/>
                    </a:ext>
                  </a:extLst>
                </a:gridCol>
              </a:tblGrid>
              <a:tr h="1068319">
                <a:tc>
                  <a:txBody>
                    <a:bodyPr/>
                    <a:lstStyle/>
                    <a:p>
                      <a:pPr algn="ctr"/>
                      <a:r>
                        <a:rPr lang="en-GB" sz="3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1L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10ml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090298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8A70924-38A1-4BDC-989B-AA7F2F7655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014659"/>
              </p:ext>
            </p:extLst>
          </p:nvPr>
        </p:nvGraphicFramePr>
        <p:xfrm>
          <a:off x="1820000" y="3945306"/>
          <a:ext cx="5504000" cy="1068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76315486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2473358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84324582"/>
                    </a:ext>
                  </a:extLst>
                </a:gridCol>
              </a:tblGrid>
              <a:tr h="1068319">
                <a:tc>
                  <a:txBody>
                    <a:bodyPr/>
                    <a:lstStyle/>
                    <a:p>
                      <a:pPr algn="ctr"/>
                      <a:r>
                        <a:rPr lang="en-GB" sz="3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750ml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&lt;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2L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09029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5A53FB1-FE6E-4D63-984D-9EA20B64FDE4}"/>
              </a:ext>
            </a:extLst>
          </p:cNvPr>
          <p:cNvSpPr txBox="1"/>
          <p:nvPr/>
        </p:nvSpPr>
        <p:spPr>
          <a:xfrm>
            <a:off x="8450654" y="599812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752889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2CF57CB-73DA-4DD0-8D97-710194450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the statement true or false?</a:t>
            </a: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ounded Rectangle 76">
            <a:extLst>
              <a:ext uri="{FF2B5EF4-FFF2-40B4-BE49-F238E27FC236}">
                <a16:creationId xmlns:a16="http://schemas.microsoft.com/office/drawing/2014/main" id="{64FD1DA1-7091-4BFB-8941-9230C3C9D75E}"/>
              </a:ext>
            </a:extLst>
          </p:cNvPr>
          <p:cNvSpPr/>
          <p:nvPr/>
        </p:nvSpPr>
        <p:spPr>
          <a:xfrm>
            <a:off x="2560291" y="946374"/>
            <a:ext cx="4023418" cy="9910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Beaker B contains the most liquid.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87BD5D9-F97E-4A1E-A767-CE9FC5EBD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697277"/>
              </p:ext>
            </p:extLst>
          </p:nvPr>
        </p:nvGraphicFramePr>
        <p:xfrm>
          <a:off x="854121" y="2122436"/>
          <a:ext cx="3633142" cy="27713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088">
                  <a:extLst>
                    <a:ext uri="{9D8B030D-6E8A-4147-A177-3AD203B41FA5}">
                      <a16:colId xmlns:a16="http://schemas.microsoft.com/office/drawing/2014/main" val="3348667451"/>
                    </a:ext>
                  </a:extLst>
                </a:gridCol>
                <a:gridCol w="691077">
                  <a:extLst>
                    <a:ext uri="{9D8B030D-6E8A-4147-A177-3AD203B41FA5}">
                      <a16:colId xmlns:a16="http://schemas.microsoft.com/office/drawing/2014/main" val="31861885"/>
                    </a:ext>
                  </a:extLst>
                </a:gridCol>
                <a:gridCol w="719977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769811"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593728"/>
                  </a:ext>
                </a:extLst>
              </a:tr>
              <a:tr h="205283"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512838"/>
                  </a:ext>
                </a:extLst>
              </a:tr>
              <a:tr h="205283"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205283">
                <a:tc>
                  <a:txBody>
                    <a:bodyPr/>
                    <a:lstStyle/>
                    <a:p>
                      <a:endParaRPr lang="en-GB" sz="4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974402"/>
                  </a:ext>
                </a:extLst>
              </a:tr>
              <a:tr h="205283"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619465"/>
                  </a:ext>
                </a:extLst>
              </a:tr>
              <a:tr h="205283"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828214"/>
                  </a:ext>
                </a:extLst>
              </a:tr>
              <a:tr h="205283"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73897"/>
                  </a:ext>
                </a:extLst>
              </a:tr>
              <a:tr h="205283"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844985"/>
                  </a:ext>
                </a:extLst>
              </a:tr>
              <a:tr h="205283"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205283"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153960"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49282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0893FBB-DAB2-43E7-A0EB-7888257DB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295641"/>
              </p:ext>
            </p:extLst>
          </p:nvPr>
        </p:nvGraphicFramePr>
        <p:xfrm>
          <a:off x="5286443" y="2530527"/>
          <a:ext cx="3158300" cy="2360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7246">
                  <a:extLst>
                    <a:ext uri="{9D8B030D-6E8A-4147-A177-3AD203B41FA5}">
                      <a16:colId xmlns:a16="http://schemas.microsoft.com/office/drawing/2014/main" val="3348667451"/>
                    </a:ext>
                  </a:extLst>
                </a:gridCol>
                <a:gridCol w="691077">
                  <a:extLst>
                    <a:ext uri="{9D8B030D-6E8A-4147-A177-3AD203B41FA5}">
                      <a16:colId xmlns:a16="http://schemas.microsoft.com/office/drawing/2014/main" val="31861885"/>
                    </a:ext>
                  </a:extLst>
                </a:gridCol>
                <a:gridCol w="719977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769811"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593728"/>
                  </a:ext>
                </a:extLst>
              </a:tr>
              <a:tr h="205283">
                <a:tc>
                  <a:txBody>
                    <a:bodyPr/>
                    <a:lstStyle/>
                    <a:p>
                      <a:endParaRPr lang="en-GB" sz="4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974402"/>
                  </a:ext>
                </a:extLst>
              </a:tr>
              <a:tr h="205283"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619465"/>
                  </a:ext>
                </a:extLst>
              </a:tr>
              <a:tr h="205283"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828214"/>
                  </a:ext>
                </a:extLst>
              </a:tr>
              <a:tr h="205283"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873897"/>
                  </a:ext>
                </a:extLst>
              </a:tr>
              <a:tr h="205283"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DD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DD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844985"/>
                  </a:ext>
                </a:extLst>
              </a:tr>
              <a:tr h="205283"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DD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DD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205283"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DD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DD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153960"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DD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DD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49282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9AC618F-E6E9-439D-B11B-635A8DBA43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698017"/>
              </p:ext>
            </p:extLst>
          </p:nvPr>
        </p:nvGraphicFramePr>
        <p:xfrm>
          <a:off x="1454422" y="1985354"/>
          <a:ext cx="1556657" cy="28028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6657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642832"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L</a:t>
                      </a:r>
                      <a:endParaRPr lang="en-GB" sz="3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7082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30580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D1609D6-8CDA-4B3E-9395-A66BA1C030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17525"/>
              </p:ext>
            </p:extLst>
          </p:nvPr>
        </p:nvGraphicFramePr>
        <p:xfrm>
          <a:off x="5388556" y="2402879"/>
          <a:ext cx="1556657" cy="237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6657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644400"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ml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400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37082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43058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1980515-8309-4AEA-A95C-EAC7ACA0E6CC}"/>
              </a:ext>
            </a:extLst>
          </p:cNvPr>
          <p:cNvSpPr txBox="1"/>
          <p:nvPr/>
        </p:nvSpPr>
        <p:spPr>
          <a:xfrm>
            <a:off x="485306" y="1238212"/>
            <a:ext cx="1012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C20B27-60E2-435F-94D7-1134FA406922}"/>
              </a:ext>
            </a:extLst>
          </p:cNvPr>
          <p:cNvSpPr txBox="1"/>
          <p:nvPr/>
        </p:nvSpPr>
        <p:spPr>
          <a:xfrm>
            <a:off x="7645820" y="1238212"/>
            <a:ext cx="1012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6139D4-2503-492B-84D0-BAABA4AA8EE4}"/>
              </a:ext>
            </a:extLst>
          </p:cNvPr>
          <p:cNvSpPr txBox="1"/>
          <p:nvPr/>
        </p:nvSpPr>
        <p:spPr>
          <a:xfrm>
            <a:off x="8450654" y="599812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201610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the statement true or false?</a:t>
            </a: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 – Beaker B is holding 200ml but beaker A is holding 6L.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ounded Rectangle 76">
            <a:extLst>
              <a:ext uri="{FF2B5EF4-FFF2-40B4-BE49-F238E27FC236}">
                <a16:creationId xmlns:a16="http://schemas.microsoft.com/office/drawing/2014/main" id="{64FD1DA1-7091-4BFB-8941-9230C3C9D75E}"/>
              </a:ext>
            </a:extLst>
          </p:cNvPr>
          <p:cNvSpPr/>
          <p:nvPr/>
        </p:nvSpPr>
        <p:spPr>
          <a:xfrm>
            <a:off x="2560291" y="946374"/>
            <a:ext cx="4023418" cy="9910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Beaker B contains the most liquid.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87BD5D9-F97E-4A1E-A767-CE9FC5EBD878}"/>
              </a:ext>
            </a:extLst>
          </p:cNvPr>
          <p:cNvGraphicFramePr>
            <a:graphicFrameLocks noGrp="1"/>
          </p:cNvGraphicFramePr>
          <p:nvPr/>
        </p:nvGraphicFramePr>
        <p:xfrm>
          <a:off x="854121" y="2122436"/>
          <a:ext cx="3633142" cy="27713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088">
                  <a:extLst>
                    <a:ext uri="{9D8B030D-6E8A-4147-A177-3AD203B41FA5}">
                      <a16:colId xmlns:a16="http://schemas.microsoft.com/office/drawing/2014/main" val="3348667451"/>
                    </a:ext>
                  </a:extLst>
                </a:gridCol>
                <a:gridCol w="691077">
                  <a:extLst>
                    <a:ext uri="{9D8B030D-6E8A-4147-A177-3AD203B41FA5}">
                      <a16:colId xmlns:a16="http://schemas.microsoft.com/office/drawing/2014/main" val="31861885"/>
                    </a:ext>
                  </a:extLst>
                </a:gridCol>
                <a:gridCol w="719977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769811"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593728"/>
                  </a:ext>
                </a:extLst>
              </a:tr>
              <a:tr h="205283"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512838"/>
                  </a:ext>
                </a:extLst>
              </a:tr>
              <a:tr h="205283"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205283">
                <a:tc>
                  <a:txBody>
                    <a:bodyPr/>
                    <a:lstStyle/>
                    <a:p>
                      <a:endParaRPr lang="en-GB" sz="4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974402"/>
                  </a:ext>
                </a:extLst>
              </a:tr>
              <a:tr h="205283"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619465"/>
                  </a:ext>
                </a:extLst>
              </a:tr>
              <a:tr h="205283"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828214"/>
                  </a:ext>
                </a:extLst>
              </a:tr>
              <a:tr h="205283"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73897"/>
                  </a:ext>
                </a:extLst>
              </a:tr>
              <a:tr h="205283"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844985"/>
                  </a:ext>
                </a:extLst>
              </a:tr>
              <a:tr h="205283"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205283"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153960"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49282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0893FBB-DAB2-43E7-A0EB-7888257DB6F0}"/>
              </a:ext>
            </a:extLst>
          </p:cNvPr>
          <p:cNvGraphicFramePr>
            <a:graphicFrameLocks noGrp="1"/>
          </p:cNvGraphicFramePr>
          <p:nvPr/>
        </p:nvGraphicFramePr>
        <p:xfrm>
          <a:off x="5286443" y="2530527"/>
          <a:ext cx="3158300" cy="2360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7246">
                  <a:extLst>
                    <a:ext uri="{9D8B030D-6E8A-4147-A177-3AD203B41FA5}">
                      <a16:colId xmlns:a16="http://schemas.microsoft.com/office/drawing/2014/main" val="3348667451"/>
                    </a:ext>
                  </a:extLst>
                </a:gridCol>
                <a:gridCol w="691077">
                  <a:extLst>
                    <a:ext uri="{9D8B030D-6E8A-4147-A177-3AD203B41FA5}">
                      <a16:colId xmlns:a16="http://schemas.microsoft.com/office/drawing/2014/main" val="31861885"/>
                    </a:ext>
                  </a:extLst>
                </a:gridCol>
                <a:gridCol w="719977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769811"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593728"/>
                  </a:ext>
                </a:extLst>
              </a:tr>
              <a:tr h="205283">
                <a:tc>
                  <a:txBody>
                    <a:bodyPr/>
                    <a:lstStyle/>
                    <a:p>
                      <a:endParaRPr lang="en-GB" sz="4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974402"/>
                  </a:ext>
                </a:extLst>
              </a:tr>
              <a:tr h="205283"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619465"/>
                  </a:ext>
                </a:extLst>
              </a:tr>
              <a:tr h="205283"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828214"/>
                  </a:ext>
                </a:extLst>
              </a:tr>
              <a:tr h="205283"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873897"/>
                  </a:ext>
                </a:extLst>
              </a:tr>
              <a:tr h="205283"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DD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DD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844985"/>
                  </a:ext>
                </a:extLst>
              </a:tr>
              <a:tr h="205283"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DD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DD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205283"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DD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DD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153960"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DD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DD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49282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9AC618F-E6E9-439D-B11B-635A8DBA43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177292"/>
              </p:ext>
            </p:extLst>
          </p:nvPr>
        </p:nvGraphicFramePr>
        <p:xfrm>
          <a:off x="1454422" y="1985354"/>
          <a:ext cx="1556657" cy="28028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6657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642832"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7082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30580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D1609D6-8CDA-4B3E-9395-A66BA1C030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280109"/>
              </p:ext>
            </p:extLst>
          </p:nvPr>
        </p:nvGraphicFramePr>
        <p:xfrm>
          <a:off x="5388556" y="2402879"/>
          <a:ext cx="1556657" cy="237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6657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644400"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ml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400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37082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430580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5B6D4BB3-7CDD-447E-9C5A-A230AE79F908}"/>
              </a:ext>
            </a:extLst>
          </p:cNvPr>
          <p:cNvSpPr txBox="1"/>
          <p:nvPr/>
        </p:nvSpPr>
        <p:spPr>
          <a:xfrm>
            <a:off x="485306" y="1238212"/>
            <a:ext cx="1012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ABA70D-4B44-486B-8641-A25040E9F721}"/>
              </a:ext>
            </a:extLst>
          </p:cNvPr>
          <p:cNvSpPr txBox="1"/>
          <p:nvPr/>
        </p:nvSpPr>
        <p:spPr>
          <a:xfrm>
            <a:off x="7645820" y="1238212"/>
            <a:ext cx="1012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02A495-2FDB-483E-9C58-DAFC9C7B6D7D}"/>
              </a:ext>
            </a:extLst>
          </p:cNvPr>
          <p:cNvSpPr txBox="1"/>
          <p:nvPr/>
        </p:nvSpPr>
        <p:spPr>
          <a:xfrm>
            <a:off x="8450654" y="599812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043191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267081-022D-4E12-99F5-17052CEE62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schemas.microsoft.com/office/2006/documentManagement/types"/>
    <ds:schemaRef ds:uri="86144f90-c7b6-48d0-aae5-f5e9e48cc3df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5c7a0828-c5e4-45f8-a074-18a8fdc88ec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4500</TotalTime>
  <Words>645</Words>
  <Application>Microsoft Office PowerPoint</Application>
  <PresentationFormat>On-screen Show (4:3)</PresentationFormat>
  <Paragraphs>397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SassoonCRInfantMedium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Zainab Ali</cp:lastModifiedBy>
  <cp:revision>71</cp:revision>
  <dcterms:created xsi:type="dcterms:W3CDTF">2018-03-17T10:08:43Z</dcterms:created>
  <dcterms:modified xsi:type="dcterms:W3CDTF">2020-04-03T08:25:45Z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