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06" r:id="rId6"/>
    <p:sldId id="427" r:id="rId7"/>
    <p:sldId id="428" r:id="rId8"/>
    <p:sldId id="429" r:id="rId9"/>
    <p:sldId id="430" r:id="rId10"/>
    <p:sldId id="413" r:id="rId11"/>
    <p:sldId id="418" r:id="rId12"/>
    <p:sldId id="41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3864"/>
    <a:srgbClr val="4472C4"/>
    <a:srgbClr val="8BD3EC"/>
    <a:srgbClr val="7D7D7D"/>
    <a:srgbClr val="F1CFE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5 – Mass and Capacity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7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24/04/20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compare Capacities answering reasoning and problem-solving questions 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FB32C-F5B1-4051-95D2-C1E2ADD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B691D12-C8F4-4C40-BF23-3B8CCEBC1BCA}"/>
              </a:ext>
            </a:extLst>
          </p:cNvPr>
          <p:cNvGrpSpPr/>
          <p:nvPr/>
        </p:nvGrpSpPr>
        <p:grpSpPr>
          <a:xfrm>
            <a:off x="2196409" y="2252383"/>
            <a:ext cx="4083429" cy="1089214"/>
            <a:chOff x="2196409" y="2884392"/>
            <a:chExt cx="4083429" cy="10892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7126F1-8E34-441D-B885-6B29ABF4049E}"/>
                </a:ext>
              </a:extLst>
            </p:cNvPr>
            <p:cNvSpPr/>
            <p:nvPr/>
          </p:nvSpPr>
          <p:spPr>
            <a:xfrm>
              <a:off x="5190626" y="2884394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BF71F0-CB0E-40DF-8114-A02169CEECFB}"/>
                </a:ext>
              </a:extLst>
            </p:cNvPr>
            <p:cNvSpPr/>
            <p:nvPr/>
          </p:nvSpPr>
          <p:spPr>
            <a:xfrm>
              <a:off x="2196409" y="2884392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5D7C96-73BF-4D73-A0C4-9031B8F08599}"/>
              </a:ext>
            </a:extLst>
          </p:cNvPr>
          <p:cNvSpPr txBox="1"/>
          <p:nvPr/>
        </p:nvSpPr>
        <p:spPr>
          <a:xfrm>
            <a:off x="914279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0D7D9-A3E0-4D49-B1E5-CC7FCA92FE06}"/>
              </a:ext>
            </a:extLst>
          </p:cNvPr>
          <p:cNvSpPr txBox="1"/>
          <p:nvPr/>
        </p:nvSpPr>
        <p:spPr>
          <a:xfrm>
            <a:off x="3814495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6DFBE8-DEAF-4122-BCDA-21FF54545F44}"/>
              </a:ext>
            </a:extLst>
          </p:cNvPr>
          <p:cNvSpPr txBox="1"/>
          <p:nvPr/>
        </p:nvSpPr>
        <p:spPr>
          <a:xfrm>
            <a:off x="7026932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AF35F-D814-46BF-9CF7-72A30678DE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65L of water to share between the containers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containers hold multiples of 5L. Pot A can only hold 5L and Pot B has a maximum capacity of 15L.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volume of water could you pour in each?</a:t>
            </a: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9EABF-68BB-4A58-8702-8B94E01F847F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913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6FB32C-F5B1-4051-95D2-C1E2ADD8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B691D12-C8F4-4C40-BF23-3B8CCEBC1BCA}"/>
              </a:ext>
            </a:extLst>
          </p:cNvPr>
          <p:cNvGrpSpPr/>
          <p:nvPr/>
        </p:nvGrpSpPr>
        <p:grpSpPr>
          <a:xfrm>
            <a:off x="2196409" y="2252383"/>
            <a:ext cx="4083429" cy="1089214"/>
            <a:chOff x="2196409" y="2884392"/>
            <a:chExt cx="4083429" cy="10892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7126F1-8E34-441D-B885-6B29ABF4049E}"/>
                </a:ext>
              </a:extLst>
            </p:cNvPr>
            <p:cNvSpPr/>
            <p:nvPr/>
          </p:nvSpPr>
          <p:spPr>
            <a:xfrm>
              <a:off x="5190626" y="2884394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BF71F0-CB0E-40DF-8114-A02169CEECFB}"/>
                </a:ext>
              </a:extLst>
            </p:cNvPr>
            <p:cNvSpPr/>
            <p:nvPr/>
          </p:nvSpPr>
          <p:spPr>
            <a:xfrm>
              <a:off x="2196409" y="2884392"/>
              <a:ext cx="1089212" cy="10892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&lt;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5D7C96-73BF-4D73-A0C4-9031B8F08599}"/>
              </a:ext>
            </a:extLst>
          </p:cNvPr>
          <p:cNvSpPr txBox="1"/>
          <p:nvPr/>
        </p:nvSpPr>
        <p:spPr>
          <a:xfrm>
            <a:off x="914279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0D7D9-A3E0-4D49-B1E5-CC7FCA92FE06}"/>
              </a:ext>
            </a:extLst>
          </p:cNvPr>
          <p:cNvSpPr txBox="1"/>
          <p:nvPr/>
        </p:nvSpPr>
        <p:spPr>
          <a:xfrm>
            <a:off x="3814495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6DFBE8-DEAF-4122-BCDA-21FF54545F44}"/>
              </a:ext>
            </a:extLst>
          </p:cNvPr>
          <p:cNvSpPr txBox="1"/>
          <p:nvPr/>
        </p:nvSpPr>
        <p:spPr>
          <a:xfrm>
            <a:off x="7026932" y="3838318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0AF35F-D814-46BF-9CF7-72A30678DE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65L of water to share between the containers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1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containers hold multiples of 5L. Pot A can only hold 5L and Pot B has a maximum capacity of 15L.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volume of water could you pour in each?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5L; B = 10L; C = 50L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7601F-9F37-412C-A659-68A6ABD29338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770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3D01C-E07A-4FF8-9155-A51B7BF5293D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3725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is incorrect because…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468F2-2D83-4537-8D0B-24DB6DFAC9F7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542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D1F8B-1E97-4642-A399-AEC62A51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ounded Rectangular Callout 4">
            <a:extLst>
              <a:ext uri="{FF2B5EF4-FFF2-40B4-BE49-F238E27FC236}">
                <a16:creationId xmlns:a16="http://schemas.microsoft.com/office/drawing/2014/main" id="{6FEC4C12-8D6C-4638-8CC0-2CE52A2EBA77}"/>
              </a:ext>
            </a:extLst>
          </p:cNvPr>
          <p:cNvSpPr/>
          <p:nvPr/>
        </p:nvSpPr>
        <p:spPr>
          <a:xfrm>
            <a:off x="4315889" y="2883482"/>
            <a:ext cx="3338708" cy="1413764"/>
          </a:xfrm>
          <a:prstGeom prst="wedgeRoundRectCallout">
            <a:avLst>
              <a:gd name="adj1" fmla="val -70311"/>
              <a:gd name="adj2" fmla="val 17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jar holds 200ml of water.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39428-2470-419B-A19E-6E4C9F00D7F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1L bucket holds ten times the amount of water held by a jar. Emma says: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Emma correct? Explain your answer.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Emma is incorrect because 10 times less than 1L is 100ml.</a:t>
            </a:r>
          </a:p>
          <a:p>
            <a:pPr lvl="0" algn="ctr"/>
            <a:endParaRPr lang="en-GB" sz="2000" b="1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19796-AEA1-4B52-BD16-373D60E6F5ED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685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76397"/>
              </p:ext>
            </p:extLst>
          </p:nvPr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81694"/>
              </p:ext>
            </p:extLst>
          </p:nvPr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40417"/>
              </p:ext>
            </p:extLst>
          </p:nvPr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92503"/>
              </p:ext>
            </p:extLst>
          </p:nvPr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D8EB2F-A574-4280-A429-060705B84589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1331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is incorrect because…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/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/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/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/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F659C4-B08D-4E0E-8224-03BA36C5B33A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19023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Sandi thinks that container A has a larger capacity than container B because 750 has a bigger value than 50.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Sandi is incorrect because container A is measured in ml and container B is measured in L.</a:t>
            </a:r>
          </a:p>
          <a:p>
            <a:pPr lvl="0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DE8106-233F-48D0-B22F-6C6BCA05D821}"/>
              </a:ext>
            </a:extLst>
          </p:cNvPr>
          <p:cNvGraphicFramePr>
            <a:graphicFrameLocks noGrp="1"/>
          </p:cNvGraphicFramePr>
          <p:nvPr/>
        </p:nvGraphicFramePr>
        <p:xfrm>
          <a:off x="954378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AB5749-3619-480E-9B2F-4A01FF8F1567}"/>
              </a:ext>
            </a:extLst>
          </p:cNvPr>
          <p:cNvGraphicFramePr>
            <a:graphicFrameLocks noGrp="1"/>
          </p:cNvGraphicFramePr>
          <p:nvPr/>
        </p:nvGraphicFramePr>
        <p:xfrm>
          <a:off x="1604474" y="214167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188AD4-30D4-4AE7-89EF-65EEEA3B9718}"/>
              </a:ext>
            </a:extLst>
          </p:cNvPr>
          <p:cNvGraphicFramePr>
            <a:graphicFrameLocks noGrp="1"/>
          </p:cNvGraphicFramePr>
          <p:nvPr/>
        </p:nvGraphicFramePr>
        <p:xfrm>
          <a:off x="5371362" y="2322326"/>
          <a:ext cx="2929179" cy="2552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64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743096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787819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908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9088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815"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BCAC4E-4DAC-4FD6-92A9-381C9EDABF8B}"/>
              </a:ext>
            </a:extLst>
          </p:cNvPr>
          <p:cNvGraphicFramePr>
            <a:graphicFrameLocks noGrp="1"/>
          </p:cNvGraphicFramePr>
          <p:nvPr/>
        </p:nvGraphicFramePr>
        <p:xfrm>
          <a:off x="6023303" y="2185305"/>
          <a:ext cx="620774" cy="255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77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8998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9202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B1736C-1164-44D3-85B4-4902979186D1}"/>
              </a:ext>
            </a:extLst>
          </p:cNvPr>
          <p:cNvSpPr txBox="1"/>
          <p:nvPr/>
        </p:nvSpPr>
        <p:spPr>
          <a:xfrm>
            <a:off x="8450654" y="599812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6984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67081-022D-4E12-99F5-17052CEE6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5c7a0828-c5e4-45f8-a074-18a8fdc88ec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6144f90-c7b6-48d0-aae5-f5e9e48cc3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4503</TotalTime>
  <Words>430</Words>
  <Application>Microsoft Office PowerPoint</Application>
  <PresentationFormat>On-screen Show (4:3)</PresentationFormat>
  <Paragraphs>233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73</cp:revision>
  <dcterms:created xsi:type="dcterms:W3CDTF">2018-03-17T10:08:43Z</dcterms:created>
  <dcterms:modified xsi:type="dcterms:W3CDTF">2020-04-03T08:28:39Z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