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66" r:id="rId2"/>
    <p:sldId id="371" r:id="rId3"/>
    <p:sldId id="372" r:id="rId4"/>
    <p:sldId id="370" r:id="rId5"/>
    <p:sldId id="369" r:id="rId6"/>
    <p:sldId id="423" r:id="rId7"/>
    <p:sldId id="336" r:id="rId8"/>
    <p:sldId id="374" r:id="rId9"/>
    <p:sldId id="338" r:id="rId10"/>
    <p:sldId id="42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37365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32528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66844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387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5564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7904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45560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35952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4683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42341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674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02/04/2020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7752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99022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 defTabSz="457200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Circle the shapes which have made a 3 quarter turn.</a:t>
            </a:r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ctr" defTabSz="457200"/>
            <a:endParaRPr lang="en-GB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9C9F3187-C816-4706-B091-DC215D849E3B}"/>
              </a:ext>
            </a:extLst>
          </p:cNvPr>
          <p:cNvCxnSpPr>
            <a:cxnSpLocks/>
          </p:cNvCxnSpPr>
          <p:nvPr/>
        </p:nvCxnSpPr>
        <p:spPr>
          <a:xfrm>
            <a:off x="3695951" y="2497982"/>
            <a:ext cx="49524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2E488545-72C8-43B2-9693-7B9497D36242}"/>
              </a:ext>
            </a:extLst>
          </p:cNvPr>
          <p:cNvCxnSpPr>
            <a:cxnSpLocks/>
          </p:cNvCxnSpPr>
          <p:nvPr/>
        </p:nvCxnSpPr>
        <p:spPr>
          <a:xfrm>
            <a:off x="8023347" y="5126648"/>
            <a:ext cx="70144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Half Frame 24">
            <a:extLst>
              <a:ext uri="{FF2B5EF4-FFF2-40B4-BE49-F238E27FC236}">
                <a16:creationId xmlns:a16="http://schemas.microsoft.com/office/drawing/2014/main" id="{C398AD45-D60D-4F5F-9F6C-67AE504BC470}"/>
              </a:ext>
            </a:extLst>
          </p:cNvPr>
          <p:cNvSpPr/>
          <p:nvPr/>
        </p:nvSpPr>
        <p:spPr>
          <a:xfrm rot="16200000">
            <a:off x="4435167" y="2024188"/>
            <a:ext cx="1072131" cy="1066948"/>
          </a:xfrm>
          <a:prstGeom prst="halfFram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6" name="Half Frame 25">
            <a:extLst>
              <a:ext uri="{FF2B5EF4-FFF2-40B4-BE49-F238E27FC236}">
                <a16:creationId xmlns:a16="http://schemas.microsoft.com/office/drawing/2014/main" id="{84B35D0A-2F41-4F34-8CCD-F419E1266BF5}"/>
              </a:ext>
            </a:extLst>
          </p:cNvPr>
          <p:cNvSpPr/>
          <p:nvPr/>
        </p:nvSpPr>
        <p:spPr>
          <a:xfrm>
            <a:off x="2587443" y="2069350"/>
            <a:ext cx="1061516" cy="1066948"/>
          </a:xfrm>
          <a:prstGeom prst="halfFram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7" name="Lightning Bolt 26">
            <a:extLst>
              <a:ext uri="{FF2B5EF4-FFF2-40B4-BE49-F238E27FC236}">
                <a16:creationId xmlns:a16="http://schemas.microsoft.com/office/drawing/2014/main" id="{202F5723-0766-495D-81F9-70B0C58B0210}"/>
              </a:ext>
            </a:extLst>
          </p:cNvPr>
          <p:cNvSpPr/>
          <p:nvPr/>
        </p:nvSpPr>
        <p:spPr>
          <a:xfrm rot="2158271">
            <a:off x="6965897" y="4703403"/>
            <a:ext cx="914400" cy="914400"/>
          </a:xfrm>
          <a:prstGeom prst="lightningBol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1" name="Lightning Bolt 30">
            <a:extLst>
              <a:ext uri="{FF2B5EF4-FFF2-40B4-BE49-F238E27FC236}">
                <a16:creationId xmlns:a16="http://schemas.microsoft.com/office/drawing/2014/main" id="{241D285A-C1B9-4C05-A6A2-BE418E687FAA}"/>
              </a:ext>
            </a:extLst>
          </p:cNvPr>
          <p:cNvSpPr/>
          <p:nvPr/>
        </p:nvSpPr>
        <p:spPr>
          <a:xfrm rot="7403601">
            <a:off x="8967487" y="4662051"/>
            <a:ext cx="914400" cy="914400"/>
          </a:xfrm>
          <a:prstGeom prst="lightningBol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2" name="Diagonal Stripe 31">
            <a:extLst>
              <a:ext uri="{FF2B5EF4-FFF2-40B4-BE49-F238E27FC236}">
                <a16:creationId xmlns:a16="http://schemas.microsoft.com/office/drawing/2014/main" id="{F2A9D40D-8649-409A-AFFC-2F95D0E22C14}"/>
              </a:ext>
            </a:extLst>
          </p:cNvPr>
          <p:cNvSpPr/>
          <p:nvPr/>
        </p:nvSpPr>
        <p:spPr>
          <a:xfrm rot="8136845">
            <a:off x="2275496" y="4559477"/>
            <a:ext cx="1137734" cy="1119826"/>
          </a:xfrm>
          <a:prstGeom prst="diagStrip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3" name="Diagonal Stripe 32">
            <a:extLst>
              <a:ext uri="{FF2B5EF4-FFF2-40B4-BE49-F238E27FC236}">
                <a16:creationId xmlns:a16="http://schemas.microsoft.com/office/drawing/2014/main" id="{2ABD4533-606E-434E-A258-A1D9E7563FC0}"/>
              </a:ext>
            </a:extLst>
          </p:cNvPr>
          <p:cNvSpPr/>
          <p:nvPr/>
        </p:nvSpPr>
        <p:spPr>
          <a:xfrm rot="18873740">
            <a:off x="4314778" y="4559338"/>
            <a:ext cx="1137734" cy="1119826"/>
          </a:xfrm>
          <a:prstGeom prst="diagStrip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48" name="Straight Arrow Connector 47">
            <a:extLst>
              <a:ext uri="{FF2B5EF4-FFF2-40B4-BE49-F238E27FC236}">
                <a16:creationId xmlns:a16="http://schemas.microsoft.com/office/drawing/2014/main" id="{D8472C15-57CF-4AE6-8489-44EB4BA18E72}"/>
              </a:ext>
            </a:extLst>
          </p:cNvPr>
          <p:cNvCxnSpPr>
            <a:cxnSpLocks/>
          </p:cNvCxnSpPr>
          <p:nvPr/>
        </p:nvCxnSpPr>
        <p:spPr>
          <a:xfrm>
            <a:off x="3639145" y="5062273"/>
            <a:ext cx="49524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rapezoid 48">
            <a:extLst>
              <a:ext uri="{FF2B5EF4-FFF2-40B4-BE49-F238E27FC236}">
                <a16:creationId xmlns:a16="http://schemas.microsoft.com/office/drawing/2014/main" id="{53F34CB2-157D-40B1-AAC4-28EDF104EA41}"/>
              </a:ext>
            </a:extLst>
          </p:cNvPr>
          <p:cNvSpPr>
            <a:spLocks noChangeAspect="1"/>
          </p:cNvSpPr>
          <p:nvPr/>
        </p:nvSpPr>
        <p:spPr>
          <a:xfrm>
            <a:off x="6944064" y="2217354"/>
            <a:ext cx="1043130" cy="946546"/>
          </a:xfrm>
          <a:prstGeom prst="trapezoid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9B906BCE-D5F8-428A-976D-F5BA8366EB28}"/>
              </a:ext>
            </a:extLst>
          </p:cNvPr>
          <p:cNvCxnSpPr>
            <a:cxnSpLocks/>
          </p:cNvCxnSpPr>
          <p:nvPr/>
        </p:nvCxnSpPr>
        <p:spPr>
          <a:xfrm>
            <a:off x="8199400" y="2626821"/>
            <a:ext cx="49524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Trapezoid 50">
            <a:extLst>
              <a:ext uri="{FF2B5EF4-FFF2-40B4-BE49-F238E27FC236}">
                <a16:creationId xmlns:a16="http://schemas.microsoft.com/office/drawing/2014/main" id="{9B591E96-5A9C-4BE2-8DAF-50D87934D1D4}"/>
              </a:ext>
            </a:extLst>
          </p:cNvPr>
          <p:cNvSpPr>
            <a:spLocks noChangeAspect="1"/>
          </p:cNvSpPr>
          <p:nvPr/>
        </p:nvSpPr>
        <p:spPr>
          <a:xfrm rot="16036292">
            <a:off x="8907160" y="2183048"/>
            <a:ext cx="1043128" cy="946546"/>
          </a:xfrm>
          <a:prstGeom prst="trapezoid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4E14F37-7DEF-4127-8E60-712FF7DFD505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Y1</a:t>
            </a:r>
          </a:p>
        </p:txBody>
      </p:sp>
    </p:spTree>
    <p:extLst>
      <p:ext uri="{BB962C8B-B14F-4D97-AF65-F5344CB8AC3E}">
        <p14:creationId xmlns:p14="http://schemas.microsoft.com/office/powerpoint/2010/main" val="3066217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 defTabSz="457200"/>
            <a:endParaRPr lang="en-GB" sz="2000" b="1" u="sng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algn="ctr" defTabSz="685800">
              <a:defRPr/>
            </a:pPr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The shape could have made a whole turn to get to its new position.</a:t>
            </a: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Partial Circle 20">
            <a:extLst>
              <a:ext uri="{FF2B5EF4-FFF2-40B4-BE49-F238E27FC236}">
                <a16:creationId xmlns:a16="http://schemas.microsoft.com/office/drawing/2014/main" id="{F25D2849-D939-4792-B048-2467D5598646}"/>
              </a:ext>
            </a:extLst>
          </p:cNvPr>
          <p:cNvSpPr/>
          <p:nvPr/>
        </p:nvSpPr>
        <p:spPr>
          <a:xfrm>
            <a:off x="2554405" y="2595151"/>
            <a:ext cx="3051595" cy="2790238"/>
          </a:xfrm>
          <a:prstGeom prst="pi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A5BE286-525A-42AD-B738-B365A43E4C32}"/>
              </a:ext>
            </a:extLst>
          </p:cNvPr>
          <p:cNvSpPr txBox="1"/>
          <p:nvPr/>
        </p:nvSpPr>
        <p:spPr>
          <a:xfrm>
            <a:off x="6814701" y="2064362"/>
            <a:ext cx="2629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New position: </a:t>
            </a:r>
          </a:p>
        </p:txBody>
      </p:sp>
      <p:sp>
        <p:nvSpPr>
          <p:cNvPr id="23" name="Partial Circle 22">
            <a:extLst>
              <a:ext uri="{FF2B5EF4-FFF2-40B4-BE49-F238E27FC236}">
                <a16:creationId xmlns:a16="http://schemas.microsoft.com/office/drawing/2014/main" id="{92F30F2F-8C70-49A6-B528-7DA503CDF4CF}"/>
              </a:ext>
            </a:extLst>
          </p:cNvPr>
          <p:cNvSpPr/>
          <p:nvPr/>
        </p:nvSpPr>
        <p:spPr>
          <a:xfrm rot="16200000">
            <a:off x="6586002" y="2595151"/>
            <a:ext cx="3051595" cy="2790238"/>
          </a:xfrm>
          <a:prstGeom prst="pi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99A856-1063-4830-AA99-6D3759D1EA91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1936368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53" name="Rectangle 52">
            <a:extLst>
              <a:ext uri="{FF2B5EF4-FFF2-40B4-BE49-F238E27FC236}">
                <a16:creationId xmlns:a16="http://schemas.microsoft.com/office/drawing/2014/main" id="{994B73B1-AA40-4607-8F39-E15912103061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 defTabSz="457200"/>
            <a:endParaRPr lang="en-GB" sz="20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Circle the shapes which have made a 3 quarter turn.</a:t>
            </a:r>
          </a:p>
          <a:p>
            <a:pPr algn="ctr" defTabSz="45720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Think about which way the shapes could turn.</a:t>
            </a:r>
          </a:p>
          <a:p>
            <a:pPr algn="ctr" defTabSz="457200"/>
            <a:endParaRPr lang="en-GB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61" name="Trapezoid 60">
            <a:extLst>
              <a:ext uri="{FF2B5EF4-FFF2-40B4-BE49-F238E27FC236}">
                <a16:creationId xmlns:a16="http://schemas.microsoft.com/office/drawing/2014/main" id="{7F7CCDE5-F032-4DFC-8751-4096E4F76978}"/>
              </a:ext>
            </a:extLst>
          </p:cNvPr>
          <p:cNvSpPr>
            <a:spLocks noChangeAspect="1"/>
          </p:cNvSpPr>
          <p:nvPr/>
        </p:nvSpPr>
        <p:spPr>
          <a:xfrm>
            <a:off x="6944064" y="2217354"/>
            <a:ext cx="1043130" cy="946546"/>
          </a:xfrm>
          <a:prstGeom prst="trapezoid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 dirty="0">
              <a:solidFill>
                <a:prstClr val="white"/>
              </a:solidFill>
              <a:latin typeface="Calibri" panose="020F0502020204030204"/>
            </a:endParaRPr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0B04E76D-D56E-4DA4-ACFD-95C36EF8E1A7}"/>
              </a:ext>
            </a:extLst>
          </p:cNvPr>
          <p:cNvCxnSpPr>
            <a:cxnSpLocks/>
          </p:cNvCxnSpPr>
          <p:nvPr/>
        </p:nvCxnSpPr>
        <p:spPr>
          <a:xfrm>
            <a:off x="3912694" y="2497982"/>
            <a:ext cx="49524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48E01CD8-6581-40E0-B2C8-89A19019D0DF}"/>
              </a:ext>
            </a:extLst>
          </p:cNvPr>
          <p:cNvCxnSpPr>
            <a:cxnSpLocks/>
          </p:cNvCxnSpPr>
          <p:nvPr/>
        </p:nvCxnSpPr>
        <p:spPr>
          <a:xfrm>
            <a:off x="8023347" y="5126648"/>
            <a:ext cx="701443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Half Frame 61">
            <a:extLst>
              <a:ext uri="{FF2B5EF4-FFF2-40B4-BE49-F238E27FC236}">
                <a16:creationId xmlns:a16="http://schemas.microsoft.com/office/drawing/2014/main" id="{934DD270-DFB1-4E70-8ADD-B3CE401F8BFD}"/>
              </a:ext>
            </a:extLst>
          </p:cNvPr>
          <p:cNvSpPr/>
          <p:nvPr/>
        </p:nvSpPr>
        <p:spPr>
          <a:xfrm rot="16200000">
            <a:off x="4435167" y="2024188"/>
            <a:ext cx="1072131" cy="1066948"/>
          </a:xfrm>
          <a:prstGeom prst="halfFram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3" name="Half Frame 62">
            <a:extLst>
              <a:ext uri="{FF2B5EF4-FFF2-40B4-BE49-F238E27FC236}">
                <a16:creationId xmlns:a16="http://schemas.microsoft.com/office/drawing/2014/main" id="{CE42B57E-E143-4591-AC01-C76A606C9B99}"/>
              </a:ext>
            </a:extLst>
          </p:cNvPr>
          <p:cNvSpPr/>
          <p:nvPr/>
        </p:nvSpPr>
        <p:spPr>
          <a:xfrm>
            <a:off x="2587443" y="2069350"/>
            <a:ext cx="1061516" cy="1066948"/>
          </a:xfrm>
          <a:prstGeom prst="halfFram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4" name="Lightning Bolt 63">
            <a:extLst>
              <a:ext uri="{FF2B5EF4-FFF2-40B4-BE49-F238E27FC236}">
                <a16:creationId xmlns:a16="http://schemas.microsoft.com/office/drawing/2014/main" id="{3474BEAF-21A3-4C6A-BF4D-4512EF3CEAC0}"/>
              </a:ext>
            </a:extLst>
          </p:cNvPr>
          <p:cNvSpPr/>
          <p:nvPr/>
        </p:nvSpPr>
        <p:spPr>
          <a:xfrm rot="2158271">
            <a:off x="6965897" y="4703403"/>
            <a:ext cx="914400" cy="914400"/>
          </a:xfrm>
          <a:prstGeom prst="lightningBol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5" name="Lightning Bolt 64">
            <a:extLst>
              <a:ext uri="{FF2B5EF4-FFF2-40B4-BE49-F238E27FC236}">
                <a16:creationId xmlns:a16="http://schemas.microsoft.com/office/drawing/2014/main" id="{0747573D-D010-4A76-B8DF-35A6113B95EA}"/>
              </a:ext>
            </a:extLst>
          </p:cNvPr>
          <p:cNvSpPr/>
          <p:nvPr/>
        </p:nvSpPr>
        <p:spPr>
          <a:xfrm rot="7403601">
            <a:off x="8967487" y="4662051"/>
            <a:ext cx="914400" cy="914400"/>
          </a:xfrm>
          <a:prstGeom prst="lightningBol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dirty="0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66" name="Diagonal Stripe 65">
            <a:extLst>
              <a:ext uri="{FF2B5EF4-FFF2-40B4-BE49-F238E27FC236}">
                <a16:creationId xmlns:a16="http://schemas.microsoft.com/office/drawing/2014/main" id="{62A74A4B-A96F-4921-B7D2-E61585D14DE4}"/>
              </a:ext>
            </a:extLst>
          </p:cNvPr>
          <p:cNvSpPr/>
          <p:nvPr/>
        </p:nvSpPr>
        <p:spPr>
          <a:xfrm rot="8136845">
            <a:off x="2275496" y="4559477"/>
            <a:ext cx="1137734" cy="1119826"/>
          </a:xfrm>
          <a:prstGeom prst="diagStrip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67" name="Diagonal Stripe 66">
            <a:extLst>
              <a:ext uri="{FF2B5EF4-FFF2-40B4-BE49-F238E27FC236}">
                <a16:creationId xmlns:a16="http://schemas.microsoft.com/office/drawing/2014/main" id="{76E99998-1FF7-40B3-B50D-F56A96467A93}"/>
              </a:ext>
            </a:extLst>
          </p:cNvPr>
          <p:cNvSpPr/>
          <p:nvPr/>
        </p:nvSpPr>
        <p:spPr>
          <a:xfrm rot="18873740">
            <a:off x="4314778" y="4559338"/>
            <a:ext cx="1137734" cy="1119826"/>
          </a:xfrm>
          <a:prstGeom prst="diagStripe">
            <a:avLst/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 dirty="0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31" name="Oval 30">
            <a:extLst>
              <a:ext uri="{FF2B5EF4-FFF2-40B4-BE49-F238E27FC236}">
                <a16:creationId xmlns:a16="http://schemas.microsoft.com/office/drawing/2014/main" id="{0D291162-5FEF-473A-B04C-E1A1E2DD49F7}"/>
              </a:ext>
            </a:extLst>
          </p:cNvPr>
          <p:cNvSpPr/>
          <p:nvPr/>
        </p:nvSpPr>
        <p:spPr>
          <a:xfrm>
            <a:off x="1947438" y="1517032"/>
            <a:ext cx="3819952" cy="2255935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Arc 28">
            <a:extLst>
              <a:ext uri="{FF2B5EF4-FFF2-40B4-BE49-F238E27FC236}">
                <a16:creationId xmlns:a16="http://schemas.microsoft.com/office/drawing/2014/main" id="{433CE927-59FF-4E1F-8C06-959C364ACC15}"/>
              </a:ext>
            </a:extLst>
          </p:cNvPr>
          <p:cNvSpPr/>
          <p:nvPr/>
        </p:nvSpPr>
        <p:spPr>
          <a:xfrm rot="11151156" flipH="1" flipV="1">
            <a:off x="2336124" y="1769940"/>
            <a:ext cx="1545159" cy="1456084"/>
          </a:xfrm>
          <a:prstGeom prst="arc">
            <a:avLst>
              <a:gd name="adj1" fmla="val 11014013"/>
              <a:gd name="adj2" fmla="val 5394184"/>
            </a:avLst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0" name="Oval 69">
            <a:extLst>
              <a:ext uri="{FF2B5EF4-FFF2-40B4-BE49-F238E27FC236}">
                <a16:creationId xmlns:a16="http://schemas.microsoft.com/office/drawing/2014/main" id="{BA2B4260-9AA7-4212-B695-597F45A36372}"/>
              </a:ext>
            </a:extLst>
          </p:cNvPr>
          <p:cNvSpPr/>
          <p:nvPr/>
        </p:nvSpPr>
        <p:spPr>
          <a:xfrm>
            <a:off x="6443235" y="1526555"/>
            <a:ext cx="3819952" cy="2255938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1" name="Oval 70">
            <a:extLst>
              <a:ext uri="{FF2B5EF4-FFF2-40B4-BE49-F238E27FC236}">
                <a16:creationId xmlns:a16="http://schemas.microsoft.com/office/drawing/2014/main" id="{8A47D59E-7FDD-44D3-A850-508931614294}"/>
              </a:ext>
            </a:extLst>
          </p:cNvPr>
          <p:cNvSpPr/>
          <p:nvPr/>
        </p:nvSpPr>
        <p:spPr>
          <a:xfrm>
            <a:off x="6498735" y="3907177"/>
            <a:ext cx="3819952" cy="2379496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72" name="Arc 71">
            <a:extLst>
              <a:ext uri="{FF2B5EF4-FFF2-40B4-BE49-F238E27FC236}">
                <a16:creationId xmlns:a16="http://schemas.microsoft.com/office/drawing/2014/main" id="{213E0463-BB22-4A00-B7B3-015374135BE3}"/>
              </a:ext>
            </a:extLst>
          </p:cNvPr>
          <p:cNvSpPr/>
          <p:nvPr/>
        </p:nvSpPr>
        <p:spPr>
          <a:xfrm rot="11151156" flipH="1" flipV="1">
            <a:off x="6758698" y="1972464"/>
            <a:ext cx="1545159" cy="1456084"/>
          </a:xfrm>
          <a:prstGeom prst="arc">
            <a:avLst>
              <a:gd name="adj1" fmla="val 11014013"/>
              <a:gd name="adj2" fmla="val 5394184"/>
            </a:avLst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73" name="Arc 72">
            <a:extLst>
              <a:ext uri="{FF2B5EF4-FFF2-40B4-BE49-F238E27FC236}">
                <a16:creationId xmlns:a16="http://schemas.microsoft.com/office/drawing/2014/main" id="{98E9B6BD-B816-48E0-B94C-32F17369EFF8}"/>
              </a:ext>
            </a:extLst>
          </p:cNvPr>
          <p:cNvSpPr/>
          <p:nvPr/>
        </p:nvSpPr>
        <p:spPr>
          <a:xfrm rot="18119747" flipH="1">
            <a:off x="6740174" y="4416011"/>
            <a:ext cx="1545159" cy="1456084"/>
          </a:xfrm>
          <a:prstGeom prst="arc">
            <a:avLst>
              <a:gd name="adj1" fmla="val 11014013"/>
              <a:gd name="adj2" fmla="val 5394184"/>
            </a:avLst>
          </a:prstGeom>
          <a:ln w="28575"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C1784F06-30F0-4854-A730-C69A2301AE9B}"/>
              </a:ext>
            </a:extLst>
          </p:cNvPr>
          <p:cNvCxnSpPr>
            <a:cxnSpLocks/>
          </p:cNvCxnSpPr>
          <p:nvPr/>
        </p:nvCxnSpPr>
        <p:spPr>
          <a:xfrm>
            <a:off x="8368732" y="2626821"/>
            <a:ext cx="49524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448CA06-0412-4E09-8DAF-2654AF52A226}"/>
              </a:ext>
            </a:extLst>
          </p:cNvPr>
          <p:cNvCxnSpPr>
            <a:cxnSpLocks/>
          </p:cNvCxnSpPr>
          <p:nvPr/>
        </p:nvCxnSpPr>
        <p:spPr>
          <a:xfrm>
            <a:off x="3639145" y="5062273"/>
            <a:ext cx="495247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rapezoid 32">
            <a:extLst>
              <a:ext uri="{FF2B5EF4-FFF2-40B4-BE49-F238E27FC236}">
                <a16:creationId xmlns:a16="http://schemas.microsoft.com/office/drawing/2014/main" id="{EFAE6616-A813-42E6-98B4-8CC196C99DF1}"/>
              </a:ext>
            </a:extLst>
          </p:cNvPr>
          <p:cNvSpPr>
            <a:spLocks noChangeAspect="1"/>
          </p:cNvSpPr>
          <p:nvPr/>
        </p:nvSpPr>
        <p:spPr>
          <a:xfrm rot="16036292">
            <a:off x="8907160" y="2183048"/>
            <a:ext cx="1043128" cy="946546"/>
          </a:xfrm>
          <a:prstGeom prst="trapezoid">
            <a:avLst/>
          </a:prstGeom>
          <a:solidFill>
            <a:schemeClr val="bg1">
              <a:lumMod val="95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D31B86-201D-4D62-9203-1ED44FD22B53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Y1</a:t>
            </a:r>
          </a:p>
        </p:txBody>
      </p:sp>
    </p:spTree>
    <p:extLst>
      <p:ext uri="{BB962C8B-B14F-4D97-AF65-F5344CB8AC3E}">
        <p14:creationId xmlns:p14="http://schemas.microsoft.com/office/powerpoint/2010/main" val="10146201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 defTabSz="457200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defTabSz="685800">
              <a:defRPr/>
            </a:pPr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Draw what the shape would look like after a half turn anti-clockwise.</a:t>
            </a: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1E1A87B-8519-4825-8E33-E09F5E1B8D71}"/>
              </a:ext>
            </a:extLst>
          </p:cNvPr>
          <p:cNvSpPr/>
          <p:nvPr/>
        </p:nvSpPr>
        <p:spPr>
          <a:xfrm>
            <a:off x="2580327" y="1818604"/>
            <a:ext cx="2292696" cy="2551628"/>
          </a:xfrm>
          <a:prstGeom prst="triangle">
            <a:avLst>
              <a:gd name="adj" fmla="val 0"/>
            </a:avLst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AE7C7F4F-D7A5-4875-BD04-2484FFD959E3}"/>
              </a:ext>
            </a:extLst>
          </p:cNvPr>
          <p:cNvSpPr/>
          <p:nvPr/>
        </p:nvSpPr>
        <p:spPr>
          <a:xfrm rot="16200000">
            <a:off x="7341657" y="1818605"/>
            <a:ext cx="2292696" cy="2551628"/>
          </a:xfrm>
          <a:prstGeom prst="triangle">
            <a:avLst>
              <a:gd name="adj" fmla="val 0"/>
            </a:avLst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22C36DC0-2AA1-4490-B2AC-3DEE1B47DA14}"/>
              </a:ext>
            </a:extLst>
          </p:cNvPr>
          <p:cNvSpPr/>
          <p:nvPr/>
        </p:nvSpPr>
        <p:spPr>
          <a:xfrm>
            <a:off x="4949652" y="2454554"/>
            <a:ext cx="2292696" cy="1279729"/>
          </a:xfrm>
          <a:prstGeom prst="curvedDownArrow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96FF317-B413-43C1-87F1-9CB081A6DAE4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22882810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1</a:t>
            </a:r>
          </a:p>
          <a:p>
            <a:pPr algn="ctr" defTabSz="457200"/>
            <a:endParaRPr lang="en-GB" sz="1600" b="1" u="sng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Describe how the triangle has turned.</a:t>
            </a: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Various possible answers, for example:</a:t>
            </a:r>
          </a:p>
          <a:p>
            <a:pPr marL="88900"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The triangle has made a </a:t>
            </a:r>
            <a:r>
              <a:rPr lang="en-GB" sz="2000" b="1">
                <a:solidFill>
                  <a:srgbClr val="FF0000"/>
                </a:solidFill>
                <a:latin typeface="Century Gothic" panose="020B0502020202020204" pitchFamily="34" charset="0"/>
              </a:rPr>
              <a:t>three quarter</a:t>
            </a:r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 turn.</a:t>
            </a: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23" name="Isosceles Triangle 22">
            <a:extLst>
              <a:ext uri="{FF2B5EF4-FFF2-40B4-BE49-F238E27FC236}">
                <a16:creationId xmlns:a16="http://schemas.microsoft.com/office/drawing/2014/main" id="{F1E1A87B-8519-4825-8E33-E09F5E1B8D71}"/>
              </a:ext>
            </a:extLst>
          </p:cNvPr>
          <p:cNvSpPr/>
          <p:nvPr/>
        </p:nvSpPr>
        <p:spPr>
          <a:xfrm>
            <a:off x="2580327" y="1818604"/>
            <a:ext cx="2292696" cy="2551628"/>
          </a:xfrm>
          <a:prstGeom prst="triangle">
            <a:avLst>
              <a:gd name="adj" fmla="val 0"/>
            </a:avLst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4" name="Isosceles Triangle 23">
            <a:extLst>
              <a:ext uri="{FF2B5EF4-FFF2-40B4-BE49-F238E27FC236}">
                <a16:creationId xmlns:a16="http://schemas.microsoft.com/office/drawing/2014/main" id="{AE7C7F4F-D7A5-4875-BD04-2484FFD959E3}"/>
              </a:ext>
            </a:extLst>
          </p:cNvPr>
          <p:cNvSpPr/>
          <p:nvPr/>
        </p:nvSpPr>
        <p:spPr>
          <a:xfrm rot="16200000">
            <a:off x="7341657" y="1818605"/>
            <a:ext cx="2292696" cy="2551628"/>
          </a:xfrm>
          <a:prstGeom prst="triangle">
            <a:avLst>
              <a:gd name="adj" fmla="val 0"/>
            </a:avLst>
          </a:prstGeom>
          <a:solidFill>
            <a:srgbClr val="FFC0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Arrow: Curved Down 24">
            <a:extLst>
              <a:ext uri="{FF2B5EF4-FFF2-40B4-BE49-F238E27FC236}">
                <a16:creationId xmlns:a16="http://schemas.microsoft.com/office/drawing/2014/main" id="{22C36DC0-2AA1-4490-B2AC-3DEE1B47DA14}"/>
              </a:ext>
            </a:extLst>
          </p:cNvPr>
          <p:cNvSpPr/>
          <p:nvPr/>
        </p:nvSpPr>
        <p:spPr>
          <a:xfrm>
            <a:off x="4949652" y="2454554"/>
            <a:ext cx="2292696" cy="1279729"/>
          </a:xfrm>
          <a:prstGeom prst="curvedDownArrow">
            <a:avLst/>
          </a:prstGeom>
          <a:solidFill>
            <a:srgbClr val="FFFF0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9E37D8B-8577-4BB7-A57B-FFE6CA2EDB56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19390411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673E79C-18B4-40B7-B045-EB541587A3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438" y="135972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93605D1-B025-4B6C-B589-0D201E4804B9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 defTabSz="457200"/>
            <a:endParaRPr lang="en-GB" sz="1600" b="1" u="sng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The frog has made a quarter turn clockwise.</a:t>
            </a: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Arrow: Curved Down 15">
            <a:extLst>
              <a:ext uri="{FF2B5EF4-FFF2-40B4-BE49-F238E27FC236}">
                <a16:creationId xmlns:a16="http://schemas.microsoft.com/office/drawing/2014/main" id="{F0AAF7D2-9240-4B8F-B5F4-E578BA463457}"/>
              </a:ext>
            </a:extLst>
          </p:cNvPr>
          <p:cNvSpPr/>
          <p:nvPr/>
        </p:nvSpPr>
        <p:spPr>
          <a:xfrm>
            <a:off x="5313029" y="2863973"/>
            <a:ext cx="1565942" cy="874072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3AC41BD-F011-482B-B83F-4CF5E1A856CB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20553076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F673E79C-18B4-40B7-B045-EB541587A34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39438" y="135972"/>
            <a:ext cx="8913124" cy="6322100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493605D1-B025-4B6C-B589-0D201E4804B9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2</a:t>
            </a:r>
          </a:p>
          <a:p>
            <a:pPr algn="ctr" defTabSz="457200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True or false?</a:t>
            </a: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The frog has made a quarter turn clockwise.</a:t>
            </a: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False, the frog has made a half turn clockwise.</a:t>
            </a: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</p:txBody>
      </p:sp>
      <p:sp>
        <p:nvSpPr>
          <p:cNvPr id="16" name="Arrow: Curved Down 15">
            <a:extLst>
              <a:ext uri="{FF2B5EF4-FFF2-40B4-BE49-F238E27FC236}">
                <a16:creationId xmlns:a16="http://schemas.microsoft.com/office/drawing/2014/main" id="{F0AAF7D2-9240-4B8F-B5F4-E578BA463457}"/>
              </a:ext>
            </a:extLst>
          </p:cNvPr>
          <p:cNvSpPr/>
          <p:nvPr/>
        </p:nvSpPr>
        <p:spPr>
          <a:xfrm>
            <a:off x="5313029" y="2863973"/>
            <a:ext cx="1565942" cy="874072"/>
          </a:xfrm>
          <a:prstGeom prst="curvedDownArrow">
            <a:avLst/>
          </a:prstGeom>
          <a:solidFill>
            <a:schemeClr val="accent5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C966457-82F6-4846-B07D-CDA18CA70240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86671475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 defTabSz="457200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The triangle makes a three quarter turn anti-clockwise.</a:t>
            </a: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Which one is it now?</a:t>
            </a: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6AFA2E14-12FD-4DD8-9079-5675ADB122DB}"/>
              </a:ext>
            </a:extLst>
          </p:cNvPr>
          <p:cNvSpPr/>
          <p:nvPr/>
        </p:nvSpPr>
        <p:spPr>
          <a:xfrm rot="10800000">
            <a:off x="5558783" y="1366826"/>
            <a:ext cx="1074435" cy="131770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A4322B9-40C5-4C7E-83F8-DA79A99D6845}"/>
              </a:ext>
            </a:extLst>
          </p:cNvPr>
          <p:cNvSpPr/>
          <p:nvPr/>
        </p:nvSpPr>
        <p:spPr>
          <a:xfrm>
            <a:off x="7744560" y="3887996"/>
            <a:ext cx="1074435" cy="131770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1D97B681-BA12-426B-9BE3-DD602B878A1C}"/>
              </a:ext>
            </a:extLst>
          </p:cNvPr>
          <p:cNvSpPr/>
          <p:nvPr/>
        </p:nvSpPr>
        <p:spPr>
          <a:xfrm rot="10800000">
            <a:off x="3687383" y="3887996"/>
            <a:ext cx="1074435" cy="131770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DF75986-83D8-4668-A18A-E4AA410E4004}"/>
              </a:ext>
            </a:extLst>
          </p:cNvPr>
          <p:cNvSpPr txBox="1"/>
          <p:nvPr/>
        </p:nvSpPr>
        <p:spPr>
          <a:xfrm>
            <a:off x="3954993" y="5135408"/>
            <a:ext cx="53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>
                <a:solidFill>
                  <a:prstClr val="black"/>
                </a:solidFill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CB3FF85-2950-4E66-A395-1F675440FD70}"/>
              </a:ext>
            </a:extLst>
          </p:cNvPr>
          <p:cNvSpPr txBox="1"/>
          <p:nvPr/>
        </p:nvSpPr>
        <p:spPr>
          <a:xfrm>
            <a:off x="5983581" y="5135408"/>
            <a:ext cx="53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>
                <a:solidFill>
                  <a:prstClr val="black"/>
                </a:solidFill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0093CA5-0DEC-45AF-9821-DAFE0101E5A7}"/>
              </a:ext>
            </a:extLst>
          </p:cNvPr>
          <p:cNvSpPr txBox="1"/>
          <p:nvPr/>
        </p:nvSpPr>
        <p:spPr>
          <a:xfrm>
            <a:off x="8012170" y="5135408"/>
            <a:ext cx="53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>
                <a:solidFill>
                  <a:prstClr val="black"/>
                </a:solidFill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44919212-37A1-44C5-B6DB-153E2EF398EE}"/>
              </a:ext>
            </a:extLst>
          </p:cNvPr>
          <p:cNvSpPr/>
          <p:nvPr/>
        </p:nvSpPr>
        <p:spPr>
          <a:xfrm rot="16200000" flipH="1">
            <a:off x="5607779" y="3887996"/>
            <a:ext cx="1074435" cy="131770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1B86F92-9D20-4D04-86D3-061C6A476BD6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7260812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3</a:t>
            </a:r>
          </a:p>
          <a:p>
            <a:pPr algn="ctr" defTabSz="457200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The triangle makes a three quarter turn anti-clockwise.</a:t>
            </a: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r>
              <a:rPr lang="en-GB" sz="2000" b="1" dirty="0">
                <a:solidFill>
                  <a:prstClr val="black"/>
                </a:solidFill>
                <a:latin typeface="Century Gothic" panose="020B0502020202020204" pitchFamily="34" charset="0"/>
              </a:rPr>
              <a:t>Which one is it now?</a:t>
            </a: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E7E6E6">
                  <a:lumMod val="25000"/>
                </a:srgbClr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000" b="1" dirty="0">
              <a:solidFill>
                <a:srgbClr val="FF0000"/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Isosceles Triangle 19">
            <a:extLst>
              <a:ext uri="{FF2B5EF4-FFF2-40B4-BE49-F238E27FC236}">
                <a16:creationId xmlns:a16="http://schemas.microsoft.com/office/drawing/2014/main" id="{6AFA2E14-12FD-4DD8-9079-5675ADB122DB}"/>
              </a:ext>
            </a:extLst>
          </p:cNvPr>
          <p:cNvSpPr/>
          <p:nvPr/>
        </p:nvSpPr>
        <p:spPr>
          <a:xfrm rot="10800000">
            <a:off x="5558783" y="1366826"/>
            <a:ext cx="1074435" cy="131770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5" name="Isosceles Triangle 24">
            <a:extLst>
              <a:ext uri="{FF2B5EF4-FFF2-40B4-BE49-F238E27FC236}">
                <a16:creationId xmlns:a16="http://schemas.microsoft.com/office/drawing/2014/main" id="{3A4322B9-40C5-4C7E-83F8-DA79A99D6845}"/>
              </a:ext>
            </a:extLst>
          </p:cNvPr>
          <p:cNvSpPr/>
          <p:nvPr/>
        </p:nvSpPr>
        <p:spPr>
          <a:xfrm>
            <a:off x="7744560" y="3887996"/>
            <a:ext cx="1074435" cy="1317702"/>
          </a:xfrm>
          <a:prstGeom prst="triangl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7" name="Isosceles Triangle 26">
            <a:extLst>
              <a:ext uri="{FF2B5EF4-FFF2-40B4-BE49-F238E27FC236}">
                <a16:creationId xmlns:a16="http://schemas.microsoft.com/office/drawing/2014/main" id="{1D97B681-BA12-426B-9BE3-DD602B878A1C}"/>
              </a:ext>
            </a:extLst>
          </p:cNvPr>
          <p:cNvSpPr/>
          <p:nvPr/>
        </p:nvSpPr>
        <p:spPr>
          <a:xfrm rot="10800000">
            <a:off x="3687383" y="3887996"/>
            <a:ext cx="1074435" cy="1317702"/>
          </a:xfrm>
          <a:prstGeom prst="triangle">
            <a:avLst/>
          </a:prstGeom>
          <a:solidFill>
            <a:schemeClr val="bg2">
              <a:lumMod val="50000"/>
            </a:schemeClr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5DF75986-83D8-4668-A18A-E4AA410E4004}"/>
              </a:ext>
            </a:extLst>
          </p:cNvPr>
          <p:cNvSpPr txBox="1"/>
          <p:nvPr/>
        </p:nvSpPr>
        <p:spPr>
          <a:xfrm>
            <a:off x="3954993" y="5135408"/>
            <a:ext cx="53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a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CB3FF85-2950-4E66-A395-1F675440FD70}"/>
              </a:ext>
            </a:extLst>
          </p:cNvPr>
          <p:cNvSpPr txBox="1"/>
          <p:nvPr/>
        </p:nvSpPr>
        <p:spPr>
          <a:xfrm>
            <a:off x="5983581" y="5135408"/>
            <a:ext cx="53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>
                <a:solidFill>
                  <a:srgbClr val="FF0000"/>
                </a:solidFill>
                <a:latin typeface="Century Gothic" panose="020B0502020202020204" pitchFamily="34" charset="0"/>
              </a:rPr>
              <a:t>b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0093CA5-0DEC-45AF-9821-DAFE0101E5A7}"/>
              </a:ext>
            </a:extLst>
          </p:cNvPr>
          <p:cNvSpPr txBox="1"/>
          <p:nvPr/>
        </p:nvSpPr>
        <p:spPr>
          <a:xfrm>
            <a:off x="8012170" y="5135408"/>
            <a:ext cx="5392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800" b="1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c</a:t>
            </a:r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44919212-37A1-44C5-B6DB-153E2EF398EE}"/>
              </a:ext>
            </a:extLst>
          </p:cNvPr>
          <p:cNvSpPr/>
          <p:nvPr/>
        </p:nvSpPr>
        <p:spPr>
          <a:xfrm rot="16200000" flipH="1">
            <a:off x="5607779" y="3887996"/>
            <a:ext cx="1074435" cy="1317702"/>
          </a:xfrm>
          <a:prstGeom prst="triangl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2" name="Oval 1">
            <a:extLst>
              <a:ext uri="{FF2B5EF4-FFF2-40B4-BE49-F238E27FC236}">
                <a16:creationId xmlns:a16="http://schemas.microsoft.com/office/drawing/2014/main" id="{D223B54B-DE6F-417E-961E-16390CF580AD}"/>
              </a:ext>
            </a:extLst>
          </p:cNvPr>
          <p:cNvSpPr/>
          <p:nvPr/>
        </p:nvSpPr>
        <p:spPr>
          <a:xfrm>
            <a:off x="5149508" y="3679815"/>
            <a:ext cx="2203373" cy="2104040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65483F3-471B-4914-B3BB-6EDF3F6236E5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22318367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1799305" y="272388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 defTabSz="457200"/>
            <a:r>
              <a:rPr lang="en-GB" sz="1600" b="1" u="sng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Varied Fluency 4</a:t>
            </a:r>
          </a:p>
          <a:p>
            <a:pPr algn="ctr" defTabSz="457200"/>
            <a:endParaRPr lang="en-GB" sz="2000" b="1" u="sng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True or false? </a:t>
            </a:r>
          </a:p>
          <a:p>
            <a:pPr algn="ctr" defTabSz="685800">
              <a:defRPr/>
            </a:pPr>
            <a:endParaRPr lang="en-GB" sz="20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 defTabSz="685800">
              <a:defRPr/>
            </a:pPr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The shape could have made a whole turn to get to its new position.</a:t>
            </a: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marL="88900" algn="ctr" defTabSz="457200"/>
            <a:endParaRPr lang="en-GB" sz="2800" b="1">
              <a:solidFill>
                <a:prstClr val="black"/>
              </a:solidFill>
              <a:latin typeface="Century Gothic" panose="020B0502020202020204" pitchFamily="34" charset="0"/>
            </a:endParaRPr>
          </a:p>
        </p:txBody>
      </p:sp>
      <p:sp>
        <p:nvSpPr>
          <p:cNvPr id="21" name="Partial Circle 20">
            <a:extLst>
              <a:ext uri="{FF2B5EF4-FFF2-40B4-BE49-F238E27FC236}">
                <a16:creationId xmlns:a16="http://schemas.microsoft.com/office/drawing/2014/main" id="{F25D2849-D939-4792-B048-2467D5598646}"/>
              </a:ext>
            </a:extLst>
          </p:cNvPr>
          <p:cNvSpPr/>
          <p:nvPr/>
        </p:nvSpPr>
        <p:spPr>
          <a:xfrm>
            <a:off x="2554405" y="2595151"/>
            <a:ext cx="3051595" cy="2790238"/>
          </a:xfrm>
          <a:prstGeom prst="pi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A5BE286-525A-42AD-B738-B365A43E4C32}"/>
              </a:ext>
            </a:extLst>
          </p:cNvPr>
          <p:cNvSpPr txBox="1"/>
          <p:nvPr/>
        </p:nvSpPr>
        <p:spPr>
          <a:xfrm>
            <a:off x="6814701" y="2064362"/>
            <a:ext cx="262917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457200"/>
            <a:r>
              <a:rPr lang="en-GB" sz="2000" b="1">
                <a:solidFill>
                  <a:prstClr val="black"/>
                </a:solidFill>
                <a:latin typeface="Century Gothic" panose="020B0502020202020204" pitchFamily="34" charset="0"/>
              </a:rPr>
              <a:t>New position: </a:t>
            </a:r>
          </a:p>
        </p:txBody>
      </p:sp>
      <p:sp>
        <p:nvSpPr>
          <p:cNvPr id="23" name="Partial Circle 22">
            <a:extLst>
              <a:ext uri="{FF2B5EF4-FFF2-40B4-BE49-F238E27FC236}">
                <a16:creationId xmlns:a16="http://schemas.microsoft.com/office/drawing/2014/main" id="{92F30F2F-8C70-49A6-B528-7DA503CDF4CF}"/>
              </a:ext>
            </a:extLst>
          </p:cNvPr>
          <p:cNvSpPr/>
          <p:nvPr/>
        </p:nvSpPr>
        <p:spPr>
          <a:xfrm rot="16200000">
            <a:off x="6586002" y="2595151"/>
            <a:ext cx="3051595" cy="2790238"/>
          </a:xfrm>
          <a:prstGeom prst="pie">
            <a:avLst/>
          </a:prstGeom>
          <a:solidFill>
            <a:srgbClr val="00B0F0"/>
          </a:soli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n-GB">
              <a:solidFill>
                <a:prstClr val="black"/>
              </a:solidFill>
              <a:latin typeface="Calibri" panose="020F0502020204030204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B99A856-1063-4830-AA99-6D3759D1EA91}"/>
              </a:ext>
            </a:extLst>
          </p:cNvPr>
          <p:cNvSpPr txBox="1"/>
          <p:nvPr/>
        </p:nvSpPr>
        <p:spPr>
          <a:xfrm>
            <a:off x="9786436" y="5976478"/>
            <a:ext cx="540000" cy="276999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 defTabSz="457200"/>
            <a:r>
              <a:rPr lang="en-GB" sz="1200" b="1" dirty="0">
                <a:solidFill>
                  <a:prstClr val="black"/>
                </a:solidFill>
                <a:latin typeface="Century Gothic" panose="020B0502020202020204" pitchFamily="34" charset="0"/>
              </a:rPr>
              <a:t>Y2</a:t>
            </a:r>
          </a:p>
        </p:txBody>
      </p:sp>
    </p:spTree>
    <p:extLst>
      <p:ext uri="{BB962C8B-B14F-4D97-AF65-F5344CB8AC3E}">
        <p14:creationId xmlns:p14="http://schemas.microsoft.com/office/powerpoint/2010/main" val="433626691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224</Words>
  <Application>Microsoft Office PowerPoint</Application>
  <PresentationFormat>Widescreen</PresentationFormat>
  <Paragraphs>185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Century Gothic</vt:lpstr>
      <vt:lpstr>1_Office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SOUAD BENELBAIDA</dc:creator>
  <cp:lastModifiedBy>SOUAD BENELBAIDA</cp:lastModifiedBy>
  <cp:revision>3</cp:revision>
  <dcterms:created xsi:type="dcterms:W3CDTF">2020-04-02T14:19:28Z</dcterms:created>
  <dcterms:modified xsi:type="dcterms:W3CDTF">2020-04-02T14:48:08Z</dcterms:modified>
</cp:coreProperties>
</file>