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6" r:id="rId5"/>
    <p:sldId id="387" r:id="rId6"/>
    <p:sldId id="367" r:id="rId7"/>
    <p:sldId id="369" r:id="rId8"/>
    <p:sldId id="360" r:id="rId9"/>
    <p:sldId id="398" r:id="rId10"/>
    <p:sldId id="399" r:id="rId11"/>
    <p:sldId id="374" r:id="rId12"/>
    <p:sldId id="372" r:id="rId13"/>
    <p:sldId id="400" r:id="rId14"/>
    <p:sldId id="401" r:id="rId15"/>
    <p:sldId id="376" r:id="rId16"/>
    <p:sldId id="314" r:id="rId17"/>
    <p:sldId id="378" r:id="rId18"/>
    <p:sldId id="379" r:id="rId19"/>
    <p:sldId id="383" r:id="rId20"/>
    <p:sldId id="384" r:id="rId21"/>
    <p:sldId id="385" r:id="rId22"/>
    <p:sldId id="402" r:id="rId23"/>
    <p:sldId id="403" r:id="rId24"/>
    <p:sldId id="404" r:id="rId25"/>
    <p:sldId id="405" r:id="rId26"/>
    <p:sldId id="365" r:id="rId27"/>
    <p:sldId id="406" r:id="rId28"/>
    <p:sldId id="407" r:id="rId29"/>
    <p:sldId id="370" r:id="rId30"/>
    <p:sldId id="408" r:id="rId31"/>
    <p:sldId id="409" r:id="rId32"/>
    <p:sldId id="410" r:id="rId33"/>
    <p:sldId id="368" r:id="rId34"/>
    <p:sldId id="380" r:id="rId35"/>
    <p:sldId id="411" r:id="rId36"/>
    <p:sldId id="355" r:id="rId37"/>
    <p:sldId id="412" r:id="rId38"/>
    <p:sldId id="413" r:id="rId39"/>
    <p:sldId id="381" r:id="rId40"/>
    <p:sldId id="414" r:id="rId41"/>
    <p:sldId id="388" r:id="rId42"/>
    <p:sldId id="38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D9"/>
    <a:srgbClr val="FFC1B3"/>
    <a:srgbClr val="FF3300"/>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1 – Converting Units – Step 2</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05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The PowerPoint has been dated for the week, so please work your way through it each day.</a:t>
            </a:r>
            <a:endParaRPr lang="en-GB" sz="1050" b="1" dirty="0">
              <a:solidFill>
                <a:prstClr val="black"/>
              </a:solidFill>
              <a:latin typeface="Century Gothic" panose="020B0502020202020204" pitchFamily="34" charset="0"/>
            </a:endParaRPr>
          </a:p>
          <a:p>
            <a:pPr lvl="0" defTabSz="457200">
              <a:defRPr/>
            </a:pPr>
            <a:endParaRPr lang="en-GB" sz="1050" b="1" dirty="0">
              <a:solidFill>
                <a:prstClr val="black"/>
              </a:solidFill>
              <a:latin typeface="Century Gothic" panose="020B0502020202020204" pitchFamily="34" charset="0"/>
            </a:endParaRPr>
          </a:p>
          <a:p>
            <a:pPr lvl="0" defTabSz="457200">
              <a:defRPr/>
            </a:pPr>
            <a:endParaRPr lang="en-GB" sz="105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1553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operation and measurement to convert between g and kg.</a:t>
            </a: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A6E72EC0-197B-42DC-9FEF-E870D218FD21}"/>
              </a:ext>
            </a:extLst>
          </p:cNvPr>
          <p:cNvGraphicFramePr>
            <a:graphicFrameLocks noGrp="1"/>
          </p:cNvGraphicFramePr>
          <p:nvPr/>
        </p:nvGraphicFramePr>
        <p:xfrm>
          <a:off x="1632555" y="3060653"/>
          <a:ext cx="5878890" cy="1052306"/>
        </p:xfrm>
        <a:graphic>
          <a:graphicData uri="http://schemas.openxmlformats.org/drawingml/2006/table">
            <a:tbl>
              <a:tblPr firstRow="1" bandRow="1">
                <a:tableStyleId>{5940675A-B579-460E-94D1-54222C63F5DA}</a:tableStyleId>
              </a:tblPr>
              <a:tblGrid>
                <a:gridCol w="1824000">
                  <a:extLst>
                    <a:ext uri="{9D8B030D-6E8A-4147-A177-3AD203B41FA5}">
                      <a16:colId xmlns:a16="http://schemas.microsoft.com/office/drawing/2014/main" val="4268724113"/>
                    </a:ext>
                  </a:extLst>
                </a:gridCol>
                <a:gridCol w="1052307">
                  <a:extLst>
                    <a:ext uri="{9D8B030D-6E8A-4147-A177-3AD203B41FA5}">
                      <a16:colId xmlns:a16="http://schemas.microsoft.com/office/drawing/2014/main" val="1825918711"/>
                    </a:ext>
                  </a:extLst>
                </a:gridCol>
                <a:gridCol w="561231">
                  <a:extLst>
                    <a:ext uri="{9D8B030D-6E8A-4147-A177-3AD203B41FA5}">
                      <a16:colId xmlns:a16="http://schemas.microsoft.com/office/drawing/2014/main" val="112906091"/>
                    </a:ext>
                  </a:extLst>
                </a:gridCol>
                <a:gridCol w="1220676">
                  <a:extLst>
                    <a:ext uri="{9D8B030D-6E8A-4147-A177-3AD203B41FA5}">
                      <a16:colId xmlns:a16="http://schemas.microsoft.com/office/drawing/2014/main" val="1823910635"/>
                    </a:ext>
                  </a:extLst>
                </a:gridCol>
                <a:gridCol w="1220676">
                  <a:extLst>
                    <a:ext uri="{9D8B030D-6E8A-4147-A177-3AD203B41FA5}">
                      <a16:colId xmlns:a16="http://schemas.microsoft.com/office/drawing/2014/main" val="3829094027"/>
                    </a:ext>
                  </a:extLst>
                </a:gridCol>
              </a:tblGrid>
              <a:tr h="771692">
                <a:tc rowSpan="2">
                  <a:txBody>
                    <a:bodyPr/>
                    <a:lstStyle/>
                    <a:p>
                      <a:pPr algn="ctr"/>
                      <a:r>
                        <a:rPr lang="en-US" sz="3200" b="1" i="0" dirty="0">
                          <a:latin typeface="Century Gothic" panose="020B0502020202020204" pitchFamily="34" charset="0"/>
                        </a:rPr>
                        <a:t>285g</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400" b="1" i="0" dirty="0">
                          <a:solidFill>
                            <a:srgbClr val="FF0000"/>
                          </a:solidFill>
                          <a:latin typeface="Century Gothic" panose="020B0502020202020204" pitchFamily="34" charset="0"/>
                        </a:rPr>
                        <a:t>÷</a:t>
                      </a:r>
                    </a:p>
                    <a:p>
                      <a:pPr algn="ctr"/>
                      <a:r>
                        <a:rPr lang="en-US" sz="2400" b="1" i="0" dirty="0">
                          <a:solidFill>
                            <a:srgbClr val="FF0000"/>
                          </a:solidFill>
                          <a:latin typeface="Century Gothic" panose="020B0502020202020204" pitchFamily="34" charset="0"/>
                        </a:rPr>
                        <a:t>1,000</a:t>
                      </a: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3200" b="1" i="0" dirty="0">
                          <a:latin typeface="Century Gothic" panose="020B0502020202020204" pitchFamily="34" charset="0"/>
                        </a:rPr>
                        <a:t>=</a:t>
                      </a:r>
                    </a:p>
                  </a:txBody>
                  <a:tcPr marL="100584" marR="100584" marT="50292" marB="502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i="0" dirty="0">
                          <a:solidFill>
                            <a:srgbClr val="FF0000"/>
                          </a:solidFill>
                          <a:latin typeface="Century Gothic" panose="020B0502020202020204" pitchFamily="34" charset="0"/>
                        </a:rPr>
                        <a:t>0.285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US" sz="3200" b="1" i="0" dirty="0">
                          <a:latin typeface="Century Gothic" panose="020B0502020202020204" pitchFamily="34" charset="0"/>
                        </a:rPr>
                        <a:t>kg</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2902311"/>
                  </a:ext>
                </a:extLst>
              </a:tr>
              <a:tr h="28061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4021014430"/>
                  </a:ext>
                </a:extLst>
              </a:tr>
            </a:tbl>
          </a:graphicData>
        </a:graphic>
      </p:graphicFrame>
      <p:sp>
        <p:nvSpPr>
          <p:cNvPr id="9" name="TextBox 8">
            <a:extLst>
              <a:ext uri="{FF2B5EF4-FFF2-40B4-BE49-F238E27FC236}">
                <a16:creationId xmlns:a16="http://schemas.microsoft.com/office/drawing/2014/main" id="{2279EB7B-A15B-4B4E-BBCA-20473AC00599}"/>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7921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Find and correct the errors in these conversions: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B16B42B1-CAAF-47E3-979B-092CEAC00B51}"/>
              </a:ext>
            </a:extLst>
          </p:cNvPr>
          <p:cNvGraphicFramePr>
            <a:graphicFrameLocks noGrp="1"/>
          </p:cNvGraphicFramePr>
          <p:nvPr/>
        </p:nvGraphicFramePr>
        <p:xfrm>
          <a:off x="1892373" y="2054007"/>
          <a:ext cx="5359255" cy="3092872"/>
        </p:xfrm>
        <a:graphic>
          <a:graphicData uri="http://schemas.openxmlformats.org/drawingml/2006/table">
            <a:tbl>
              <a:tblPr firstRow="1" bandRow="1">
                <a:tableStyleId>{5940675A-B579-460E-94D1-54222C63F5DA}</a:tableStyleId>
              </a:tblPr>
              <a:tblGrid>
                <a:gridCol w="713016">
                  <a:extLst>
                    <a:ext uri="{9D8B030D-6E8A-4147-A177-3AD203B41FA5}">
                      <a16:colId xmlns:a16="http://schemas.microsoft.com/office/drawing/2014/main" val="1817693290"/>
                    </a:ext>
                  </a:extLst>
                </a:gridCol>
                <a:gridCol w="1812952">
                  <a:extLst>
                    <a:ext uri="{9D8B030D-6E8A-4147-A177-3AD203B41FA5}">
                      <a16:colId xmlns:a16="http://schemas.microsoft.com/office/drawing/2014/main" val="4121098538"/>
                    </a:ext>
                  </a:extLst>
                </a:gridCol>
                <a:gridCol w="704844">
                  <a:extLst>
                    <a:ext uri="{9D8B030D-6E8A-4147-A177-3AD203B41FA5}">
                      <a16:colId xmlns:a16="http://schemas.microsoft.com/office/drawing/2014/main" val="170959852"/>
                    </a:ext>
                  </a:extLst>
                </a:gridCol>
                <a:gridCol w="2128443">
                  <a:extLst>
                    <a:ext uri="{9D8B030D-6E8A-4147-A177-3AD203B41FA5}">
                      <a16:colId xmlns:a16="http://schemas.microsoft.com/office/drawing/2014/main" val="227259664"/>
                    </a:ext>
                  </a:extLst>
                </a:gridCol>
              </a:tblGrid>
              <a:tr h="773218">
                <a:tc>
                  <a:txBody>
                    <a:bodyPr/>
                    <a:lstStyle/>
                    <a:p>
                      <a:pPr algn="ctr"/>
                      <a:r>
                        <a:rPr lang="en-US" sz="2500" b="1" i="0" dirty="0">
                          <a:latin typeface="Century Gothic" panose="020B0502020202020204" pitchFamily="34" charset="0"/>
                        </a:rPr>
                        <a:t>a.</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1,565g</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1.565kg</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99097265"/>
                  </a:ext>
                </a:extLst>
              </a:tr>
              <a:tr h="773218">
                <a:tc>
                  <a:txBody>
                    <a:bodyPr/>
                    <a:lstStyle/>
                    <a:p>
                      <a:pPr algn="ctr"/>
                      <a:r>
                        <a:rPr lang="en-US" sz="2500" b="1" i="0" dirty="0">
                          <a:latin typeface="Century Gothic" panose="020B0502020202020204" pitchFamily="34" charset="0"/>
                        </a:rPr>
                        <a:t>b.</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2.35L</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chemeClr val="tx1"/>
                          </a:solidFill>
                          <a:latin typeface="Century Gothic" panose="020B0502020202020204" pitchFamily="34" charset="0"/>
                        </a:rPr>
                        <a:t>235ml</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213550"/>
                  </a:ext>
                </a:extLst>
              </a:tr>
              <a:tr h="773218">
                <a:tc>
                  <a:txBody>
                    <a:bodyPr/>
                    <a:lstStyle/>
                    <a:p>
                      <a:pPr algn="ctr"/>
                      <a:r>
                        <a:rPr lang="en-US" sz="2500" b="1" i="0" dirty="0">
                          <a:latin typeface="Century Gothic" panose="020B0502020202020204" pitchFamily="34" charset="0"/>
                        </a:rPr>
                        <a:t>c.</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15cm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chemeClr val="tx1"/>
                          </a:solidFill>
                          <a:latin typeface="Century Gothic" panose="020B0502020202020204" pitchFamily="34" charset="0"/>
                        </a:rPr>
                        <a:t>150mm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43613426"/>
                  </a:ext>
                </a:extLst>
              </a:tr>
              <a:tr h="773218">
                <a:tc>
                  <a:txBody>
                    <a:bodyPr/>
                    <a:lstStyle/>
                    <a:p>
                      <a:pPr algn="ctr"/>
                      <a:r>
                        <a:rPr lang="en-US" sz="2500" b="1" i="0" dirty="0">
                          <a:latin typeface="Century Gothic" panose="020B0502020202020204" pitchFamily="34" charset="0"/>
                        </a:rPr>
                        <a:t>d.</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1,500mm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chemeClr val="tx1"/>
                          </a:solidFill>
                          <a:latin typeface="Century Gothic" panose="020B0502020202020204" pitchFamily="34" charset="0"/>
                        </a:rPr>
                        <a:t>1.05m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1227324"/>
                  </a:ext>
                </a:extLst>
              </a:tr>
            </a:tbl>
          </a:graphicData>
        </a:graphic>
      </p:graphicFrame>
      <p:sp>
        <p:nvSpPr>
          <p:cNvPr id="9" name="TextBox 8">
            <a:extLst>
              <a:ext uri="{FF2B5EF4-FFF2-40B4-BE49-F238E27FC236}">
                <a16:creationId xmlns:a16="http://schemas.microsoft.com/office/drawing/2014/main" id="{B53F2EB9-DA10-4477-82D5-3594276BEDBF}"/>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65229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Find and correct the errors in these conversions: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B16B42B1-CAAF-47E3-979B-092CEAC00B51}"/>
              </a:ext>
            </a:extLst>
          </p:cNvPr>
          <p:cNvGraphicFramePr>
            <a:graphicFrameLocks noGrp="1"/>
          </p:cNvGraphicFramePr>
          <p:nvPr/>
        </p:nvGraphicFramePr>
        <p:xfrm>
          <a:off x="1892373" y="2054007"/>
          <a:ext cx="5359255" cy="3092872"/>
        </p:xfrm>
        <a:graphic>
          <a:graphicData uri="http://schemas.openxmlformats.org/drawingml/2006/table">
            <a:tbl>
              <a:tblPr firstRow="1" bandRow="1">
                <a:tableStyleId>{5940675A-B579-460E-94D1-54222C63F5DA}</a:tableStyleId>
              </a:tblPr>
              <a:tblGrid>
                <a:gridCol w="713016">
                  <a:extLst>
                    <a:ext uri="{9D8B030D-6E8A-4147-A177-3AD203B41FA5}">
                      <a16:colId xmlns:a16="http://schemas.microsoft.com/office/drawing/2014/main" val="1817693290"/>
                    </a:ext>
                  </a:extLst>
                </a:gridCol>
                <a:gridCol w="1812952">
                  <a:extLst>
                    <a:ext uri="{9D8B030D-6E8A-4147-A177-3AD203B41FA5}">
                      <a16:colId xmlns:a16="http://schemas.microsoft.com/office/drawing/2014/main" val="4121098538"/>
                    </a:ext>
                  </a:extLst>
                </a:gridCol>
                <a:gridCol w="704844">
                  <a:extLst>
                    <a:ext uri="{9D8B030D-6E8A-4147-A177-3AD203B41FA5}">
                      <a16:colId xmlns:a16="http://schemas.microsoft.com/office/drawing/2014/main" val="170959852"/>
                    </a:ext>
                  </a:extLst>
                </a:gridCol>
                <a:gridCol w="2128443">
                  <a:extLst>
                    <a:ext uri="{9D8B030D-6E8A-4147-A177-3AD203B41FA5}">
                      <a16:colId xmlns:a16="http://schemas.microsoft.com/office/drawing/2014/main" val="227259664"/>
                    </a:ext>
                  </a:extLst>
                </a:gridCol>
              </a:tblGrid>
              <a:tr h="773218">
                <a:tc>
                  <a:txBody>
                    <a:bodyPr/>
                    <a:lstStyle/>
                    <a:p>
                      <a:pPr algn="ctr"/>
                      <a:r>
                        <a:rPr lang="en-US" sz="2500" b="1" i="0" dirty="0">
                          <a:latin typeface="Century Gothic" panose="020B0502020202020204" pitchFamily="34" charset="0"/>
                        </a:rPr>
                        <a:t>a.</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1,565g</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1.565kg</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99097265"/>
                  </a:ext>
                </a:extLst>
              </a:tr>
              <a:tr h="773218">
                <a:tc>
                  <a:txBody>
                    <a:bodyPr/>
                    <a:lstStyle/>
                    <a:p>
                      <a:pPr algn="ctr"/>
                      <a:r>
                        <a:rPr lang="en-US" sz="2500" b="1" i="0" dirty="0">
                          <a:latin typeface="Century Gothic" panose="020B0502020202020204" pitchFamily="34" charset="0"/>
                        </a:rPr>
                        <a:t>b.</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2.35L</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rgbClr val="FF0000"/>
                          </a:solidFill>
                          <a:latin typeface="Century Gothic" panose="020B0502020202020204" pitchFamily="34" charset="0"/>
                        </a:rPr>
                        <a:t>2,350ml</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06213550"/>
                  </a:ext>
                </a:extLst>
              </a:tr>
              <a:tr h="773218">
                <a:tc>
                  <a:txBody>
                    <a:bodyPr/>
                    <a:lstStyle/>
                    <a:p>
                      <a:pPr algn="ctr"/>
                      <a:r>
                        <a:rPr lang="en-US" sz="2500" b="1" i="0" dirty="0">
                          <a:latin typeface="Century Gothic" panose="020B0502020202020204" pitchFamily="34" charset="0"/>
                        </a:rPr>
                        <a:t>c.</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15cm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chemeClr val="tx1"/>
                          </a:solidFill>
                          <a:latin typeface="Century Gothic" panose="020B0502020202020204" pitchFamily="34" charset="0"/>
                        </a:rPr>
                        <a:t>150mm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43613426"/>
                  </a:ext>
                </a:extLst>
              </a:tr>
              <a:tr h="773218">
                <a:tc>
                  <a:txBody>
                    <a:bodyPr/>
                    <a:lstStyle/>
                    <a:p>
                      <a:pPr algn="ctr"/>
                      <a:r>
                        <a:rPr lang="en-US" sz="2500" b="1" i="0" dirty="0">
                          <a:latin typeface="Century Gothic" panose="020B0502020202020204" pitchFamily="34" charset="0"/>
                        </a:rPr>
                        <a:t>d.</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1,500mm</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latin typeface="Century Gothic" panose="020B0502020202020204" pitchFamily="34" charset="0"/>
                        </a:rPr>
                        <a:t>=</a:t>
                      </a:r>
                    </a:p>
                  </a:txBody>
                  <a:tcPr marL="185159" marR="185159" marT="92578" marB="925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500" b="1" i="0" dirty="0">
                          <a:solidFill>
                            <a:srgbClr val="FF0000"/>
                          </a:solidFill>
                          <a:latin typeface="Century Gothic" panose="020B0502020202020204" pitchFamily="34" charset="0"/>
                        </a:rPr>
                        <a:t>1.5m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41227324"/>
                  </a:ext>
                </a:extLst>
              </a:tr>
            </a:tbl>
          </a:graphicData>
        </a:graphic>
      </p:graphicFrame>
      <p:sp>
        <p:nvSpPr>
          <p:cNvPr id="9" name="TextBox 8">
            <a:extLst>
              <a:ext uri="{FF2B5EF4-FFF2-40B4-BE49-F238E27FC236}">
                <a16:creationId xmlns:a16="http://schemas.microsoft.com/office/drawing/2014/main" id="{9843AA7C-0345-41A5-A055-E75E8C73B3F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98636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1600" b="1" u="sng" dirty="0">
                <a:solidFill>
                  <a:schemeClr val="bg2">
                    <a:lumMod val="50000"/>
                  </a:schemeClr>
                </a:solidFill>
                <a:latin typeface="Century Gothic" panose="020B0502020202020204" pitchFamily="34" charset="0"/>
              </a:rPr>
              <a:t>Wednesday 28</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April 2020</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Roland thinks that he walked the farthest on Wednesday.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4AED8D87-57E5-4942-B15E-805B98AA61F9}"/>
              </a:ext>
            </a:extLst>
          </p:cNvPr>
          <p:cNvGraphicFramePr>
            <a:graphicFrameLocks noGrp="1"/>
          </p:cNvGraphicFramePr>
          <p:nvPr/>
        </p:nvGraphicFramePr>
        <p:xfrm>
          <a:off x="1903609" y="1512461"/>
          <a:ext cx="5336782" cy="2949613"/>
        </p:xfrm>
        <a:graphic>
          <a:graphicData uri="http://schemas.openxmlformats.org/drawingml/2006/table">
            <a:tbl>
              <a:tblPr firstRow="1" bandRow="1">
                <a:tableStyleId>{5940675A-B579-460E-94D1-54222C63F5DA}</a:tableStyleId>
              </a:tblPr>
              <a:tblGrid>
                <a:gridCol w="929539">
                  <a:extLst>
                    <a:ext uri="{9D8B030D-6E8A-4147-A177-3AD203B41FA5}">
                      <a16:colId xmlns:a16="http://schemas.microsoft.com/office/drawing/2014/main" val="4048870268"/>
                    </a:ext>
                  </a:extLst>
                </a:gridCol>
                <a:gridCol w="1469081">
                  <a:extLst>
                    <a:ext uri="{9D8B030D-6E8A-4147-A177-3AD203B41FA5}">
                      <a16:colId xmlns:a16="http://schemas.microsoft.com/office/drawing/2014/main" val="1578674211"/>
                    </a:ext>
                  </a:extLst>
                </a:gridCol>
                <a:gridCol w="1469081">
                  <a:extLst>
                    <a:ext uri="{9D8B030D-6E8A-4147-A177-3AD203B41FA5}">
                      <a16:colId xmlns:a16="http://schemas.microsoft.com/office/drawing/2014/main" val="2479035561"/>
                    </a:ext>
                  </a:extLst>
                </a:gridCol>
                <a:gridCol w="1469081">
                  <a:extLst>
                    <a:ext uri="{9D8B030D-6E8A-4147-A177-3AD203B41FA5}">
                      <a16:colId xmlns:a16="http://schemas.microsoft.com/office/drawing/2014/main" val="3219835509"/>
                    </a:ext>
                  </a:extLst>
                </a:gridCol>
              </a:tblGrid>
              <a:tr h="405848">
                <a:tc>
                  <a:txBody>
                    <a:bodyPr/>
                    <a:lstStyle/>
                    <a:p>
                      <a:pPr algn="ctr"/>
                      <a:endParaRPr lang="en-US" sz="17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i="0" dirty="0">
                          <a:solidFill>
                            <a:schemeClr val="tx1"/>
                          </a:solidFill>
                          <a:latin typeface="Century Gothic" panose="020B0502020202020204" pitchFamily="34" charset="0"/>
                        </a:rPr>
                        <a:t>9am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12pm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943498611"/>
                  </a:ext>
                </a:extLst>
              </a:tr>
              <a:tr h="508753">
                <a:tc>
                  <a:txBody>
                    <a:bodyPr/>
                    <a:lstStyle/>
                    <a:p>
                      <a:pPr algn="ctr"/>
                      <a:r>
                        <a:rPr lang="en-US" sz="1700" b="1" i="0" dirty="0">
                          <a:solidFill>
                            <a:schemeClr val="tx1"/>
                          </a:solidFill>
                          <a:latin typeface="Century Gothic" panose="020B0502020202020204" pitchFamily="34" charset="0"/>
                        </a:rPr>
                        <a:t>Mon</a:t>
                      </a:r>
                    </a:p>
                  </a:txBody>
                  <a:tcPr marL="0" marR="0" marT="0"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3.565km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2,425m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2,475m</a:t>
                      </a:r>
                    </a:p>
                  </a:txBody>
                  <a:tcPr marL="0" marR="0" marT="0" marB="0" anchor="ctr">
                    <a:solidFill>
                      <a:schemeClr val="bg1"/>
                    </a:solidFill>
                  </a:tcPr>
                </a:tc>
                <a:extLst>
                  <a:ext uri="{0D108BD9-81ED-4DB2-BD59-A6C34878D82A}">
                    <a16:rowId xmlns:a16="http://schemas.microsoft.com/office/drawing/2014/main" val="2772147181"/>
                  </a:ext>
                </a:extLst>
              </a:tr>
              <a:tr h="508753">
                <a:tc>
                  <a:txBody>
                    <a:bodyPr/>
                    <a:lstStyle/>
                    <a:p>
                      <a:pPr algn="ctr"/>
                      <a:r>
                        <a:rPr lang="en-US" sz="1700" b="1" i="0" dirty="0">
                          <a:solidFill>
                            <a:schemeClr val="tx1"/>
                          </a:solidFill>
                          <a:latin typeface="Century Gothic" panose="020B0502020202020204" pitchFamily="34" charset="0"/>
                        </a:rPr>
                        <a:t>Tue</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1,050m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5,255m</a:t>
                      </a:r>
                    </a:p>
                  </a:txBody>
                  <a:tcPr marL="0" marR="0" marT="0" marB="0" anchor="ctr">
                    <a:solidFill>
                      <a:schemeClr val="bg1"/>
                    </a:solidFill>
                  </a:tcPr>
                </a:tc>
                <a:extLst>
                  <a:ext uri="{0D108BD9-81ED-4DB2-BD59-A6C34878D82A}">
                    <a16:rowId xmlns:a16="http://schemas.microsoft.com/office/drawing/2014/main" val="3256018482"/>
                  </a:ext>
                </a:extLst>
              </a:tr>
              <a:tr h="508753">
                <a:tc>
                  <a:txBody>
                    <a:bodyPr/>
                    <a:lstStyle/>
                    <a:p>
                      <a:pPr algn="ctr"/>
                      <a:r>
                        <a:rPr lang="en-US" sz="1700" b="1" i="0" dirty="0">
                          <a:solidFill>
                            <a:schemeClr val="tx1"/>
                          </a:solidFill>
                          <a:latin typeface="Century Gothic" panose="020B0502020202020204" pitchFamily="34" charset="0"/>
                        </a:rPr>
                        <a:t>Wed</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6,065m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500m</a:t>
                      </a:r>
                    </a:p>
                  </a:txBody>
                  <a:tcPr marL="0" marR="0" marT="0" marB="0" anchor="ctr">
                    <a:solidFill>
                      <a:schemeClr val="bg1"/>
                    </a:solidFill>
                  </a:tcPr>
                </a:tc>
                <a:extLst>
                  <a:ext uri="{0D108BD9-81ED-4DB2-BD59-A6C34878D82A}">
                    <a16:rowId xmlns:a16="http://schemas.microsoft.com/office/drawing/2014/main" val="4160193953"/>
                  </a:ext>
                </a:extLst>
              </a:tr>
              <a:tr h="508753">
                <a:tc>
                  <a:txBody>
                    <a:bodyPr/>
                    <a:lstStyle/>
                    <a:p>
                      <a:pPr algn="ctr"/>
                      <a:r>
                        <a:rPr lang="en-US" sz="1700" b="1" i="0" dirty="0">
                          <a:solidFill>
                            <a:schemeClr val="tx1"/>
                          </a:solidFill>
                          <a:latin typeface="Century Gothic" panose="020B0502020202020204" pitchFamily="34" charset="0"/>
                        </a:rPr>
                        <a:t>Thu</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4,650m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3.05km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1,455m</a:t>
                      </a:r>
                    </a:p>
                  </a:txBody>
                  <a:tcPr marL="0" marR="0" marT="0" marB="0" anchor="ctr">
                    <a:solidFill>
                      <a:schemeClr val="bg1"/>
                    </a:solidFill>
                  </a:tcPr>
                </a:tc>
                <a:extLst>
                  <a:ext uri="{0D108BD9-81ED-4DB2-BD59-A6C34878D82A}">
                    <a16:rowId xmlns:a16="http://schemas.microsoft.com/office/drawing/2014/main" val="3187783328"/>
                  </a:ext>
                </a:extLst>
              </a:tr>
              <a:tr h="508753">
                <a:tc>
                  <a:txBody>
                    <a:bodyPr/>
                    <a:lstStyle/>
                    <a:p>
                      <a:pPr algn="ctr"/>
                      <a:r>
                        <a:rPr lang="en-US" sz="1700" b="1" i="0" dirty="0">
                          <a:solidFill>
                            <a:schemeClr val="tx1"/>
                          </a:solidFill>
                          <a:latin typeface="Century Gothic" panose="020B0502020202020204" pitchFamily="34" charset="0"/>
                        </a:rPr>
                        <a:t>Fri</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2.075km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3,615m</a:t>
                      </a:r>
                    </a:p>
                  </a:txBody>
                  <a:tcPr marL="0" marR="0" marT="0" marB="0" anchor="ctr">
                    <a:solidFill>
                      <a:schemeClr val="bg1"/>
                    </a:solidFill>
                  </a:tcPr>
                </a:tc>
                <a:extLst>
                  <a:ext uri="{0D108BD9-81ED-4DB2-BD59-A6C34878D82A}">
                    <a16:rowId xmlns:a16="http://schemas.microsoft.com/office/drawing/2014/main" val="2831500741"/>
                  </a:ext>
                </a:extLst>
              </a:tr>
            </a:tbl>
          </a:graphicData>
        </a:graphic>
      </p:graphicFrame>
      <p:sp>
        <p:nvSpPr>
          <p:cNvPr id="9" name="TextBox 8">
            <a:extLst>
              <a:ext uri="{FF2B5EF4-FFF2-40B4-BE49-F238E27FC236}">
                <a16:creationId xmlns:a16="http://schemas.microsoft.com/office/drawing/2014/main" id="{7D0FF944-9D12-4B43-8963-C5734463477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Roland thinks that he walked the farthest on Wednesday.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a:t>
            </a:r>
          </a:p>
          <a:p>
            <a:pPr lvl="0" defTabSz="514350">
              <a:defRPr/>
            </a:pPr>
            <a:r>
              <a:rPr lang="en-GB" sz="2000" b="1" dirty="0">
                <a:solidFill>
                  <a:schemeClr val="tx1"/>
                </a:solidFill>
                <a:latin typeface="Century Gothic" panose="020B0502020202020204" pitchFamily="34" charset="0"/>
              </a:rPr>
              <a:t>Roland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4AED8D87-57E5-4942-B15E-805B98AA61F9}"/>
              </a:ext>
            </a:extLst>
          </p:cNvPr>
          <p:cNvGraphicFramePr>
            <a:graphicFrameLocks noGrp="1"/>
          </p:cNvGraphicFramePr>
          <p:nvPr/>
        </p:nvGraphicFramePr>
        <p:xfrm>
          <a:off x="1903609" y="1512461"/>
          <a:ext cx="5336782" cy="2949613"/>
        </p:xfrm>
        <a:graphic>
          <a:graphicData uri="http://schemas.openxmlformats.org/drawingml/2006/table">
            <a:tbl>
              <a:tblPr firstRow="1" bandRow="1">
                <a:tableStyleId>{5940675A-B579-460E-94D1-54222C63F5DA}</a:tableStyleId>
              </a:tblPr>
              <a:tblGrid>
                <a:gridCol w="929539">
                  <a:extLst>
                    <a:ext uri="{9D8B030D-6E8A-4147-A177-3AD203B41FA5}">
                      <a16:colId xmlns:a16="http://schemas.microsoft.com/office/drawing/2014/main" val="4048870268"/>
                    </a:ext>
                  </a:extLst>
                </a:gridCol>
                <a:gridCol w="1469081">
                  <a:extLst>
                    <a:ext uri="{9D8B030D-6E8A-4147-A177-3AD203B41FA5}">
                      <a16:colId xmlns:a16="http://schemas.microsoft.com/office/drawing/2014/main" val="1578674211"/>
                    </a:ext>
                  </a:extLst>
                </a:gridCol>
                <a:gridCol w="1469081">
                  <a:extLst>
                    <a:ext uri="{9D8B030D-6E8A-4147-A177-3AD203B41FA5}">
                      <a16:colId xmlns:a16="http://schemas.microsoft.com/office/drawing/2014/main" val="2479035561"/>
                    </a:ext>
                  </a:extLst>
                </a:gridCol>
                <a:gridCol w="1469081">
                  <a:extLst>
                    <a:ext uri="{9D8B030D-6E8A-4147-A177-3AD203B41FA5}">
                      <a16:colId xmlns:a16="http://schemas.microsoft.com/office/drawing/2014/main" val="3219835509"/>
                    </a:ext>
                  </a:extLst>
                </a:gridCol>
              </a:tblGrid>
              <a:tr h="405848">
                <a:tc>
                  <a:txBody>
                    <a:bodyPr/>
                    <a:lstStyle/>
                    <a:p>
                      <a:pPr algn="ctr"/>
                      <a:endParaRPr lang="en-US" sz="17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i="0" dirty="0">
                          <a:solidFill>
                            <a:schemeClr val="tx1"/>
                          </a:solidFill>
                          <a:latin typeface="Century Gothic" panose="020B0502020202020204" pitchFamily="34" charset="0"/>
                        </a:rPr>
                        <a:t>9am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12pm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943498611"/>
                  </a:ext>
                </a:extLst>
              </a:tr>
              <a:tr h="508753">
                <a:tc>
                  <a:txBody>
                    <a:bodyPr/>
                    <a:lstStyle/>
                    <a:p>
                      <a:pPr algn="ctr"/>
                      <a:r>
                        <a:rPr lang="en-US" sz="1700" b="1" i="0" dirty="0">
                          <a:solidFill>
                            <a:schemeClr val="tx1"/>
                          </a:solidFill>
                          <a:latin typeface="Century Gothic" panose="020B0502020202020204" pitchFamily="34" charset="0"/>
                        </a:rPr>
                        <a:t>Mon</a:t>
                      </a:r>
                    </a:p>
                  </a:txBody>
                  <a:tcPr marL="0" marR="0" marT="0"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3.565km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2,425m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2,475m</a:t>
                      </a:r>
                    </a:p>
                  </a:txBody>
                  <a:tcPr marL="0" marR="0" marT="0" marB="0" anchor="ctr">
                    <a:solidFill>
                      <a:schemeClr val="bg1"/>
                    </a:solidFill>
                  </a:tcPr>
                </a:tc>
                <a:extLst>
                  <a:ext uri="{0D108BD9-81ED-4DB2-BD59-A6C34878D82A}">
                    <a16:rowId xmlns:a16="http://schemas.microsoft.com/office/drawing/2014/main" val="2772147181"/>
                  </a:ext>
                </a:extLst>
              </a:tr>
              <a:tr h="508753">
                <a:tc>
                  <a:txBody>
                    <a:bodyPr/>
                    <a:lstStyle/>
                    <a:p>
                      <a:pPr algn="ctr"/>
                      <a:r>
                        <a:rPr lang="en-US" sz="1700" b="1" i="0" dirty="0">
                          <a:solidFill>
                            <a:schemeClr val="tx1"/>
                          </a:solidFill>
                          <a:latin typeface="Century Gothic" panose="020B0502020202020204" pitchFamily="34" charset="0"/>
                        </a:rPr>
                        <a:t>Tue</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1,050m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5,255m</a:t>
                      </a:r>
                    </a:p>
                  </a:txBody>
                  <a:tcPr marL="0" marR="0" marT="0" marB="0" anchor="ctr">
                    <a:solidFill>
                      <a:schemeClr val="bg1"/>
                    </a:solidFill>
                  </a:tcPr>
                </a:tc>
                <a:extLst>
                  <a:ext uri="{0D108BD9-81ED-4DB2-BD59-A6C34878D82A}">
                    <a16:rowId xmlns:a16="http://schemas.microsoft.com/office/drawing/2014/main" val="3256018482"/>
                  </a:ext>
                </a:extLst>
              </a:tr>
              <a:tr h="508753">
                <a:tc>
                  <a:txBody>
                    <a:bodyPr/>
                    <a:lstStyle/>
                    <a:p>
                      <a:pPr algn="ctr"/>
                      <a:r>
                        <a:rPr lang="en-US" sz="1700" b="1" i="0" dirty="0">
                          <a:solidFill>
                            <a:schemeClr val="tx1"/>
                          </a:solidFill>
                          <a:latin typeface="Century Gothic" panose="020B0502020202020204" pitchFamily="34" charset="0"/>
                        </a:rPr>
                        <a:t>Wed</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6,065m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500m</a:t>
                      </a:r>
                    </a:p>
                  </a:txBody>
                  <a:tcPr marL="0" marR="0" marT="0" marB="0" anchor="ctr">
                    <a:solidFill>
                      <a:schemeClr val="bg1"/>
                    </a:solidFill>
                  </a:tcPr>
                </a:tc>
                <a:extLst>
                  <a:ext uri="{0D108BD9-81ED-4DB2-BD59-A6C34878D82A}">
                    <a16:rowId xmlns:a16="http://schemas.microsoft.com/office/drawing/2014/main" val="4160193953"/>
                  </a:ext>
                </a:extLst>
              </a:tr>
              <a:tr h="508753">
                <a:tc>
                  <a:txBody>
                    <a:bodyPr/>
                    <a:lstStyle/>
                    <a:p>
                      <a:pPr algn="ctr"/>
                      <a:r>
                        <a:rPr lang="en-US" sz="1700" b="1" i="0" dirty="0">
                          <a:solidFill>
                            <a:schemeClr val="tx1"/>
                          </a:solidFill>
                          <a:latin typeface="Century Gothic" panose="020B0502020202020204" pitchFamily="34" charset="0"/>
                        </a:rPr>
                        <a:t>Thu</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4,650m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3.05km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1,455m</a:t>
                      </a:r>
                    </a:p>
                  </a:txBody>
                  <a:tcPr marL="0" marR="0" marT="0" marB="0" anchor="ctr">
                    <a:solidFill>
                      <a:schemeClr val="bg1"/>
                    </a:solidFill>
                  </a:tcPr>
                </a:tc>
                <a:extLst>
                  <a:ext uri="{0D108BD9-81ED-4DB2-BD59-A6C34878D82A}">
                    <a16:rowId xmlns:a16="http://schemas.microsoft.com/office/drawing/2014/main" val="3187783328"/>
                  </a:ext>
                </a:extLst>
              </a:tr>
              <a:tr h="508753">
                <a:tc>
                  <a:txBody>
                    <a:bodyPr/>
                    <a:lstStyle/>
                    <a:p>
                      <a:pPr algn="ctr"/>
                      <a:r>
                        <a:rPr lang="en-US" sz="1700" b="1" i="0" dirty="0">
                          <a:solidFill>
                            <a:schemeClr val="tx1"/>
                          </a:solidFill>
                          <a:latin typeface="Century Gothic" panose="020B0502020202020204" pitchFamily="34" charset="0"/>
                        </a:rPr>
                        <a:t>Fri</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2.075km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3,615m</a:t>
                      </a:r>
                    </a:p>
                  </a:txBody>
                  <a:tcPr marL="0" marR="0" marT="0" marB="0" anchor="ctr">
                    <a:solidFill>
                      <a:schemeClr val="bg1"/>
                    </a:solidFill>
                  </a:tcPr>
                </a:tc>
                <a:extLst>
                  <a:ext uri="{0D108BD9-81ED-4DB2-BD59-A6C34878D82A}">
                    <a16:rowId xmlns:a16="http://schemas.microsoft.com/office/drawing/2014/main" val="2831500741"/>
                  </a:ext>
                </a:extLst>
              </a:tr>
            </a:tbl>
          </a:graphicData>
        </a:graphic>
      </p:graphicFrame>
      <p:sp>
        <p:nvSpPr>
          <p:cNvPr id="9" name="TextBox 8">
            <a:extLst>
              <a:ext uri="{FF2B5EF4-FFF2-40B4-BE49-F238E27FC236}">
                <a16:creationId xmlns:a16="http://schemas.microsoft.com/office/drawing/2014/main" id="{FE19BE17-E311-48C3-971F-8CD05FF5D5FF}"/>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98426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defTabSz="514350">
              <a:defRPr/>
            </a:pP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Roland thinks that he walked the farthest on Wednesday. </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Do you agree? Explain why.</a:t>
            </a:r>
          </a:p>
          <a:p>
            <a:pPr lvl="0" defTabSz="514350">
              <a:defRPr/>
            </a:pPr>
            <a:r>
              <a:rPr lang="en-GB" sz="2000" b="1" dirty="0">
                <a:solidFill>
                  <a:srgbClr val="FF0000"/>
                </a:solidFill>
                <a:latin typeface="Century Gothic" panose="020B0502020202020204" pitchFamily="34" charset="0"/>
              </a:rPr>
              <a:t>Roland is incorrect because he walked 9.155km (9,155m) on Thursday, which is farther than any other day.</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4AED8D87-57E5-4942-B15E-805B98AA61F9}"/>
              </a:ext>
            </a:extLst>
          </p:cNvPr>
          <p:cNvGraphicFramePr>
            <a:graphicFrameLocks noGrp="1"/>
          </p:cNvGraphicFramePr>
          <p:nvPr/>
        </p:nvGraphicFramePr>
        <p:xfrm>
          <a:off x="1903609" y="1512461"/>
          <a:ext cx="5336782" cy="2949613"/>
        </p:xfrm>
        <a:graphic>
          <a:graphicData uri="http://schemas.openxmlformats.org/drawingml/2006/table">
            <a:tbl>
              <a:tblPr firstRow="1" bandRow="1">
                <a:tableStyleId>{5940675A-B579-460E-94D1-54222C63F5DA}</a:tableStyleId>
              </a:tblPr>
              <a:tblGrid>
                <a:gridCol w="929539">
                  <a:extLst>
                    <a:ext uri="{9D8B030D-6E8A-4147-A177-3AD203B41FA5}">
                      <a16:colId xmlns:a16="http://schemas.microsoft.com/office/drawing/2014/main" val="4048870268"/>
                    </a:ext>
                  </a:extLst>
                </a:gridCol>
                <a:gridCol w="1469081">
                  <a:extLst>
                    <a:ext uri="{9D8B030D-6E8A-4147-A177-3AD203B41FA5}">
                      <a16:colId xmlns:a16="http://schemas.microsoft.com/office/drawing/2014/main" val="1578674211"/>
                    </a:ext>
                  </a:extLst>
                </a:gridCol>
                <a:gridCol w="1469081">
                  <a:extLst>
                    <a:ext uri="{9D8B030D-6E8A-4147-A177-3AD203B41FA5}">
                      <a16:colId xmlns:a16="http://schemas.microsoft.com/office/drawing/2014/main" val="2479035561"/>
                    </a:ext>
                  </a:extLst>
                </a:gridCol>
                <a:gridCol w="1469081">
                  <a:extLst>
                    <a:ext uri="{9D8B030D-6E8A-4147-A177-3AD203B41FA5}">
                      <a16:colId xmlns:a16="http://schemas.microsoft.com/office/drawing/2014/main" val="3219835509"/>
                    </a:ext>
                  </a:extLst>
                </a:gridCol>
              </a:tblGrid>
              <a:tr h="405848">
                <a:tc>
                  <a:txBody>
                    <a:bodyPr/>
                    <a:lstStyle/>
                    <a:p>
                      <a:pPr algn="ctr"/>
                      <a:endParaRPr lang="en-US" sz="1700" b="1" i="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700" b="1" i="0" dirty="0">
                          <a:solidFill>
                            <a:schemeClr val="tx1"/>
                          </a:solidFill>
                          <a:latin typeface="Century Gothic" panose="020B0502020202020204" pitchFamily="34" charset="0"/>
                        </a:rPr>
                        <a:t>9am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12pm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943498611"/>
                  </a:ext>
                </a:extLst>
              </a:tr>
              <a:tr h="508753">
                <a:tc>
                  <a:txBody>
                    <a:bodyPr/>
                    <a:lstStyle/>
                    <a:p>
                      <a:pPr algn="ctr"/>
                      <a:r>
                        <a:rPr lang="en-US" sz="1700" b="1" i="0" dirty="0">
                          <a:solidFill>
                            <a:schemeClr val="tx1"/>
                          </a:solidFill>
                          <a:latin typeface="Century Gothic" panose="020B0502020202020204" pitchFamily="34" charset="0"/>
                        </a:rPr>
                        <a:t>Mon</a:t>
                      </a:r>
                    </a:p>
                  </a:txBody>
                  <a:tcPr marL="0" marR="0" marT="0"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3.565km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2,425m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2,475m</a:t>
                      </a:r>
                    </a:p>
                  </a:txBody>
                  <a:tcPr marL="0" marR="0" marT="0" marB="0" anchor="ctr">
                    <a:solidFill>
                      <a:schemeClr val="bg1"/>
                    </a:solidFill>
                  </a:tcPr>
                </a:tc>
                <a:extLst>
                  <a:ext uri="{0D108BD9-81ED-4DB2-BD59-A6C34878D82A}">
                    <a16:rowId xmlns:a16="http://schemas.microsoft.com/office/drawing/2014/main" val="2772147181"/>
                  </a:ext>
                </a:extLst>
              </a:tr>
              <a:tr h="508753">
                <a:tc>
                  <a:txBody>
                    <a:bodyPr/>
                    <a:lstStyle/>
                    <a:p>
                      <a:pPr algn="ctr"/>
                      <a:r>
                        <a:rPr lang="en-US" sz="1700" b="1" i="0" dirty="0">
                          <a:solidFill>
                            <a:schemeClr val="tx1"/>
                          </a:solidFill>
                          <a:latin typeface="Century Gothic" panose="020B0502020202020204" pitchFamily="34" charset="0"/>
                        </a:rPr>
                        <a:t>Tue</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1.5km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1,050m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5,255m</a:t>
                      </a:r>
                    </a:p>
                  </a:txBody>
                  <a:tcPr marL="0" marR="0" marT="0" marB="0" anchor="ctr">
                    <a:solidFill>
                      <a:schemeClr val="bg1"/>
                    </a:solidFill>
                  </a:tcPr>
                </a:tc>
                <a:extLst>
                  <a:ext uri="{0D108BD9-81ED-4DB2-BD59-A6C34878D82A}">
                    <a16:rowId xmlns:a16="http://schemas.microsoft.com/office/drawing/2014/main" val="3256018482"/>
                  </a:ext>
                </a:extLst>
              </a:tr>
              <a:tr h="508753">
                <a:tc>
                  <a:txBody>
                    <a:bodyPr/>
                    <a:lstStyle/>
                    <a:p>
                      <a:pPr algn="ctr"/>
                      <a:r>
                        <a:rPr lang="en-US" sz="1700" b="1" i="0" dirty="0">
                          <a:solidFill>
                            <a:schemeClr val="tx1"/>
                          </a:solidFill>
                          <a:latin typeface="Century Gothic" panose="020B0502020202020204" pitchFamily="34" charset="0"/>
                        </a:rPr>
                        <a:t>Wed</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6,065m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2km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500m</a:t>
                      </a:r>
                    </a:p>
                  </a:txBody>
                  <a:tcPr marL="0" marR="0" marT="0" marB="0" anchor="ctr">
                    <a:solidFill>
                      <a:schemeClr val="bg1"/>
                    </a:solidFill>
                  </a:tcPr>
                </a:tc>
                <a:extLst>
                  <a:ext uri="{0D108BD9-81ED-4DB2-BD59-A6C34878D82A}">
                    <a16:rowId xmlns:a16="http://schemas.microsoft.com/office/drawing/2014/main" val="4160193953"/>
                  </a:ext>
                </a:extLst>
              </a:tr>
              <a:tr h="508753">
                <a:tc>
                  <a:txBody>
                    <a:bodyPr/>
                    <a:lstStyle/>
                    <a:p>
                      <a:pPr algn="ctr"/>
                      <a:r>
                        <a:rPr lang="en-US" sz="1700" b="1" i="0" dirty="0">
                          <a:solidFill>
                            <a:schemeClr val="tx1"/>
                          </a:solidFill>
                          <a:latin typeface="Century Gothic" panose="020B0502020202020204" pitchFamily="34" charset="0"/>
                        </a:rPr>
                        <a:t>Thu</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4,650m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3.05km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1,455m</a:t>
                      </a:r>
                    </a:p>
                  </a:txBody>
                  <a:tcPr marL="0" marR="0" marT="0" marB="0" anchor="ctr">
                    <a:solidFill>
                      <a:schemeClr val="bg1"/>
                    </a:solidFill>
                  </a:tcPr>
                </a:tc>
                <a:extLst>
                  <a:ext uri="{0D108BD9-81ED-4DB2-BD59-A6C34878D82A}">
                    <a16:rowId xmlns:a16="http://schemas.microsoft.com/office/drawing/2014/main" val="3187783328"/>
                  </a:ext>
                </a:extLst>
              </a:tr>
              <a:tr h="508753">
                <a:tc>
                  <a:txBody>
                    <a:bodyPr/>
                    <a:lstStyle/>
                    <a:p>
                      <a:pPr algn="ctr"/>
                      <a:r>
                        <a:rPr lang="en-US" sz="1700" b="1" i="0" dirty="0">
                          <a:solidFill>
                            <a:schemeClr val="tx1"/>
                          </a:solidFill>
                          <a:latin typeface="Century Gothic" panose="020B0502020202020204" pitchFamily="34" charset="0"/>
                        </a:rPr>
                        <a:t>Fri</a:t>
                      </a:r>
                    </a:p>
                  </a:txBody>
                  <a:tcPr marL="0" marR="0" marT="0" marB="0" anchor="ctr">
                    <a:solidFill>
                      <a:schemeClr val="bg1">
                        <a:lumMod val="85000"/>
                      </a:schemeClr>
                    </a:solidFill>
                  </a:tcPr>
                </a:tc>
                <a:tc>
                  <a:txBody>
                    <a:bodyPr/>
                    <a:lstStyle/>
                    <a:p>
                      <a:pPr algn="ctr"/>
                      <a:r>
                        <a:rPr lang="en-US" sz="1700" b="1" i="0" dirty="0">
                          <a:solidFill>
                            <a:schemeClr val="tx1"/>
                          </a:solidFill>
                          <a:latin typeface="Century Gothic" panose="020B0502020202020204" pitchFamily="34" charset="0"/>
                        </a:rPr>
                        <a:t>2.075km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50m</a:t>
                      </a:r>
                    </a:p>
                  </a:txBody>
                  <a:tcPr marL="0" marR="0" marT="0" marB="0" anchor="ctr">
                    <a:solidFill>
                      <a:schemeClr val="bg1"/>
                    </a:solidFill>
                  </a:tcPr>
                </a:tc>
                <a:tc>
                  <a:txBody>
                    <a:bodyPr/>
                    <a:lstStyle/>
                    <a:p>
                      <a:pPr algn="ctr"/>
                      <a:r>
                        <a:rPr lang="en-US" sz="1700" b="1" i="0" dirty="0">
                          <a:solidFill>
                            <a:schemeClr val="tx1"/>
                          </a:solidFill>
                          <a:latin typeface="Century Gothic" panose="020B0502020202020204" pitchFamily="34" charset="0"/>
                        </a:rPr>
                        <a:t>3,615m</a:t>
                      </a:r>
                    </a:p>
                  </a:txBody>
                  <a:tcPr marL="0" marR="0" marT="0" marB="0" anchor="ctr">
                    <a:solidFill>
                      <a:schemeClr val="bg1"/>
                    </a:solidFill>
                  </a:tcPr>
                </a:tc>
                <a:extLst>
                  <a:ext uri="{0D108BD9-81ED-4DB2-BD59-A6C34878D82A}">
                    <a16:rowId xmlns:a16="http://schemas.microsoft.com/office/drawing/2014/main" val="2831500741"/>
                  </a:ext>
                </a:extLst>
              </a:tr>
            </a:tbl>
          </a:graphicData>
        </a:graphic>
      </p:graphicFrame>
      <p:graphicFrame>
        <p:nvGraphicFramePr>
          <p:cNvPr id="2" name="Table 1">
            <a:extLst>
              <a:ext uri="{FF2B5EF4-FFF2-40B4-BE49-F238E27FC236}">
                <a16:creationId xmlns:a16="http://schemas.microsoft.com/office/drawing/2014/main" id="{C7FD487D-43FE-4E17-8107-7B18FEF0DDA1}"/>
              </a:ext>
            </a:extLst>
          </p:cNvPr>
          <p:cNvGraphicFramePr>
            <a:graphicFrameLocks noGrp="1"/>
          </p:cNvGraphicFramePr>
          <p:nvPr/>
        </p:nvGraphicFramePr>
        <p:xfrm>
          <a:off x="7240391" y="1512461"/>
          <a:ext cx="1469081" cy="2949613"/>
        </p:xfrm>
        <a:graphic>
          <a:graphicData uri="http://schemas.openxmlformats.org/drawingml/2006/table">
            <a:tbl>
              <a:tblPr firstRow="1" bandRow="1">
                <a:tableStyleId>{5940675A-B579-460E-94D1-54222C63F5DA}</a:tableStyleId>
              </a:tblPr>
              <a:tblGrid>
                <a:gridCol w="1469081">
                  <a:extLst>
                    <a:ext uri="{9D8B030D-6E8A-4147-A177-3AD203B41FA5}">
                      <a16:colId xmlns:a16="http://schemas.microsoft.com/office/drawing/2014/main" val="979337517"/>
                    </a:ext>
                  </a:extLst>
                </a:gridCol>
              </a:tblGrid>
              <a:tr h="405848">
                <a:tc>
                  <a:txBody>
                    <a:bodyPr/>
                    <a:lstStyle/>
                    <a:p>
                      <a:pPr algn="ctr"/>
                      <a:r>
                        <a:rPr lang="en-US" sz="1700" b="1" i="0" dirty="0">
                          <a:solidFill>
                            <a:schemeClr val="tx1"/>
                          </a:solidFill>
                          <a:latin typeface="Century Gothic" panose="020B050202020202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27873890"/>
                  </a:ext>
                </a:extLst>
              </a:tr>
              <a:tr h="508753">
                <a:tc>
                  <a:txBody>
                    <a:bodyPr/>
                    <a:lstStyle/>
                    <a:p>
                      <a:pPr algn="ctr"/>
                      <a:r>
                        <a:rPr lang="en-US" sz="1700" b="1" i="0" dirty="0">
                          <a:solidFill>
                            <a:srgbClr val="FF0000"/>
                          </a:solidFill>
                          <a:latin typeface="Century Gothic" panose="020B0502020202020204" pitchFamily="34" charset="0"/>
                        </a:rPr>
                        <a:t>8.465km</a:t>
                      </a:r>
                    </a:p>
                  </a:txBody>
                  <a:tcPr marL="0" marR="0" marT="0" marB="0" anchor="ctr">
                    <a:solidFill>
                      <a:schemeClr val="bg1"/>
                    </a:solidFill>
                  </a:tcPr>
                </a:tc>
                <a:extLst>
                  <a:ext uri="{0D108BD9-81ED-4DB2-BD59-A6C34878D82A}">
                    <a16:rowId xmlns:a16="http://schemas.microsoft.com/office/drawing/2014/main" val="2078255362"/>
                  </a:ext>
                </a:extLst>
              </a:tr>
              <a:tr h="508753">
                <a:tc>
                  <a:txBody>
                    <a:bodyPr/>
                    <a:lstStyle/>
                    <a:p>
                      <a:pPr algn="ctr"/>
                      <a:r>
                        <a:rPr lang="en-US" sz="1700" b="1" i="0" dirty="0">
                          <a:solidFill>
                            <a:srgbClr val="FF0000"/>
                          </a:solidFill>
                          <a:latin typeface="Century Gothic" panose="020B0502020202020204" pitchFamily="34" charset="0"/>
                        </a:rPr>
                        <a:t>7.805km</a:t>
                      </a:r>
                    </a:p>
                  </a:txBody>
                  <a:tcPr marL="0" marR="0" marT="0" marB="0" anchor="ctr">
                    <a:solidFill>
                      <a:schemeClr val="bg1"/>
                    </a:solidFill>
                  </a:tcPr>
                </a:tc>
                <a:extLst>
                  <a:ext uri="{0D108BD9-81ED-4DB2-BD59-A6C34878D82A}">
                    <a16:rowId xmlns:a16="http://schemas.microsoft.com/office/drawing/2014/main" val="1503205131"/>
                  </a:ext>
                </a:extLst>
              </a:tr>
              <a:tr h="508753">
                <a:tc>
                  <a:txBody>
                    <a:bodyPr/>
                    <a:lstStyle/>
                    <a:p>
                      <a:pPr algn="ctr"/>
                      <a:r>
                        <a:rPr lang="en-US" sz="1700" b="1" i="0" dirty="0">
                          <a:solidFill>
                            <a:srgbClr val="FF0000"/>
                          </a:solidFill>
                          <a:latin typeface="Century Gothic" panose="020B0502020202020204" pitchFamily="34" charset="0"/>
                        </a:rPr>
                        <a:t>8.565km</a:t>
                      </a:r>
                    </a:p>
                  </a:txBody>
                  <a:tcPr marL="0" marR="0" marT="0" marB="0" anchor="ctr">
                    <a:solidFill>
                      <a:schemeClr val="bg1"/>
                    </a:solidFill>
                  </a:tcPr>
                </a:tc>
                <a:extLst>
                  <a:ext uri="{0D108BD9-81ED-4DB2-BD59-A6C34878D82A}">
                    <a16:rowId xmlns:a16="http://schemas.microsoft.com/office/drawing/2014/main" val="1702490786"/>
                  </a:ext>
                </a:extLst>
              </a:tr>
              <a:tr h="508753">
                <a:tc>
                  <a:txBody>
                    <a:bodyPr/>
                    <a:lstStyle/>
                    <a:p>
                      <a:pPr algn="ctr"/>
                      <a:r>
                        <a:rPr lang="en-US" sz="1700" b="1" i="0" dirty="0">
                          <a:solidFill>
                            <a:srgbClr val="FF0000"/>
                          </a:solidFill>
                          <a:latin typeface="Century Gothic" panose="020B0502020202020204" pitchFamily="34" charset="0"/>
                        </a:rPr>
                        <a:t>9.155km</a:t>
                      </a:r>
                    </a:p>
                  </a:txBody>
                  <a:tcPr marL="0" marR="0" marT="0" marB="0" anchor="ctr">
                    <a:solidFill>
                      <a:schemeClr val="bg1"/>
                    </a:solidFill>
                  </a:tcPr>
                </a:tc>
                <a:extLst>
                  <a:ext uri="{0D108BD9-81ED-4DB2-BD59-A6C34878D82A}">
                    <a16:rowId xmlns:a16="http://schemas.microsoft.com/office/drawing/2014/main" val="661447488"/>
                  </a:ext>
                </a:extLst>
              </a:tr>
              <a:tr h="508753">
                <a:tc>
                  <a:txBody>
                    <a:bodyPr/>
                    <a:lstStyle/>
                    <a:p>
                      <a:pPr algn="ctr"/>
                      <a:r>
                        <a:rPr lang="en-US" sz="1700" b="1" i="0" dirty="0">
                          <a:solidFill>
                            <a:srgbClr val="FF0000"/>
                          </a:solidFill>
                          <a:latin typeface="Century Gothic" panose="020B0502020202020204" pitchFamily="34" charset="0"/>
                        </a:rPr>
                        <a:t>5.74km</a:t>
                      </a:r>
                    </a:p>
                  </a:txBody>
                  <a:tcPr marL="0" marR="0" marT="0" marB="0" anchor="ctr">
                    <a:solidFill>
                      <a:schemeClr val="bg1"/>
                    </a:solidFill>
                  </a:tcPr>
                </a:tc>
                <a:extLst>
                  <a:ext uri="{0D108BD9-81ED-4DB2-BD59-A6C34878D82A}">
                    <a16:rowId xmlns:a16="http://schemas.microsoft.com/office/drawing/2014/main" val="3172366287"/>
                  </a:ext>
                </a:extLst>
              </a:tr>
            </a:tbl>
          </a:graphicData>
        </a:graphic>
      </p:graphicFrame>
      <p:sp>
        <p:nvSpPr>
          <p:cNvPr id="9" name="TextBox 8">
            <a:extLst>
              <a:ext uri="{FF2B5EF4-FFF2-40B4-BE49-F238E27FC236}">
                <a16:creationId xmlns:a16="http://schemas.microsoft.com/office/drawing/2014/main" id="{32D59F10-3D66-4587-B573-46E3170DE6DF}"/>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1448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ECE2BD8-594C-4973-AC80-6BB7FF827F9C}"/>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F05941EF-3C2A-493C-BE3A-10C74BF398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 garden pond has a maximum water allowance of 24.865L</a:t>
            </a: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r>
              <a:rPr lang="en-GB" sz="2000" b="1" dirty="0">
                <a:solidFill>
                  <a:prstClr val="black"/>
                </a:solidFill>
                <a:latin typeface="Century Gothic" panose="020B0502020202020204" pitchFamily="34" charset="0"/>
                <a:sym typeface="Wingdings" panose="05000000000000000000" pitchFamily="2" charset="2"/>
              </a:rPr>
              <a:t>Josie uses 6 bottles in total and fills her pond to capacity. How many of each size did she use?</a:t>
            </a:r>
            <a:endParaRPr lang="en-GB" sz="3200" b="1" dirty="0">
              <a:solidFill>
                <a:prstClr val="black"/>
              </a:solidFill>
              <a:latin typeface="Century Gothic" panose="020B0502020202020204" pitchFamily="34" charset="0"/>
              <a:sym typeface="Wingdings" panose="05000000000000000000" pitchFamily="2" charset="2"/>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DC404401-7CD3-487B-BE53-0C8F4A464E2C}"/>
              </a:ext>
            </a:extLst>
          </p:cNvPr>
          <p:cNvGraphicFramePr>
            <a:graphicFrameLocks noGrp="1"/>
          </p:cNvGraphicFramePr>
          <p:nvPr/>
        </p:nvGraphicFramePr>
        <p:xfrm>
          <a:off x="1049226" y="4229154"/>
          <a:ext cx="7045548" cy="941937"/>
        </p:xfrm>
        <a:graphic>
          <a:graphicData uri="http://schemas.openxmlformats.org/drawingml/2006/table">
            <a:tbl>
              <a:tblPr firstRow="1" bandRow="1">
                <a:tableStyleId>{5940675A-B579-460E-94D1-54222C63F5DA}</a:tableStyleId>
              </a:tblPr>
              <a:tblGrid>
                <a:gridCol w="2122154">
                  <a:extLst>
                    <a:ext uri="{9D8B030D-6E8A-4147-A177-3AD203B41FA5}">
                      <a16:colId xmlns:a16="http://schemas.microsoft.com/office/drawing/2014/main" val="2452533353"/>
                    </a:ext>
                  </a:extLst>
                </a:gridCol>
                <a:gridCol w="339543">
                  <a:extLst>
                    <a:ext uri="{9D8B030D-6E8A-4147-A177-3AD203B41FA5}">
                      <a16:colId xmlns:a16="http://schemas.microsoft.com/office/drawing/2014/main" val="2821227201"/>
                    </a:ext>
                  </a:extLst>
                </a:gridCol>
                <a:gridCol w="2122154">
                  <a:extLst>
                    <a:ext uri="{9D8B030D-6E8A-4147-A177-3AD203B41FA5}">
                      <a16:colId xmlns:a16="http://schemas.microsoft.com/office/drawing/2014/main" val="1229151165"/>
                    </a:ext>
                  </a:extLst>
                </a:gridCol>
                <a:gridCol w="339543">
                  <a:extLst>
                    <a:ext uri="{9D8B030D-6E8A-4147-A177-3AD203B41FA5}">
                      <a16:colId xmlns:a16="http://schemas.microsoft.com/office/drawing/2014/main" val="3253628063"/>
                    </a:ext>
                  </a:extLst>
                </a:gridCol>
                <a:gridCol w="2122154">
                  <a:extLst>
                    <a:ext uri="{9D8B030D-6E8A-4147-A177-3AD203B41FA5}">
                      <a16:colId xmlns:a16="http://schemas.microsoft.com/office/drawing/2014/main" val="1309347920"/>
                    </a:ext>
                  </a:extLst>
                </a:gridCol>
              </a:tblGrid>
              <a:tr h="941937">
                <a:tc>
                  <a:txBody>
                    <a:bodyPr/>
                    <a:lstStyle/>
                    <a:p>
                      <a:pPr algn="ctr"/>
                      <a:r>
                        <a:rPr lang="en-GB" sz="2000" b="1" dirty="0">
                          <a:latin typeface="Century Gothic" panose="020B0502020202020204" pitchFamily="34" charset="0"/>
                        </a:rPr>
                        <a:t>Small</a:t>
                      </a:r>
                    </a:p>
                    <a:p>
                      <a:pPr algn="ctr"/>
                      <a:r>
                        <a:rPr lang="en-GB" sz="2000" b="1" dirty="0">
                          <a:latin typeface="Century Gothic" panose="020B0502020202020204" pitchFamily="34" charset="0"/>
                        </a:rPr>
                        <a:t>2.485L</a:t>
                      </a: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Medium</a:t>
                      </a:r>
                    </a:p>
                    <a:p>
                      <a:pPr algn="ctr"/>
                      <a:r>
                        <a:rPr lang="en-GB" sz="2000" b="1" dirty="0">
                          <a:latin typeface="Century Gothic" panose="020B0502020202020204" pitchFamily="34" charset="0"/>
                        </a:rPr>
                        <a:t>4,625ml</a:t>
                      </a: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Large</a:t>
                      </a:r>
                    </a:p>
                    <a:p>
                      <a:pPr algn="ctr"/>
                      <a:r>
                        <a:rPr lang="en-GB" sz="2000" b="1" dirty="0">
                          <a:latin typeface="Century Gothic" panose="020B0502020202020204" pitchFamily="34" charset="0"/>
                        </a:rPr>
                        <a:t>6,020ml</a:t>
                      </a:r>
                    </a:p>
                  </a:txBody>
                  <a:tcPr marL="0" marR="0" marT="0" marB="0" anchor="ctr">
                    <a:solidFill>
                      <a:schemeClr val="bg1"/>
                    </a:solidFill>
                  </a:tcPr>
                </a:tc>
                <a:extLst>
                  <a:ext uri="{0D108BD9-81ED-4DB2-BD59-A6C34878D82A}">
                    <a16:rowId xmlns:a16="http://schemas.microsoft.com/office/drawing/2014/main" val="1108861680"/>
                  </a:ext>
                </a:extLst>
              </a:tr>
            </a:tbl>
          </a:graphicData>
        </a:graphic>
      </p:graphicFrame>
      <p:sp>
        <p:nvSpPr>
          <p:cNvPr id="9" name="TextBox 8">
            <a:extLst>
              <a:ext uri="{FF2B5EF4-FFF2-40B4-BE49-F238E27FC236}">
                <a16:creationId xmlns:a16="http://schemas.microsoft.com/office/drawing/2014/main" id="{C995A095-38E7-4CC2-9915-4F515622C709}"/>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65072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ECE2BD8-594C-4973-AC80-6BB7FF827F9C}"/>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F05941EF-3C2A-493C-BE3A-10C74BF3980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 garden pond has a maximum water allowance of 24.865L</a:t>
            </a: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r>
              <a:rPr lang="en-GB" sz="2000" b="1" dirty="0">
                <a:solidFill>
                  <a:prstClr val="black"/>
                </a:solidFill>
                <a:latin typeface="Century Gothic" panose="020B0502020202020204" pitchFamily="34" charset="0"/>
                <a:sym typeface="Wingdings" panose="05000000000000000000" pitchFamily="2" charset="2"/>
              </a:rPr>
              <a:t>Josie uses 6 bottles in total and fills her pond to capacity. How many of each size did she use?</a:t>
            </a: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algn="ctr" defTabSz="514350">
              <a:defRPr/>
            </a:pPr>
            <a:r>
              <a:rPr lang="en-GB" sz="2000" b="1" dirty="0">
                <a:solidFill>
                  <a:srgbClr val="FF0000"/>
                </a:solidFill>
                <a:latin typeface="Century Gothic" panose="020B0502020202020204" pitchFamily="34" charset="0"/>
                <a:sym typeface="Wingdings" panose="05000000000000000000" pitchFamily="2" charset="2"/>
              </a:rPr>
              <a:t>2x Small;  3x Medium;  1x Large</a:t>
            </a:r>
            <a:endParaRPr lang="en-GB" sz="3200" b="1" dirty="0">
              <a:solidFill>
                <a:srgbClr val="FF0000"/>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DC404401-7CD3-487B-BE53-0C8F4A464E2C}"/>
              </a:ext>
            </a:extLst>
          </p:cNvPr>
          <p:cNvGraphicFramePr>
            <a:graphicFrameLocks noGrp="1"/>
          </p:cNvGraphicFramePr>
          <p:nvPr/>
        </p:nvGraphicFramePr>
        <p:xfrm>
          <a:off x="1049226" y="4229154"/>
          <a:ext cx="7045548" cy="941937"/>
        </p:xfrm>
        <a:graphic>
          <a:graphicData uri="http://schemas.openxmlformats.org/drawingml/2006/table">
            <a:tbl>
              <a:tblPr firstRow="1" bandRow="1">
                <a:tableStyleId>{5940675A-B579-460E-94D1-54222C63F5DA}</a:tableStyleId>
              </a:tblPr>
              <a:tblGrid>
                <a:gridCol w="2122154">
                  <a:extLst>
                    <a:ext uri="{9D8B030D-6E8A-4147-A177-3AD203B41FA5}">
                      <a16:colId xmlns:a16="http://schemas.microsoft.com/office/drawing/2014/main" val="2452533353"/>
                    </a:ext>
                  </a:extLst>
                </a:gridCol>
                <a:gridCol w="339543">
                  <a:extLst>
                    <a:ext uri="{9D8B030D-6E8A-4147-A177-3AD203B41FA5}">
                      <a16:colId xmlns:a16="http://schemas.microsoft.com/office/drawing/2014/main" val="2821227201"/>
                    </a:ext>
                  </a:extLst>
                </a:gridCol>
                <a:gridCol w="2122154">
                  <a:extLst>
                    <a:ext uri="{9D8B030D-6E8A-4147-A177-3AD203B41FA5}">
                      <a16:colId xmlns:a16="http://schemas.microsoft.com/office/drawing/2014/main" val="1229151165"/>
                    </a:ext>
                  </a:extLst>
                </a:gridCol>
                <a:gridCol w="339543">
                  <a:extLst>
                    <a:ext uri="{9D8B030D-6E8A-4147-A177-3AD203B41FA5}">
                      <a16:colId xmlns:a16="http://schemas.microsoft.com/office/drawing/2014/main" val="3253628063"/>
                    </a:ext>
                  </a:extLst>
                </a:gridCol>
                <a:gridCol w="2122154">
                  <a:extLst>
                    <a:ext uri="{9D8B030D-6E8A-4147-A177-3AD203B41FA5}">
                      <a16:colId xmlns:a16="http://schemas.microsoft.com/office/drawing/2014/main" val="1309347920"/>
                    </a:ext>
                  </a:extLst>
                </a:gridCol>
              </a:tblGrid>
              <a:tr h="941937">
                <a:tc>
                  <a:txBody>
                    <a:bodyPr/>
                    <a:lstStyle/>
                    <a:p>
                      <a:pPr algn="ctr"/>
                      <a:r>
                        <a:rPr lang="en-GB" sz="2000" b="1" dirty="0">
                          <a:latin typeface="Century Gothic" panose="020B0502020202020204" pitchFamily="34" charset="0"/>
                        </a:rPr>
                        <a:t>Small</a:t>
                      </a:r>
                    </a:p>
                    <a:p>
                      <a:pPr algn="ctr"/>
                      <a:r>
                        <a:rPr lang="en-GB" sz="2000" b="1" dirty="0">
                          <a:latin typeface="Century Gothic" panose="020B0502020202020204" pitchFamily="34" charset="0"/>
                        </a:rPr>
                        <a:t>2.485L</a:t>
                      </a: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Medium</a:t>
                      </a:r>
                    </a:p>
                    <a:p>
                      <a:pPr algn="ctr"/>
                      <a:r>
                        <a:rPr lang="en-GB" sz="2000" b="1" dirty="0">
                          <a:latin typeface="Century Gothic" panose="020B0502020202020204" pitchFamily="34" charset="0"/>
                        </a:rPr>
                        <a:t>4,625ml</a:t>
                      </a:r>
                    </a:p>
                  </a:txBody>
                  <a:tcPr marL="0" marR="0" marT="0" marB="0" anchor="ctr">
                    <a:solidFill>
                      <a:schemeClr val="bg1"/>
                    </a:solidFill>
                  </a:tcPr>
                </a:tc>
                <a:tc>
                  <a:txBody>
                    <a:bodyPr/>
                    <a:lstStyle/>
                    <a:p>
                      <a:pPr algn="ctr"/>
                      <a:endParaRPr lang="en-GB" sz="2000" b="1" dirty="0">
                        <a:latin typeface="Century Gothic" panose="020B0502020202020204"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Large</a:t>
                      </a:r>
                    </a:p>
                    <a:p>
                      <a:pPr algn="ctr"/>
                      <a:r>
                        <a:rPr lang="en-GB" sz="2000" b="1" dirty="0">
                          <a:latin typeface="Century Gothic" panose="020B0502020202020204" pitchFamily="34" charset="0"/>
                        </a:rPr>
                        <a:t>6,020ml</a:t>
                      </a:r>
                    </a:p>
                  </a:txBody>
                  <a:tcPr marL="0" marR="0" marT="0" marB="0" anchor="ctr">
                    <a:solidFill>
                      <a:schemeClr val="bg1"/>
                    </a:solidFill>
                  </a:tcPr>
                </a:tc>
                <a:extLst>
                  <a:ext uri="{0D108BD9-81ED-4DB2-BD59-A6C34878D82A}">
                    <a16:rowId xmlns:a16="http://schemas.microsoft.com/office/drawing/2014/main" val="1108861680"/>
                  </a:ext>
                </a:extLst>
              </a:tr>
            </a:tbl>
          </a:graphicData>
        </a:graphic>
      </p:graphicFrame>
      <p:sp>
        <p:nvSpPr>
          <p:cNvPr id="9" name="TextBox 8">
            <a:extLst>
              <a:ext uri="{FF2B5EF4-FFF2-40B4-BE49-F238E27FC236}">
                <a16:creationId xmlns:a16="http://schemas.microsoft.com/office/drawing/2014/main" id="{ED92F445-314B-4788-AA85-EE2B6C7D825A}"/>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37362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230FAC90-6171-4C2E-ADA3-8C0C815949EB}"/>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6" name="Rectangle 15">
            <a:extLst>
              <a:ext uri="{FF2B5EF4-FFF2-40B4-BE49-F238E27FC236}">
                <a16:creationId xmlns:a16="http://schemas.microsoft.com/office/drawing/2014/main" id="{ECCCBEE9-2BA5-48E2-8AFE-ADAAA9226F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Olly and Annie are converting 21,865cm into metres.</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Who is correct? Explain why.</a:t>
            </a:r>
          </a:p>
          <a:p>
            <a:pPr lvl="0" defTabSz="514350">
              <a:defRPr/>
            </a:pP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AA03DF66-C8A3-47A7-9C5F-A0686A214191}"/>
              </a:ext>
            </a:extLst>
          </p:cNvPr>
          <p:cNvSpPr/>
          <p:nvPr/>
        </p:nvSpPr>
        <p:spPr>
          <a:xfrm>
            <a:off x="3969878" y="1645873"/>
            <a:ext cx="3424225" cy="1193878"/>
          </a:xfrm>
          <a:prstGeom prst="wedgeRoundRectCallout">
            <a:avLst>
              <a:gd name="adj1" fmla="val -60295"/>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0" name="Speech Bubble: Rectangle with Corners Rounded 19">
            <a:extLst>
              <a:ext uri="{FF2B5EF4-FFF2-40B4-BE49-F238E27FC236}">
                <a16:creationId xmlns:a16="http://schemas.microsoft.com/office/drawing/2014/main" id="{7A9265BD-7B2D-43B8-B42A-BED79DD1D3C6}"/>
              </a:ext>
            </a:extLst>
          </p:cNvPr>
          <p:cNvSpPr/>
          <p:nvPr/>
        </p:nvSpPr>
        <p:spPr>
          <a:xfrm>
            <a:off x="1749897" y="3146437"/>
            <a:ext cx="3424225" cy="1193878"/>
          </a:xfrm>
          <a:prstGeom prst="wedgeRoundRectCallout">
            <a:avLst>
              <a:gd name="adj1" fmla="val 59393"/>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1" name="TextBox 20">
            <a:extLst>
              <a:ext uri="{FF2B5EF4-FFF2-40B4-BE49-F238E27FC236}">
                <a16:creationId xmlns:a16="http://schemas.microsoft.com/office/drawing/2014/main" id="{C9BD3F56-D85C-4012-B93A-B9B53FA0537E}"/>
              </a:ext>
            </a:extLst>
          </p:cNvPr>
          <p:cNvSpPr txBox="1"/>
          <p:nvPr/>
        </p:nvSpPr>
        <p:spPr>
          <a:xfrm>
            <a:off x="2636149" y="2530181"/>
            <a:ext cx="478017"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Olly</a:t>
            </a:r>
          </a:p>
        </p:txBody>
      </p:sp>
      <p:sp>
        <p:nvSpPr>
          <p:cNvPr id="22" name="TextBox 21">
            <a:extLst>
              <a:ext uri="{FF2B5EF4-FFF2-40B4-BE49-F238E27FC236}">
                <a16:creationId xmlns:a16="http://schemas.microsoft.com/office/drawing/2014/main" id="{AB272BDC-8CC3-4F06-9E6B-9A06AE6766BD}"/>
              </a:ext>
            </a:extLst>
          </p:cNvPr>
          <p:cNvSpPr txBox="1"/>
          <p:nvPr/>
        </p:nvSpPr>
        <p:spPr>
          <a:xfrm>
            <a:off x="5961602" y="4040290"/>
            <a:ext cx="619080"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Annie</a:t>
            </a:r>
          </a:p>
        </p:txBody>
      </p:sp>
      <p:sp>
        <p:nvSpPr>
          <p:cNvPr id="11" name="TextBox 10">
            <a:extLst>
              <a:ext uri="{FF2B5EF4-FFF2-40B4-BE49-F238E27FC236}">
                <a16:creationId xmlns:a16="http://schemas.microsoft.com/office/drawing/2014/main" id="{12EE18A3-0A6C-4927-A26B-0FC265F6188F}"/>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80657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230FAC90-6171-4C2E-ADA3-8C0C815949EB}"/>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6" name="Rectangle 15">
            <a:extLst>
              <a:ext uri="{FF2B5EF4-FFF2-40B4-BE49-F238E27FC236}">
                <a16:creationId xmlns:a16="http://schemas.microsoft.com/office/drawing/2014/main" id="{ECCCBEE9-2BA5-48E2-8AFE-ADAAA9226F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Olly and Annie are converting 21,865cm into metres.</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Who is correct? Explain why.</a:t>
            </a:r>
          </a:p>
          <a:p>
            <a:pPr lvl="0">
              <a:defRPr/>
            </a:pPr>
            <a:r>
              <a:rPr lang="en-GB" sz="2000" b="1" dirty="0">
                <a:solidFill>
                  <a:schemeClr val="tx1"/>
                </a:solidFill>
                <a:latin typeface="Century Gothic" panose="020B0502020202020204" pitchFamily="34" charset="0"/>
              </a:rPr>
              <a:t>Annie is correct because…</a:t>
            </a:r>
            <a:endParaRPr lang="en-GB" sz="2000" b="1" u="sng" dirty="0">
              <a:solidFill>
                <a:schemeClr val="tx1"/>
              </a:solidFill>
              <a:latin typeface="Century Gothic" panose="020B0502020202020204" pitchFamily="34" charset="0"/>
            </a:endParaRPr>
          </a:p>
          <a:p>
            <a:pPr lvl="0" defTabSz="514350">
              <a:defRPr/>
            </a:pP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AA03DF66-C8A3-47A7-9C5F-A0686A214191}"/>
              </a:ext>
            </a:extLst>
          </p:cNvPr>
          <p:cNvSpPr/>
          <p:nvPr/>
        </p:nvSpPr>
        <p:spPr>
          <a:xfrm>
            <a:off x="3969878" y="1645873"/>
            <a:ext cx="3424225" cy="1193878"/>
          </a:xfrm>
          <a:prstGeom prst="wedgeRoundRectCallout">
            <a:avLst>
              <a:gd name="adj1" fmla="val -60295"/>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0" name="Speech Bubble: Rectangle with Corners Rounded 19">
            <a:extLst>
              <a:ext uri="{FF2B5EF4-FFF2-40B4-BE49-F238E27FC236}">
                <a16:creationId xmlns:a16="http://schemas.microsoft.com/office/drawing/2014/main" id="{7A9265BD-7B2D-43B8-B42A-BED79DD1D3C6}"/>
              </a:ext>
            </a:extLst>
          </p:cNvPr>
          <p:cNvSpPr/>
          <p:nvPr/>
        </p:nvSpPr>
        <p:spPr>
          <a:xfrm>
            <a:off x="1749897" y="3146437"/>
            <a:ext cx="3424225" cy="1193878"/>
          </a:xfrm>
          <a:prstGeom prst="wedgeRoundRectCallout">
            <a:avLst>
              <a:gd name="adj1" fmla="val 59393"/>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1" name="TextBox 20">
            <a:extLst>
              <a:ext uri="{FF2B5EF4-FFF2-40B4-BE49-F238E27FC236}">
                <a16:creationId xmlns:a16="http://schemas.microsoft.com/office/drawing/2014/main" id="{C9BD3F56-D85C-4012-B93A-B9B53FA0537E}"/>
              </a:ext>
            </a:extLst>
          </p:cNvPr>
          <p:cNvSpPr txBox="1"/>
          <p:nvPr/>
        </p:nvSpPr>
        <p:spPr>
          <a:xfrm>
            <a:off x="2636149" y="2530181"/>
            <a:ext cx="478017"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Olly</a:t>
            </a:r>
          </a:p>
        </p:txBody>
      </p:sp>
      <p:sp>
        <p:nvSpPr>
          <p:cNvPr id="22" name="TextBox 21">
            <a:extLst>
              <a:ext uri="{FF2B5EF4-FFF2-40B4-BE49-F238E27FC236}">
                <a16:creationId xmlns:a16="http://schemas.microsoft.com/office/drawing/2014/main" id="{AB272BDC-8CC3-4F06-9E6B-9A06AE6766BD}"/>
              </a:ext>
            </a:extLst>
          </p:cNvPr>
          <p:cNvSpPr txBox="1"/>
          <p:nvPr/>
        </p:nvSpPr>
        <p:spPr>
          <a:xfrm>
            <a:off x="5961602" y="4040290"/>
            <a:ext cx="619080"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Annie</a:t>
            </a:r>
          </a:p>
        </p:txBody>
      </p:sp>
      <p:sp>
        <p:nvSpPr>
          <p:cNvPr id="11" name="TextBox 10">
            <a:extLst>
              <a:ext uri="{FF2B5EF4-FFF2-40B4-BE49-F238E27FC236}">
                <a16:creationId xmlns:a16="http://schemas.microsoft.com/office/drawing/2014/main" id="{7ABC3676-12D8-4D31-AD64-3CF9A788BF8C}"/>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429274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1 – Converting Units</a:t>
            </a:r>
          </a:p>
          <a:p>
            <a:pPr algn="ctr"/>
            <a:r>
              <a:rPr lang="en-GB" sz="1600" b="1" u="sng" dirty="0">
                <a:solidFill>
                  <a:srgbClr val="E7E6E6">
                    <a:lumMod val="50000"/>
                  </a:srgbClr>
                </a:solidFill>
                <a:latin typeface="Century Gothic" panose="020B0502020202020204" pitchFamily="34" charset="0"/>
              </a:rPr>
              <a:t>Tuesday 27</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April 2020</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a:t>
            </a:r>
          </a:p>
          <a:p>
            <a:pPr algn="ctr"/>
            <a:endParaRPr lang="en-GB" sz="2000" b="1" u="sng" dirty="0">
              <a:solidFill>
                <a:schemeClr val="bg2">
                  <a:lumMod val="25000"/>
                </a:schemeClr>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6: Convert Metric Measures</a:t>
            </a: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230FAC90-6171-4C2E-ADA3-8C0C815949EB}"/>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6" name="Rectangle 15">
            <a:extLst>
              <a:ext uri="{FF2B5EF4-FFF2-40B4-BE49-F238E27FC236}">
                <a16:creationId xmlns:a16="http://schemas.microsoft.com/office/drawing/2014/main" id="{ECCCBEE9-2BA5-48E2-8AFE-ADAAA9226F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Olly and Annie are converting 21,865cm into metres.</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endParaRPr lang="en-GB" sz="12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Who is correct? Explain why.</a:t>
            </a:r>
          </a:p>
          <a:p>
            <a:pPr lvl="0">
              <a:defRPr/>
            </a:pPr>
            <a:r>
              <a:rPr lang="en-GB" sz="2000" b="1" dirty="0">
                <a:solidFill>
                  <a:srgbClr val="FF0000"/>
                </a:solidFill>
                <a:latin typeface="Century Gothic" panose="020B0502020202020204" pitchFamily="34" charset="0"/>
              </a:rPr>
              <a:t>Annie is correct because to convert cm to m, you need to divide by 100.</a:t>
            </a:r>
          </a:p>
          <a:p>
            <a:pPr lvl="0">
              <a:defRPr/>
            </a:pPr>
            <a:r>
              <a:rPr lang="en-GB" sz="2000" b="1" dirty="0">
                <a:solidFill>
                  <a:srgbClr val="FF0000"/>
                </a:solidFill>
                <a:latin typeface="Century Gothic" panose="020B0502020202020204" pitchFamily="34" charset="0"/>
              </a:rPr>
              <a:t>21,865 ÷ 100 = 218.65</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AA03DF66-C8A3-47A7-9C5F-A0686A214191}"/>
              </a:ext>
            </a:extLst>
          </p:cNvPr>
          <p:cNvSpPr/>
          <p:nvPr/>
        </p:nvSpPr>
        <p:spPr>
          <a:xfrm>
            <a:off x="3969878" y="1645873"/>
            <a:ext cx="3424225" cy="1193878"/>
          </a:xfrm>
          <a:prstGeom prst="wedgeRoundRectCallout">
            <a:avLst>
              <a:gd name="adj1" fmla="val -60295"/>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0" name="Speech Bubble: Rectangle with Corners Rounded 19">
            <a:extLst>
              <a:ext uri="{FF2B5EF4-FFF2-40B4-BE49-F238E27FC236}">
                <a16:creationId xmlns:a16="http://schemas.microsoft.com/office/drawing/2014/main" id="{7A9265BD-7B2D-43B8-B42A-BED79DD1D3C6}"/>
              </a:ext>
            </a:extLst>
          </p:cNvPr>
          <p:cNvSpPr/>
          <p:nvPr/>
        </p:nvSpPr>
        <p:spPr>
          <a:xfrm>
            <a:off x="1749897" y="3146437"/>
            <a:ext cx="3424225" cy="1193878"/>
          </a:xfrm>
          <a:prstGeom prst="wedgeRoundRectCallout">
            <a:avLst>
              <a:gd name="adj1" fmla="val 59393"/>
              <a:gd name="adj2" fmla="val 901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218.65m.</a:t>
            </a:r>
          </a:p>
        </p:txBody>
      </p:sp>
      <p:sp>
        <p:nvSpPr>
          <p:cNvPr id="21" name="TextBox 20">
            <a:extLst>
              <a:ext uri="{FF2B5EF4-FFF2-40B4-BE49-F238E27FC236}">
                <a16:creationId xmlns:a16="http://schemas.microsoft.com/office/drawing/2014/main" id="{C9BD3F56-D85C-4012-B93A-B9B53FA0537E}"/>
              </a:ext>
            </a:extLst>
          </p:cNvPr>
          <p:cNvSpPr txBox="1"/>
          <p:nvPr/>
        </p:nvSpPr>
        <p:spPr>
          <a:xfrm>
            <a:off x="2636149" y="2530181"/>
            <a:ext cx="478017"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Olly</a:t>
            </a:r>
          </a:p>
        </p:txBody>
      </p:sp>
      <p:sp>
        <p:nvSpPr>
          <p:cNvPr id="22" name="TextBox 21">
            <a:extLst>
              <a:ext uri="{FF2B5EF4-FFF2-40B4-BE49-F238E27FC236}">
                <a16:creationId xmlns:a16="http://schemas.microsoft.com/office/drawing/2014/main" id="{AB272BDC-8CC3-4F06-9E6B-9A06AE6766BD}"/>
              </a:ext>
            </a:extLst>
          </p:cNvPr>
          <p:cNvSpPr txBox="1"/>
          <p:nvPr/>
        </p:nvSpPr>
        <p:spPr>
          <a:xfrm>
            <a:off x="5961602" y="4040290"/>
            <a:ext cx="619080" cy="276999"/>
          </a:xfrm>
          <a:prstGeom prst="rect">
            <a:avLst/>
          </a:prstGeom>
          <a:noFill/>
          <a:ln w="28575">
            <a:noFill/>
          </a:ln>
        </p:spPr>
        <p:txBody>
          <a:bodyPr wrap="none" rtlCol="0" anchor="ctr">
            <a:spAutoFit/>
          </a:bodyPr>
          <a:lstStyle/>
          <a:p>
            <a:pPr algn="ctr"/>
            <a:r>
              <a:rPr lang="en-US" sz="1200" b="1" dirty="0">
                <a:latin typeface="Century Gothic" panose="020B0502020202020204" pitchFamily="34" charset="0"/>
              </a:rPr>
              <a:t>Annie</a:t>
            </a:r>
          </a:p>
        </p:txBody>
      </p:sp>
      <p:sp>
        <p:nvSpPr>
          <p:cNvPr id="11" name="TextBox 10">
            <a:extLst>
              <a:ext uri="{FF2B5EF4-FFF2-40B4-BE49-F238E27FC236}">
                <a16:creationId xmlns:a16="http://schemas.microsoft.com/office/drawing/2014/main" id="{9B7E8C60-9242-4FFF-ADED-ED76C9022C18}"/>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52655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305B42A-122F-45C9-B9A4-03986225F39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1 – Converting Units </a:t>
            </a:r>
          </a:p>
          <a:p>
            <a:pPr lvl="0" algn="ctr"/>
            <a:r>
              <a:rPr lang="en-GB" sz="1600" b="1" u="sng" dirty="0">
                <a:solidFill>
                  <a:srgbClr val="E7E6E6">
                    <a:lumMod val="50000"/>
                  </a:srgbClr>
                </a:solidFill>
                <a:latin typeface="Century Gothic" panose="020B0502020202020204" pitchFamily="34" charset="0"/>
              </a:rPr>
              <a:t>Thursday 30</a:t>
            </a:r>
            <a:r>
              <a:rPr lang="en-GB" sz="1600" b="1" u="sng" baseline="30000" dirty="0">
                <a:solidFill>
                  <a:srgbClr val="E7E6E6">
                    <a:lumMod val="50000"/>
                  </a:srgbClr>
                </a:solidFill>
                <a:latin typeface="Century Gothic" panose="020B0502020202020204" pitchFamily="34" charset="0"/>
              </a:rPr>
              <a:t>th</a:t>
            </a:r>
            <a:r>
              <a:rPr lang="en-GB" sz="1600" b="1" u="sng" dirty="0">
                <a:solidFill>
                  <a:srgbClr val="E7E6E6">
                    <a:lumMod val="50000"/>
                  </a:srgbClr>
                </a:solidFill>
                <a:latin typeface="Century Gothic" panose="020B0502020202020204" pitchFamily="34" charset="0"/>
              </a:rPr>
              <a:t> April 2020</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6: Calculate with Metric Measures</a:t>
            </a:r>
            <a:endParaRPr lang="en-GB" sz="4000" b="1" dirty="0">
              <a:solidFill>
                <a:schemeClr val="bg2">
                  <a:lumMod val="25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21307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measurements to the most appropriate units of measure.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61C8A7F4-ED8A-42BE-BBCF-CB34F0CEB1AC}"/>
              </a:ext>
            </a:extLst>
          </p:cNvPr>
          <p:cNvGrpSpPr/>
          <p:nvPr/>
        </p:nvGrpSpPr>
        <p:grpSpPr>
          <a:xfrm>
            <a:off x="1483640" y="1454812"/>
            <a:ext cx="3652941" cy="4320738"/>
            <a:chOff x="437739" y="815186"/>
            <a:chExt cx="3018959" cy="3927944"/>
          </a:xfrm>
        </p:grpSpPr>
        <p:sp>
          <p:nvSpPr>
            <p:cNvPr id="9" name="Rectangle: Rounded Corners 8">
              <a:extLst>
                <a:ext uri="{FF2B5EF4-FFF2-40B4-BE49-F238E27FC236}">
                  <a16:creationId xmlns:a16="http://schemas.microsoft.com/office/drawing/2014/main" id="{0809A8E5-FE98-48D2-88DE-247DC5237310}"/>
                </a:ext>
              </a:extLst>
            </p:cNvPr>
            <p:cNvSpPr/>
            <p:nvPr/>
          </p:nvSpPr>
          <p:spPr>
            <a:xfrm>
              <a:off x="437739" y="216181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amount of milk needed to </a:t>
              </a:r>
            </a:p>
            <a:p>
              <a:pPr algn="ctr"/>
              <a:r>
                <a:rPr lang="en-GB" sz="1600" b="1" dirty="0">
                  <a:solidFill>
                    <a:schemeClr val="tx1"/>
                  </a:solidFill>
                  <a:latin typeface="Century Gothic" panose="020B0502020202020204" pitchFamily="34" charset="0"/>
                </a:rPr>
                <a:t>make a Yorkshire pudding mixture.</a:t>
              </a:r>
            </a:p>
          </p:txBody>
        </p:sp>
        <p:sp>
          <p:nvSpPr>
            <p:cNvPr id="10" name="Rectangle: Rounded Corners 9">
              <a:extLst>
                <a:ext uri="{FF2B5EF4-FFF2-40B4-BE49-F238E27FC236}">
                  <a16:creationId xmlns:a16="http://schemas.microsoft.com/office/drawing/2014/main" id="{E67D7B9C-E305-415C-8A6E-4D7DCFAF0688}"/>
                </a:ext>
              </a:extLst>
            </p:cNvPr>
            <p:cNvSpPr/>
            <p:nvPr/>
          </p:nvSpPr>
          <p:spPr>
            <a:xfrm>
              <a:off x="437739" y="2835125"/>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duration of a film.</a:t>
              </a:r>
            </a:p>
          </p:txBody>
        </p:sp>
        <p:sp>
          <p:nvSpPr>
            <p:cNvPr id="11" name="Rectangle: Rounded Corners 10">
              <a:extLst>
                <a:ext uri="{FF2B5EF4-FFF2-40B4-BE49-F238E27FC236}">
                  <a16:creationId xmlns:a16="http://schemas.microsoft.com/office/drawing/2014/main" id="{5A464790-53E4-4040-ADC5-3B04858BAA0A}"/>
                </a:ext>
              </a:extLst>
            </p:cNvPr>
            <p:cNvSpPr/>
            <p:nvPr/>
          </p:nvSpPr>
          <p:spPr>
            <a:xfrm>
              <a:off x="437739" y="418175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height of a giraffe.</a:t>
              </a:r>
            </a:p>
          </p:txBody>
        </p:sp>
        <p:sp>
          <p:nvSpPr>
            <p:cNvPr id="12" name="Rectangle: Rounded Corners 11">
              <a:extLst>
                <a:ext uri="{FF2B5EF4-FFF2-40B4-BE49-F238E27FC236}">
                  <a16:creationId xmlns:a16="http://schemas.microsoft.com/office/drawing/2014/main" id="{4BAA79CF-29EE-4BF3-B3FA-2D27AA6E9706}"/>
                </a:ext>
              </a:extLst>
            </p:cNvPr>
            <p:cNvSpPr/>
            <p:nvPr/>
          </p:nvSpPr>
          <p:spPr>
            <a:xfrm>
              <a:off x="437739" y="1488499"/>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How long it takes to brush your teeth.</a:t>
              </a:r>
            </a:p>
          </p:txBody>
        </p:sp>
        <p:sp>
          <p:nvSpPr>
            <p:cNvPr id="13" name="Rectangle: Rounded Corners 12">
              <a:extLst>
                <a:ext uri="{FF2B5EF4-FFF2-40B4-BE49-F238E27FC236}">
                  <a16:creationId xmlns:a16="http://schemas.microsoft.com/office/drawing/2014/main" id="{9B1352A5-838D-46B0-A223-F0FA7CD12ADD}"/>
                </a:ext>
              </a:extLst>
            </p:cNvPr>
            <p:cNvSpPr/>
            <p:nvPr/>
          </p:nvSpPr>
          <p:spPr>
            <a:xfrm>
              <a:off x="437739" y="815186"/>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weight of an elephant.</a:t>
              </a:r>
            </a:p>
          </p:txBody>
        </p:sp>
        <p:sp>
          <p:nvSpPr>
            <p:cNvPr id="14" name="Rectangle: Rounded Corners 13">
              <a:extLst>
                <a:ext uri="{FF2B5EF4-FFF2-40B4-BE49-F238E27FC236}">
                  <a16:creationId xmlns:a16="http://schemas.microsoft.com/office/drawing/2014/main" id="{14A2703C-B351-4B19-8023-310CC8C559EE}"/>
                </a:ext>
              </a:extLst>
            </p:cNvPr>
            <p:cNvSpPr/>
            <p:nvPr/>
          </p:nvSpPr>
          <p:spPr>
            <a:xfrm>
              <a:off x="437739" y="3508438"/>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ndParaRPr>
            </a:p>
            <a:p>
              <a:pPr algn="ctr"/>
              <a:r>
                <a:rPr lang="en-GB" sz="1600" b="1" dirty="0">
                  <a:solidFill>
                    <a:schemeClr val="tx1"/>
                  </a:solidFill>
                  <a:latin typeface="Century Gothic" panose="020B0502020202020204" pitchFamily="34" charset="0"/>
                </a:rPr>
                <a:t>The length of a school book.</a:t>
              </a:r>
            </a:p>
            <a:p>
              <a:pPr algn="ctr"/>
              <a:endParaRPr lang="en-GB" sz="1600" b="1" dirty="0">
                <a:solidFill>
                  <a:schemeClr val="tx1"/>
                </a:solidFill>
                <a:latin typeface="Century Gothic" panose="020B0502020202020204" pitchFamily="34" charset="0"/>
              </a:endParaRPr>
            </a:p>
          </p:txBody>
        </p:sp>
      </p:grpSp>
      <p:grpSp>
        <p:nvGrpSpPr>
          <p:cNvPr id="26" name="Group 25">
            <a:extLst>
              <a:ext uri="{FF2B5EF4-FFF2-40B4-BE49-F238E27FC236}">
                <a16:creationId xmlns:a16="http://schemas.microsoft.com/office/drawing/2014/main" id="{324E46C2-145C-48B7-9581-A22B4098638B}"/>
              </a:ext>
            </a:extLst>
          </p:cNvPr>
          <p:cNvGrpSpPr/>
          <p:nvPr/>
        </p:nvGrpSpPr>
        <p:grpSpPr>
          <a:xfrm>
            <a:off x="6104175" y="1454955"/>
            <a:ext cx="1657072" cy="4317584"/>
            <a:chOff x="4096945" y="815186"/>
            <a:chExt cx="1369481" cy="3925076"/>
          </a:xfrm>
        </p:grpSpPr>
        <p:sp>
          <p:nvSpPr>
            <p:cNvPr id="27" name="Rectangle: Rounded Corners 26">
              <a:extLst>
                <a:ext uri="{FF2B5EF4-FFF2-40B4-BE49-F238E27FC236}">
                  <a16:creationId xmlns:a16="http://schemas.microsoft.com/office/drawing/2014/main" id="{CB81F350-6EBC-4A55-A3F8-68D0672E5663}"/>
                </a:ext>
              </a:extLst>
            </p:cNvPr>
            <p:cNvSpPr/>
            <p:nvPr/>
          </p:nvSpPr>
          <p:spPr>
            <a:xfrm>
              <a:off x="4096945" y="442337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cm</a:t>
              </a:r>
            </a:p>
          </p:txBody>
        </p:sp>
        <p:sp>
          <p:nvSpPr>
            <p:cNvPr id="28" name="Rectangle: Rounded Corners 27">
              <a:extLst>
                <a:ext uri="{FF2B5EF4-FFF2-40B4-BE49-F238E27FC236}">
                  <a16:creationId xmlns:a16="http://schemas.microsoft.com/office/drawing/2014/main" id="{5FADF07A-FE57-49F4-93A9-E1803F8B5C51}"/>
                </a:ext>
              </a:extLst>
            </p:cNvPr>
            <p:cNvSpPr/>
            <p:nvPr/>
          </p:nvSpPr>
          <p:spPr>
            <a:xfrm>
              <a:off x="4098300" y="339246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kg</a:t>
              </a:r>
            </a:p>
          </p:txBody>
        </p:sp>
        <p:sp>
          <p:nvSpPr>
            <p:cNvPr id="29" name="Rectangle: Rounded Corners 28">
              <a:extLst>
                <a:ext uri="{FF2B5EF4-FFF2-40B4-BE49-F238E27FC236}">
                  <a16:creationId xmlns:a16="http://schemas.microsoft.com/office/drawing/2014/main" id="{77526D78-4785-4B83-8A90-0D67186474C7}"/>
                </a:ext>
              </a:extLst>
            </p:cNvPr>
            <p:cNvSpPr/>
            <p:nvPr/>
          </p:nvSpPr>
          <p:spPr>
            <a:xfrm>
              <a:off x="4098300" y="81518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ml</a:t>
              </a:r>
            </a:p>
          </p:txBody>
        </p:sp>
        <p:sp>
          <p:nvSpPr>
            <p:cNvPr id="30" name="Rectangle: Rounded Corners 29">
              <a:extLst>
                <a:ext uri="{FF2B5EF4-FFF2-40B4-BE49-F238E27FC236}">
                  <a16:creationId xmlns:a16="http://schemas.microsoft.com/office/drawing/2014/main" id="{B5782D3C-38C5-4C30-B208-13CE3CF52FE9}"/>
                </a:ext>
              </a:extLst>
            </p:cNvPr>
            <p:cNvSpPr/>
            <p:nvPr/>
          </p:nvSpPr>
          <p:spPr>
            <a:xfrm>
              <a:off x="4098300" y="133064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seconds</a:t>
              </a:r>
            </a:p>
          </p:txBody>
        </p:sp>
        <p:sp>
          <p:nvSpPr>
            <p:cNvPr id="31" name="Rectangle: Rounded Corners 30">
              <a:extLst>
                <a:ext uri="{FF2B5EF4-FFF2-40B4-BE49-F238E27FC236}">
                  <a16:creationId xmlns:a16="http://schemas.microsoft.com/office/drawing/2014/main" id="{B3F02E97-B7B9-46C1-8CBE-9A957B025662}"/>
                </a:ext>
              </a:extLst>
            </p:cNvPr>
            <p:cNvSpPr/>
            <p:nvPr/>
          </p:nvSpPr>
          <p:spPr>
            <a:xfrm>
              <a:off x="4098300" y="2877010"/>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hours, minutes</a:t>
              </a:r>
            </a:p>
          </p:txBody>
        </p:sp>
        <p:sp>
          <p:nvSpPr>
            <p:cNvPr id="32" name="Rectangle: Rounded Corners 31">
              <a:extLst>
                <a:ext uri="{FF2B5EF4-FFF2-40B4-BE49-F238E27FC236}">
                  <a16:creationId xmlns:a16="http://schemas.microsoft.com/office/drawing/2014/main" id="{03653791-3B81-440C-9AB5-E32FB1588FFA}"/>
                </a:ext>
              </a:extLst>
            </p:cNvPr>
            <p:cNvSpPr/>
            <p:nvPr/>
          </p:nvSpPr>
          <p:spPr>
            <a:xfrm>
              <a:off x="4098300" y="184609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t>
              </a:r>
            </a:p>
          </p:txBody>
        </p:sp>
        <p:sp>
          <p:nvSpPr>
            <p:cNvPr id="33" name="Rectangle: Rounded Corners 32">
              <a:extLst>
                <a:ext uri="{FF2B5EF4-FFF2-40B4-BE49-F238E27FC236}">
                  <a16:creationId xmlns:a16="http://schemas.microsoft.com/office/drawing/2014/main" id="{C1CEBBD9-8F42-4431-A60A-BED0263B756B}"/>
                </a:ext>
              </a:extLst>
            </p:cNvPr>
            <p:cNvSpPr/>
            <p:nvPr/>
          </p:nvSpPr>
          <p:spPr>
            <a:xfrm>
              <a:off x="4098300" y="2361554"/>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minutes</a:t>
              </a:r>
            </a:p>
          </p:txBody>
        </p:sp>
        <p:sp>
          <p:nvSpPr>
            <p:cNvPr id="34" name="Rectangle: Rounded Corners 33">
              <a:extLst>
                <a:ext uri="{FF2B5EF4-FFF2-40B4-BE49-F238E27FC236}">
                  <a16:creationId xmlns:a16="http://schemas.microsoft.com/office/drawing/2014/main" id="{1F1D2F70-DD08-477D-8A93-0F1462581CF8}"/>
                </a:ext>
              </a:extLst>
            </p:cNvPr>
            <p:cNvSpPr/>
            <p:nvPr/>
          </p:nvSpPr>
          <p:spPr>
            <a:xfrm>
              <a:off x="4098300" y="390792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mm</a:t>
              </a:r>
            </a:p>
          </p:txBody>
        </p:sp>
      </p:grpSp>
      <p:sp>
        <p:nvSpPr>
          <p:cNvPr id="2" name="TextBox 1">
            <a:extLst>
              <a:ext uri="{FF2B5EF4-FFF2-40B4-BE49-F238E27FC236}">
                <a16:creationId xmlns:a16="http://schemas.microsoft.com/office/drawing/2014/main" id="{E81D2239-0B73-40DB-AC37-29BEB61D80A1}"/>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23693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measurements to the most appropriate units of measure.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61C8A7F4-ED8A-42BE-BBCF-CB34F0CEB1AC}"/>
              </a:ext>
            </a:extLst>
          </p:cNvPr>
          <p:cNvGrpSpPr/>
          <p:nvPr/>
        </p:nvGrpSpPr>
        <p:grpSpPr>
          <a:xfrm>
            <a:off x="1483640" y="1454812"/>
            <a:ext cx="3652941" cy="4320738"/>
            <a:chOff x="437739" y="815186"/>
            <a:chExt cx="3018959" cy="3927944"/>
          </a:xfrm>
        </p:grpSpPr>
        <p:sp>
          <p:nvSpPr>
            <p:cNvPr id="9" name="Rectangle: Rounded Corners 8">
              <a:extLst>
                <a:ext uri="{FF2B5EF4-FFF2-40B4-BE49-F238E27FC236}">
                  <a16:creationId xmlns:a16="http://schemas.microsoft.com/office/drawing/2014/main" id="{0809A8E5-FE98-48D2-88DE-247DC5237310}"/>
                </a:ext>
              </a:extLst>
            </p:cNvPr>
            <p:cNvSpPr/>
            <p:nvPr/>
          </p:nvSpPr>
          <p:spPr>
            <a:xfrm>
              <a:off x="437739" y="216181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amount of milk needed to </a:t>
              </a:r>
            </a:p>
            <a:p>
              <a:pPr algn="ctr"/>
              <a:r>
                <a:rPr lang="en-GB" sz="1600" b="1" dirty="0">
                  <a:solidFill>
                    <a:schemeClr val="tx1"/>
                  </a:solidFill>
                  <a:latin typeface="Century Gothic" panose="020B0502020202020204" pitchFamily="34" charset="0"/>
                </a:rPr>
                <a:t>make a Yorkshire pudding mixture.</a:t>
              </a:r>
            </a:p>
          </p:txBody>
        </p:sp>
        <p:sp>
          <p:nvSpPr>
            <p:cNvPr id="10" name="Rectangle: Rounded Corners 9">
              <a:extLst>
                <a:ext uri="{FF2B5EF4-FFF2-40B4-BE49-F238E27FC236}">
                  <a16:creationId xmlns:a16="http://schemas.microsoft.com/office/drawing/2014/main" id="{E67D7B9C-E305-415C-8A6E-4D7DCFAF0688}"/>
                </a:ext>
              </a:extLst>
            </p:cNvPr>
            <p:cNvSpPr/>
            <p:nvPr/>
          </p:nvSpPr>
          <p:spPr>
            <a:xfrm>
              <a:off x="437739" y="2835125"/>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duration of a film.</a:t>
              </a:r>
            </a:p>
          </p:txBody>
        </p:sp>
        <p:sp>
          <p:nvSpPr>
            <p:cNvPr id="11" name="Rectangle: Rounded Corners 10">
              <a:extLst>
                <a:ext uri="{FF2B5EF4-FFF2-40B4-BE49-F238E27FC236}">
                  <a16:creationId xmlns:a16="http://schemas.microsoft.com/office/drawing/2014/main" id="{5A464790-53E4-4040-ADC5-3B04858BAA0A}"/>
                </a:ext>
              </a:extLst>
            </p:cNvPr>
            <p:cNvSpPr/>
            <p:nvPr/>
          </p:nvSpPr>
          <p:spPr>
            <a:xfrm>
              <a:off x="437739" y="4181752"/>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height of a giraffe.</a:t>
              </a:r>
            </a:p>
          </p:txBody>
        </p:sp>
        <p:sp>
          <p:nvSpPr>
            <p:cNvPr id="12" name="Rectangle: Rounded Corners 11">
              <a:extLst>
                <a:ext uri="{FF2B5EF4-FFF2-40B4-BE49-F238E27FC236}">
                  <a16:creationId xmlns:a16="http://schemas.microsoft.com/office/drawing/2014/main" id="{4BAA79CF-29EE-4BF3-B3FA-2D27AA6E9706}"/>
                </a:ext>
              </a:extLst>
            </p:cNvPr>
            <p:cNvSpPr/>
            <p:nvPr/>
          </p:nvSpPr>
          <p:spPr>
            <a:xfrm>
              <a:off x="437739" y="1488499"/>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How long it takes to brush your teeth.</a:t>
              </a:r>
            </a:p>
          </p:txBody>
        </p:sp>
        <p:sp>
          <p:nvSpPr>
            <p:cNvPr id="13" name="Rectangle: Rounded Corners 12">
              <a:extLst>
                <a:ext uri="{FF2B5EF4-FFF2-40B4-BE49-F238E27FC236}">
                  <a16:creationId xmlns:a16="http://schemas.microsoft.com/office/drawing/2014/main" id="{9B1352A5-838D-46B0-A223-F0FA7CD12ADD}"/>
                </a:ext>
              </a:extLst>
            </p:cNvPr>
            <p:cNvSpPr/>
            <p:nvPr/>
          </p:nvSpPr>
          <p:spPr>
            <a:xfrm>
              <a:off x="437739" y="815186"/>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The weight of an elephant.</a:t>
              </a:r>
            </a:p>
          </p:txBody>
        </p:sp>
        <p:sp>
          <p:nvSpPr>
            <p:cNvPr id="14" name="Rectangle: Rounded Corners 13">
              <a:extLst>
                <a:ext uri="{FF2B5EF4-FFF2-40B4-BE49-F238E27FC236}">
                  <a16:creationId xmlns:a16="http://schemas.microsoft.com/office/drawing/2014/main" id="{14A2703C-B351-4B19-8023-310CC8C559EE}"/>
                </a:ext>
              </a:extLst>
            </p:cNvPr>
            <p:cNvSpPr/>
            <p:nvPr/>
          </p:nvSpPr>
          <p:spPr>
            <a:xfrm>
              <a:off x="437739" y="3508438"/>
              <a:ext cx="3018959" cy="561378"/>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ndParaRPr>
            </a:p>
            <a:p>
              <a:pPr algn="ctr"/>
              <a:r>
                <a:rPr lang="en-GB" sz="1600" b="1" dirty="0">
                  <a:solidFill>
                    <a:schemeClr val="tx1"/>
                  </a:solidFill>
                  <a:latin typeface="Century Gothic" panose="020B0502020202020204" pitchFamily="34" charset="0"/>
                </a:rPr>
                <a:t>The length of a school book.</a:t>
              </a:r>
            </a:p>
            <a:p>
              <a:pPr algn="ctr"/>
              <a:endParaRPr lang="en-GB" sz="1600" b="1" dirty="0">
                <a:solidFill>
                  <a:schemeClr val="tx1"/>
                </a:solidFill>
                <a:latin typeface="Century Gothic" panose="020B0502020202020204" pitchFamily="34" charset="0"/>
              </a:endParaRPr>
            </a:p>
          </p:txBody>
        </p:sp>
      </p:grpSp>
      <p:grpSp>
        <p:nvGrpSpPr>
          <p:cNvPr id="15" name="Group 14">
            <a:extLst>
              <a:ext uri="{FF2B5EF4-FFF2-40B4-BE49-F238E27FC236}">
                <a16:creationId xmlns:a16="http://schemas.microsoft.com/office/drawing/2014/main" id="{CB680AC8-0CB5-4C32-9E0A-D8E009322245}"/>
              </a:ext>
            </a:extLst>
          </p:cNvPr>
          <p:cNvGrpSpPr/>
          <p:nvPr/>
        </p:nvGrpSpPr>
        <p:grpSpPr>
          <a:xfrm>
            <a:off x="6104174" y="1454955"/>
            <a:ext cx="1657072" cy="4317584"/>
            <a:chOff x="4096945" y="815186"/>
            <a:chExt cx="1369481" cy="3925076"/>
          </a:xfrm>
        </p:grpSpPr>
        <p:sp>
          <p:nvSpPr>
            <p:cNvPr id="16" name="Rectangle: Rounded Corners 15">
              <a:extLst>
                <a:ext uri="{FF2B5EF4-FFF2-40B4-BE49-F238E27FC236}">
                  <a16:creationId xmlns:a16="http://schemas.microsoft.com/office/drawing/2014/main" id="{8857AE38-AD97-4A00-9A71-4DE63B06C2C8}"/>
                </a:ext>
              </a:extLst>
            </p:cNvPr>
            <p:cNvSpPr/>
            <p:nvPr/>
          </p:nvSpPr>
          <p:spPr>
            <a:xfrm>
              <a:off x="4096945" y="442337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cm</a:t>
              </a:r>
            </a:p>
          </p:txBody>
        </p:sp>
        <p:sp>
          <p:nvSpPr>
            <p:cNvPr id="17" name="Rectangle: Rounded Corners 16">
              <a:extLst>
                <a:ext uri="{FF2B5EF4-FFF2-40B4-BE49-F238E27FC236}">
                  <a16:creationId xmlns:a16="http://schemas.microsoft.com/office/drawing/2014/main" id="{A1892A2E-EAED-4672-9EAF-52BB27623AE2}"/>
                </a:ext>
              </a:extLst>
            </p:cNvPr>
            <p:cNvSpPr/>
            <p:nvPr/>
          </p:nvSpPr>
          <p:spPr>
            <a:xfrm>
              <a:off x="4098300" y="339246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kg</a:t>
              </a:r>
            </a:p>
          </p:txBody>
        </p:sp>
        <p:sp>
          <p:nvSpPr>
            <p:cNvPr id="20" name="Rectangle: Rounded Corners 19">
              <a:extLst>
                <a:ext uri="{FF2B5EF4-FFF2-40B4-BE49-F238E27FC236}">
                  <a16:creationId xmlns:a16="http://schemas.microsoft.com/office/drawing/2014/main" id="{D4150F42-A8EF-410C-A793-AD3985AC0E93}"/>
                </a:ext>
              </a:extLst>
            </p:cNvPr>
            <p:cNvSpPr/>
            <p:nvPr/>
          </p:nvSpPr>
          <p:spPr>
            <a:xfrm>
              <a:off x="4098300" y="815186"/>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ml</a:t>
              </a:r>
            </a:p>
          </p:txBody>
        </p:sp>
        <p:sp>
          <p:nvSpPr>
            <p:cNvPr id="21" name="Rectangle: Rounded Corners 20">
              <a:extLst>
                <a:ext uri="{FF2B5EF4-FFF2-40B4-BE49-F238E27FC236}">
                  <a16:creationId xmlns:a16="http://schemas.microsoft.com/office/drawing/2014/main" id="{9CAF1A29-9D3B-45B5-B93F-4841A559FC74}"/>
                </a:ext>
              </a:extLst>
            </p:cNvPr>
            <p:cNvSpPr/>
            <p:nvPr/>
          </p:nvSpPr>
          <p:spPr>
            <a:xfrm>
              <a:off x="4098300" y="133064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seconds</a:t>
              </a:r>
            </a:p>
          </p:txBody>
        </p:sp>
        <p:sp>
          <p:nvSpPr>
            <p:cNvPr id="22" name="Rectangle: Rounded Corners 21">
              <a:extLst>
                <a:ext uri="{FF2B5EF4-FFF2-40B4-BE49-F238E27FC236}">
                  <a16:creationId xmlns:a16="http://schemas.microsoft.com/office/drawing/2014/main" id="{2DFF706E-A077-4121-8694-80C51A87B81C}"/>
                </a:ext>
              </a:extLst>
            </p:cNvPr>
            <p:cNvSpPr/>
            <p:nvPr/>
          </p:nvSpPr>
          <p:spPr>
            <a:xfrm>
              <a:off x="4098300" y="2877010"/>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hours, minutes</a:t>
              </a:r>
            </a:p>
          </p:txBody>
        </p:sp>
        <p:sp>
          <p:nvSpPr>
            <p:cNvPr id="23" name="Rectangle: Rounded Corners 22">
              <a:extLst>
                <a:ext uri="{FF2B5EF4-FFF2-40B4-BE49-F238E27FC236}">
                  <a16:creationId xmlns:a16="http://schemas.microsoft.com/office/drawing/2014/main" id="{92E91E8A-12F3-43D1-A40E-9F6E3E0A1A9B}"/>
                </a:ext>
              </a:extLst>
            </p:cNvPr>
            <p:cNvSpPr/>
            <p:nvPr/>
          </p:nvSpPr>
          <p:spPr>
            <a:xfrm>
              <a:off x="4098300" y="1846098"/>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t>
              </a:r>
            </a:p>
          </p:txBody>
        </p:sp>
        <p:sp>
          <p:nvSpPr>
            <p:cNvPr id="24" name="Rectangle: Rounded Corners 23">
              <a:extLst>
                <a:ext uri="{FF2B5EF4-FFF2-40B4-BE49-F238E27FC236}">
                  <a16:creationId xmlns:a16="http://schemas.microsoft.com/office/drawing/2014/main" id="{FDB8BADE-E41B-46CF-9270-1F6BF5BE4E8A}"/>
                </a:ext>
              </a:extLst>
            </p:cNvPr>
            <p:cNvSpPr/>
            <p:nvPr/>
          </p:nvSpPr>
          <p:spPr>
            <a:xfrm>
              <a:off x="4098300" y="2361554"/>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minutes</a:t>
              </a:r>
            </a:p>
          </p:txBody>
        </p:sp>
        <p:sp>
          <p:nvSpPr>
            <p:cNvPr id="25" name="Rectangle: Rounded Corners 24">
              <a:extLst>
                <a:ext uri="{FF2B5EF4-FFF2-40B4-BE49-F238E27FC236}">
                  <a16:creationId xmlns:a16="http://schemas.microsoft.com/office/drawing/2014/main" id="{55A360FF-F970-4DFB-A1EE-1EEE2289E636}"/>
                </a:ext>
              </a:extLst>
            </p:cNvPr>
            <p:cNvSpPr/>
            <p:nvPr/>
          </p:nvSpPr>
          <p:spPr>
            <a:xfrm>
              <a:off x="4098300" y="3907922"/>
              <a:ext cx="1368126" cy="31688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mm</a:t>
              </a:r>
            </a:p>
          </p:txBody>
        </p:sp>
      </p:grpSp>
      <p:cxnSp>
        <p:nvCxnSpPr>
          <p:cNvPr id="27" name="Straight Connector 26">
            <a:extLst>
              <a:ext uri="{FF2B5EF4-FFF2-40B4-BE49-F238E27FC236}">
                <a16:creationId xmlns:a16="http://schemas.microsoft.com/office/drawing/2014/main" id="{3A2284FB-9DAF-484D-A958-4085270F900A}"/>
              </a:ext>
            </a:extLst>
          </p:cNvPr>
          <p:cNvCxnSpPr>
            <a:cxnSpLocks/>
            <a:stCxn id="17" idx="1"/>
          </p:cNvCxnSpPr>
          <p:nvPr/>
        </p:nvCxnSpPr>
        <p:spPr>
          <a:xfrm flipH="1" flipV="1">
            <a:off x="5123182" y="1830261"/>
            <a:ext cx="982632" cy="2633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C74B7B-9196-4E4E-96A9-FB466D6956B2}"/>
              </a:ext>
            </a:extLst>
          </p:cNvPr>
          <p:cNvCxnSpPr>
            <a:cxnSpLocks/>
            <a:stCxn id="24" idx="1"/>
          </p:cNvCxnSpPr>
          <p:nvPr/>
        </p:nvCxnSpPr>
        <p:spPr>
          <a:xfrm flipH="1" flipV="1">
            <a:off x="5136584" y="2592386"/>
            <a:ext cx="969230" cy="737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E7FC59-B983-4527-B76B-05A24FBC0CC2}"/>
              </a:ext>
            </a:extLst>
          </p:cNvPr>
          <p:cNvCxnSpPr>
            <a:cxnSpLocks/>
          </p:cNvCxnSpPr>
          <p:nvPr/>
        </p:nvCxnSpPr>
        <p:spPr>
          <a:xfrm flipH="1">
            <a:off x="5136581" y="1803527"/>
            <a:ext cx="967593" cy="1515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B2E764-AA36-4793-A210-AAE7AF8B2BBF}"/>
              </a:ext>
            </a:extLst>
          </p:cNvPr>
          <p:cNvCxnSpPr>
            <a:cxnSpLocks/>
            <a:stCxn id="22" idx="1"/>
          </p:cNvCxnSpPr>
          <p:nvPr/>
        </p:nvCxnSpPr>
        <p:spPr>
          <a:xfrm flipH="1">
            <a:off x="5123180" y="3897248"/>
            <a:ext cx="982634" cy="724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18C7EC-B533-4C00-B3CE-8FD7A55A5E6C}"/>
              </a:ext>
            </a:extLst>
          </p:cNvPr>
          <p:cNvCxnSpPr>
            <a:cxnSpLocks/>
            <a:stCxn id="16" idx="1"/>
          </p:cNvCxnSpPr>
          <p:nvPr/>
        </p:nvCxnSpPr>
        <p:spPr>
          <a:xfrm flipH="1" flipV="1">
            <a:off x="5123180" y="4747561"/>
            <a:ext cx="980994" cy="850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439DE5-772E-4F7C-A694-27AA766984DD}"/>
              </a:ext>
            </a:extLst>
          </p:cNvPr>
          <p:cNvCxnSpPr>
            <a:cxnSpLocks/>
            <a:endCxn id="11" idx="3"/>
          </p:cNvCxnSpPr>
          <p:nvPr/>
        </p:nvCxnSpPr>
        <p:spPr>
          <a:xfrm flipH="1">
            <a:off x="5136581" y="2780945"/>
            <a:ext cx="966774" cy="26858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D746BF5-15E1-4871-9B30-E827E422FF72}"/>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66972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C8954F55-3242-404F-A0BE-9685D390B36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7986B8C2-2C9F-4A06-AA16-44A4375586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Adam, Rachael and John have been growing sunflowers. </a:t>
            </a:r>
          </a:p>
          <a:p>
            <a:pPr>
              <a:lnSpc>
                <a:spcPct val="150000"/>
              </a:lnSpc>
            </a:pPr>
            <a:r>
              <a:rPr lang="en-GB" sz="2000" b="1" dirty="0">
                <a:solidFill>
                  <a:schemeClr val="tx1"/>
                </a:solidFill>
                <a:latin typeface="Century Gothic" panose="020B0502020202020204" pitchFamily="34" charset="0"/>
              </a:rPr>
              <a:t>Adam’s is the tallest, Rachael’s is      of the height of Adam’s. </a:t>
            </a:r>
          </a:p>
          <a:p>
            <a:pPr>
              <a:lnSpc>
                <a:spcPct val="150000"/>
              </a:lnSpc>
            </a:pPr>
            <a:r>
              <a:rPr lang="en-GB" sz="2000" b="1" dirty="0">
                <a:solidFill>
                  <a:schemeClr val="tx1"/>
                </a:solidFill>
                <a:latin typeface="Century Gothic" panose="020B0502020202020204" pitchFamily="34" charset="0"/>
              </a:rPr>
              <a:t>John’s grew the least at only half the size of Rachael’s, measuring 56.25cm</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How tall is Adam’s flower in 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2AE2DE23-5A77-44D4-8042-8682938C06D8}"/>
              </a:ext>
            </a:extLst>
          </p:cNvPr>
          <p:cNvGraphicFramePr>
            <a:graphicFrameLocks noGrp="1"/>
          </p:cNvGraphicFramePr>
          <p:nvPr/>
        </p:nvGraphicFramePr>
        <p:xfrm>
          <a:off x="4511037" y="1331256"/>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20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TextBox 9">
            <a:extLst>
              <a:ext uri="{FF2B5EF4-FFF2-40B4-BE49-F238E27FC236}">
                <a16:creationId xmlns:a16="http://schemas.microsoft.com/office/drawing/2014/main" id="{3ACD49D8-6B77-4A0F-826A-D4A7EAC6223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01343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C8954F55-3242-404F-A0BE-9685D390B36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7986B8C2-2C9F-4A06-AA16-44A4375586D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Adam, Rachael and John have been growing sunflowers. </a:t>
            </a:r>
          </a:p>
          <a:p>
            <a:pPr>
              <a:lnSpc>
                <a:spcPct val="150000"/>
              </a:lnSpc>
            </a:pPr>
            <a:r>
              <a:rPr lang="en-GB" sz="2000" b="1" dirty="0">
                <a:solidFill>
                  <a:schemeClr val="tx1"/>
                </a:solidFill>
                <a:latin typeface="Century Gothic" panose="020B0502020202020204" pitchFamily="34" charset="0"/>
              </a:rPr>
              <a:t>Adam’s is the tallest, Rachael’s is      of the height of Adam’s. </a:t>
            </a:r>
          </a:p>
          <a:p>
            <a:pPr>
              <a:lnSpc>
                <a:spcPct val="150000"/>
              </a:lnSpc>
            </a:pPr>
            <a:r>
              <a:rPr lang="en-GB" sz="2000" b="1" dirty="0">
                <a:solidFill>
                  <a:schemeClr val="tx1"/>
                </a:solidFill>
                <a:latin typeface="Century Gothic" panose="020B0502020202020204" pitchFamily="34" charset="0"/>
              </a:rPr>
              <a:t>John’s grew the least at only half the size of Rachael’s, measuring 56.25cm</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How tall is Adam’s flower in cm?</a:t>
            </a:r>
          </a:p>
          <a:p>
            <a:pPr>
              <a:lnSpc>
                <a:spcPct val="150000"/>
              </a:lnSpc>
            </a:pPr>
            <a:r>
              <a:rPr lang="en-GB" sz="2000" b="1" dirty="0">
                <a:solidFill>
                  <a:srgbClr val="FF0000"/>
                </a:solidFill>
                <a:latin typeface="Century Gothic" panose="020B0502020202020204" pitchFamily="34" charset="0"/>
              </a:rPr>
              <a:t>150 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2AE2DE23-5A77-44D4-8042-8682938C06D8}"/>
              </a:ext>
            </a:extLst>
          </p:cNvPr>
          <p:cNvGraphicFramePr>
            <a:graphicFrameLocks noGrp="1"/>
          </p:cNvGraphicFramePr>
          <p:nvPr/>
        </p:nvGraphicFramePr>
        <p:xfrm>
          <a:off x="4511037" y="1331256"/>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20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20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TextBox 9">
            <a:extLst>
              <a:ext uri="{FF2B5EF4-FFF2-40B4-BE49-F238E27FC236}">
                <a16:creationId xmlns:a16="http://schemas.microsoft.com/office/drawing/2014/main" id="{436C6170-EF00-447A-B31B-431EA6B7C3F5}"/>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8330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98A7EFC8-60CC-4A28-82BA-B701A9E456E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CA680B06-132F-45B5-9477-57FF354E776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Esme is filling eighty 20ml bottles using 1      litres of oil. </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She will not have enough oil to fill all eighty bottles. </a:t>
            </a:r>
            <a:endParaRPr lang="en-GB" sz="2000" dirty="0">
              <a:solidFill>
                <a:schemeClr val="tx1"/>
              </a:solidFill>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40EE2CB-D210-44E2-9E44-47C57106E6A0}"/>
              </a:ext>
            </a:extLst>
          </p:cNvPr>
          <p:cNvGraphicFramePr>
            <a:graphicFrameLocks noGrp="1"/>
          </p:cNvGraphicFramePr>
          <p:nvPr/>
        </p:nvGraphicFramePr>
        <p:xfrm>
          <a:off x="5303057" y="1367781"/>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3" name="TextBox 12">
            <a:extLst>
              <a:ext uri="{FF2B5EF4-FFF2-40B4-BE49-F238E27FC236}">
                <a16:creationId xmlns:a16="http://schemas.microsoft.com/office/drawing/2014/main" id="{19E1A9EA-C1E9-4B43-835A-4C9A8BA2D8DE}"/>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68824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98A7EFC8-60CC-4A28-82BA-B701A9E456E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0" name="Rectangle 9">
            <a:extLst>
              <a:ext uri="{FF2B5EF4-FFF2-40B4-BE49-F238E27FC236}">
                <a16:creationId xmlns:a16="http://schemas.microsoft.com/office/drawing/2014/main" id="{CA680B06-132F-45B5-9477-57FF354E776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Esme is filling eighty 20ml bottles using 1      litres of oil. </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She will not have enough oil to fill all eighty bottles. </a:t>
            </a: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False, 80 x 20ml is 1,600ml which is less than 1,750ml.</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40EE2CB-D210-44E2-9E44-47C57106E6A0}"/>
              </a:ext>
            </a:extLst>
          </p:cNvPr>
          <p:cNvGraphicFramePr>
            <a:graphicFrameLocks noGrp="1"/>
          </p:cNvGraphicFramePr>
          <p:nvPr/>
        </p:nvGraphicFramePr>
        <p:xfrm>
          <a:off x="5303057" y="1367781"/>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2" name="TextBox 11">
            <a:extLst>
              <a:ext uri="{FF2B5EF4-FFF2-40B4-BE49-F238E27FC236}">
                <a16:creationId xmlns:a16="http://schemas.microsoft.com/office/drawing/2014/main" id="{7F7402A5-77F2-4FB1-B91A-ABAC3BA5EE05}"/>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02654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Amanda is timing how long it takes her two daughters to tidy their rooms. </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Emily’s is tidy after 2      hours, then she spends 17 minutes dusting and vacuuming.</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Charlotte has finished everything after 3.25 hours.</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minutes quicker was Emily than Charlotte?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A0EEF62-8920-484D-8CBC-75398BF07D5E}"/>
              </a:ext>
            </a:extLst>
          </p:cNvPr>
          <p:cNvGraphicFramePr>
            <a:graphicFrameLocks noGrp="1"/>
          </p:cNvGraphicFramePr>
          <p:nvPr/>
        </p:nvGraphicFramePr>
        <p:xfrm>
          <a:off x="2850462" y="192089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9" name="TextBox 8">
            <a:extLst>
              <a:ext uri="{FF2B5EF4-FFF2-40B4-BE49-F238E27FC236}">
                <a16:creationId xmlns:a16="http://schemas.microsoft.com/office/drawing/2014/main" id="{90634595-F138-49AC-9A02-EBFD159769B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73955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Amanda is timing how long it takes her two daughters to tidy their rooms. </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Emily’s is tidy after 2      hours, then she spends 17 minutes dusting and vacuuming.</a:t>
            </a:r>
          </a:p>
          <a:p>
            <a:pPr>
              <a:lnSpc>
                <a:spcPct val="150000"/>
              </a:lnSpc>
            </a:pPr>
            <a:endParaRPr lang="en-GB" sz="2000" b="1" dirty="0">
              <a:solidFill>
                <a:schemeClr val="tx1"/>
              </a:solidFill>
              <a:latin typeface="Century Gothic" panose="020B0502020202020204" pitchFamily="34" charset="0"/>
            </a:endParaRPr>
          </a:p>
          <a:p>
            <a:pPr>
              <a:lnSpc>
                <a:spcPct val="150000"/>
              </a:lnSpc>
            </a:pPr>
            <a:r>
              <a:rPr lang="en-GB" sz="2000" b="1" dirty="0">
                <a:solidFill>
                  <a:schemeClr val="tx1"/>
                </a:solidFill>
                <a:latin typeface="Century Gothic" panose="020B0502020202020204" pitchFamily="34" charset="0"/>
              </a:rPr>
              <a:t>Charlotte has finished everything after 3.25 hours.</a:t>
            </a: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minutes quicker was Emily than Charlotte?</a:t>
            </a:r>
          </a:p>
          <a:p>
            <a:r>
              <a:rPr lang="en-GB" sz="2000" b="1" dirty="0">
                <a:solidFill>
                  <a:srgbClr val="FF0000"/>
                </a:solidFill>
                <a:latin typeface="Century Gothic" panose="020B0502020202020204" pitchFamily="34" charset="0"/>
              </a:rPr>
              <a:t>43 minutes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C1AF9B8F-2E8F-4C8C-A6EE-DFE0A6FB0FD2}"/>
              </a:ext>
            </a:extLst>
          </p:cNvPr>
          <p:cNvGraphicFramePr>
            <a:graphicFrameLocks noGrp="1"/>
          </p:cNvGraphicFramePr>
          <p:nvPr/>
        </p:nvGraphicFramePr>
        <p:xfrm>
          <a:off x="2850462" y="192089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TextBox 9">
            <a:extLst>
              <a:ext uri="{FF2B5EF4-FFF2-40B4-BE49-F238E27FC236}">
                <a16:creationId xmlns:a16="http://schemas.microsoft.com/office/drawing/2014/main" id="{D3C6C80F-F564-4322-9819-D6972C41AF41}"/>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78150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item to the most appropriate unit of measurement.</a:t>
            </a: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D5879D4-2673-4CBF-A8EC-0A0DAF140AB8}"/>
              </a:ext>
            </a:extLst>
          </p:cNvPr>
          <p:cNvGraphicFramePr>
            <a:graphicFrameLocks noGrp="1"/>
          </p:cNvGraphicFramePr>
          <p:nvPr/>
        </p:nvGraphicFramePr>
        <p:xfrm>
          <a:off x="550416" y="1442188"/>
          <a:ext cx="8043168" cy="4618488"/>
        </p:xfrm>
        <a:graphic>
          <a:graphicData uri="http://schemas.openxmlformats.org/drawingml/2006/table">
            <a:tbl>
              <a:tblPr firstRow="1" bandRow="1">
                <a:tableStyleId>{5940675A-B579-460E-94D1-54222C63F5DA}</a:tableStyleId>
              </a:tblPr>
              <a:tblGrid>
                <a:gridCol w="4989250">
                  <a:extLst>
                    <a:ext uri="{9D8B030D-6E8A-4147-A177-3AD203B41FA5}">
                      <a16:colId xmlns:a16="http://schemas.microsoft.com/office/drawing/2014/main" val="11349884"/>
                    </a:ext>
                  </a:extLst>
                </a:gridCol>
                <a:gridCol w="710214">
                  <a:extLst>
                    <a:ext uri="{9D8B030D-6E8A-4147-A177-3AD203B41FA5}">
                      <a16:colId xmlns:a16="http://schemas.microsoft.com/office/drawing/2014/main" val="3839369014"/>
                    </a:ext>
                  </a:extLst>
                </a:gridCol>
                <a:gridCol w="2343704">
                  <a:extLst>
                    <a:ext uri="{9D8B030D-6E8A-4147-A177-3AD203B41FA5}">
                      <a16:colId xmlns:a16="http://schemas.microsoft.com/office/drawing/2014/main" val="94286159"/>
                    </a:ext>
                  </a:extLst>
                </a:gridCol>
              </a:tblGrid>
              <a:tr h="659784">
                <a:tc>
                  <a:txBody>
                    <a:bodyPr/>
                    <a:lstStyle/>
                    <a:p>
                      <a:pPr algn="ctr"/>
                      <a:r>
                        <a:rPr lang="en-GB" b="1" dirty="0">
                          <a:solidFill>
                            <a:schemeClr val="tx1"/>
                          </a:solidFill>
                          <a:latin typeface="Century Gothic" panose="020B0502020202020204" pitchFamily="34" charset="0"/>
                        </a:rPr>
                        <a:t>Weight of a sack of potatoes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9859587"/>
                  </a:ext>
                </a:extLst>
              </a:tr>
              <a:tr h="659784">
                <a:tc>
                  <a:txBody>
                    <a:bodyPr/>
                    <a:lstStyle/>
                    <a:p>
                      <a:pPr algn="ctr"/>
                      <a:r>
                        <a:rPr lang="en-GB" b="1" dirty="0">
                          <a:solidFill>
                            <a:schemeClr val="tx1"/>
                          </a:solidFill>
                          <a:latin typeface="Century Gothic" panose="020B0502020202020204" pitchFamily="34" charset="0"/>
                        </a:rPr>
                        <a:t>Volume of water in a glass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mm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6101423"/>
                  </a:ext>
                </a:extLst>
              </a:tr>
              <a:tr h="659784">
                <a:tc>
                  <a:txBody>
                    <a:bodyPr/>
                    <a:lstStyle/>
                    <a:p>
                      <a:pPr algn="ctr"/>
                      <a:r>
                        <a:rPr lang="en-GB" b="1" dirty="0">
                          <a:solidFill>
                            <a:schemeClr val="tx1"/>
                          </a:solidFill>
                          <a:latin typeface="Century Gothic" panose="020B0502020202020204" pitchFamily="34" charset="0"/>
                        </a:rPr>
                        <a:t>Length of a park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cm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337528"/>
                  </a:ext>
                </a:extLst>
              </a:tr>
              <a:tr h="659784">
                <a:tc>
                  <a:txBody>
                    <a:bodyPr/>
                    <a:lstStyle/>
                    <a:p>
                      <a:pPr algn="ctr"/>
                      <a:r>
                        <a:rPr lang="en-GB" b="1" dirty="0">
                          <a:solidFill>
                            <a:schemeClr val="tx1"/>
                          </a:solidFill>
                          <a:latin typeface="Century Gothic" panose="020B0502020202020204" pitchFamily="34" charset="0"/>
                        </a:rPr>
                        <a:t>Length of a 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26117"/>
                  </a:ext>
                </a:extLst>
              </a:tr>
              <a:tr h="659784">
                <a:tc>
                  <a:txBody>
                    <a:bodyPr/>
                    <a:lstStyle/>
                    <a:p>
                      <a:pPr algn="ctr"/>
                      <a:r>
                        <a:rPr lang="en-GB" b="1" dirty="0">
                          <a:solidFill>
                            <a:schemeClr val="tx1"/>
                          </a:solidFill>
                          <a:latin typeface="Century Gothic" panose="020B0502020202020204" pitchFamily="34" charset="0"/>
                        </a:rPr>
                        <a:t>Weight of an apple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ml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683385"/>
                  </a:ext>
                </a:extLst>
              </a:tr>
              <a:tr h="659784">
                <a:tc>
                  <a:txBody>
                    <a:bodyPr/>
                    <a:lstStyle/>
                    <a:p>
                      <a:pPr algn="ctr"/>
                      <a:r>
                        <a:rPr lang="en-GB" b="1" dirty="0">
                          <a:solidFill>
                            <a:schemeClr val="tx1"/>
                          </a:solidFill>
                          <a:latin typeface="Century Gothic" panose="020B0502020202020204" pitchFamily="34" charset="0"/>
                        </a:rPr>
                        <a:t>Volume of water in a bucket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8848242"/>
                  </a:ext>
                </a:extLst>
              </a:tr>
              <a:tr h="659784">
                <a:tc>
                  <a:txBody>
                    <a:bodyPr/>
                    <a:lstStyle/>
                    <a:p>
                      <a:pPr algn="ctr"/>
                      <a:r>
                        <a:rPr lang="en-GB" b="1" dirty="0">
                          <a:solidFill>
                            <a:schemeClr val="tx1"/>
                          </a:solidFill>
                          <a:latin typeface="Century Gothic" panose="020B0502020202020204" pitchFamily="34" charset="0"/>
                        </a:rPr>
                        <a:t>Length of an ant’s leg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chemeClr val="tx1"/>
                          </a:solidFill>
                          <a:latin typeface="Century Gothic" panose="020B0502020202020204" pitchFamily="34" charset="0"/>
                        </a:rPr>
                        <a:t>kg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3793011"/>
                  </a:ext>
                </a:extLst>
              </a:tr>
            </a:tbl>
          </a:graphicData>
        </a:graphic>
      </p:graphicFrame>
      <p:sp>
        <p:nvSpPr>
          <p:cNvPr id="9" name="TextBox 8">
            <a:extLst>
              <a:ext uri="{FF2B5EF4-FFF2-40B4-BE49-F238E27FC236}">
                <a16:creationId xmlns:a16="http://schemas.microsoft.com/office/drawing/2014/main" id="{40AD1162-DB98-4D00-8546-D1B98D83E3B5}"/>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50868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Victoria weighs her puppy every month and keeps a record in the table.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heavier in grams was her puppy in May, compared to January?</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5F9D8E2-D919-4EF4-A3E7-5265CA3451E1}"/>
              </a:ext>
            </a:extLst>
          </p:cNvPr>
          <p:cNvGraphicFramePr>
            <a:graphicFrameLocks noGrp="1"/>
          </p:cNvGraphicFramePr>
          <p:nvPr/>
        </p:nvGraphicFramePr>
        <p:xfrm>
          <a:off x="1962000" y="1648723"/>
          <a:ext cx="5220000" cy="1684619"/>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4200076552"/>
                    </a:ext>
                  </a:extLst>
                </a:gridCol>
                <a:gridCol w="1044000">
                  <a:extLst>
                    <a:ext uri="{9D8B030D-6E8A-4147-A177-3AD203B41FA5}">
                      <a16:colId xmlns:a16="http://schemas.microsoft.com/office/drawing/2014/main" val="3643185624"/>
                    </a:ext>
                  </a:extLst>
                </a:gridCol>
                <a:gridCol w="1044000">
                  <a:extLst>
                    <a:ext uri="{9D8B030D-6E8A-4147-A177-3AD203B41FA5}">
                      <a16:colId xmlns:a16="http://schemas.microsoft.com/office/drawing/2014/main" val="3009023302"/>
                    </a:ext>
                  </a:extLst>
                </a:gridCol>
                <a:gridCol w="1044000">
                  <a:extLst>
                    <a:ext uri="{9D8B030D-6E8A-4147-A177-3AD203B41FA5}">
                      <a16:colId xmlns:a16="http://schemas.microsoft.com/office/drawing/2014/main" val="1939767197"/>
                    </a:ext>
                  </a:extLst>
                </a:gridCol>
                <a:gridCol w="1044000">
                  <a:extLst>
                    <a:ext uri="{9D8B030D-6E8A-4147-A177-3AD203B41FA5}">
                      <a16:colId xmlns:a16="http://schemas.microsoft.com/office/drawing/2014/main" val="4080597347"/>
                    </a:ext>
                  </a:extLst>
                </a:gridCol>
              </a:tblGrid>
              <a:tr h="604619">
                <a:tc>
                  <a:txBody>
                    <a:bodyPr/>
                    <a:lstStyle/>
                    <a:p>
                      <a:pPr algn="ctr"/>
                      <a:r>
                        <a:rPr lang="en-GB" sz="1800" b="1" dirty="0">
                          <a:latin typeface="Century Gothic" panose="020B0502020202020204" pitchFamily="34" charset="0"/>
                        </a:rPr>
                        <a:t>January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February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March</a:t>
                      </a:r>
                    </a:p>
                  </a:txBody>
                  <a:tcPr marL="0" marR="0" marT="0" marB="0" anchor="ctr">
                    <a:solidFill>
                      <a:schemeClr val="bg1"/>
                    </a:solidFill>
                  </a:tcPr>
                </a:tc>
                <a:tc>
                  <a:txBody>
                    <a:bodyPr/>
                    <a:lstStyle/>
                    <a:p>
                      <a:pPr algn="ctr"/>
                      <a:r>
                        <a:rPr lang="en-GB" sz="1800" b="1" dirty="0">
                          <a:latin typeface="Century Gothic" panose="020B0502020202020204" pitchFamily="34" charset="0"/>
                        </a:rPr>
                        <a:t>April</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May</a:t>
                      </a:r>
                    </a:p>
                  </a:txBody>
                  <a:tcPr marL="0" marR="0" marT="0" marB="0" anchor="ctr">
                    <a:solidFill>
                      <a:schemeClr val="bg1"/>
                    </a:solidFill>
                  </a:tcPr>
                </a:tc>
                <a:extLst>
                  <a:ext uri="{0D108BD9-81ED-4DB2-BD59-A6C34878D82A}">
                    <a16:rowId xmlns:a16="http://schemas.microsoft.com/office/drawing/2014/main" val="423540658"/>
                  </a:ext>
                </a:extLst>
              </a:tr>
              <a:tr h="1080000">
                <a:tc>
                  <a:txBody>
                    <a:bodyPr/>
                    <a:lstStyle/>
                    <a:p>
                      <a:pPr algn="ctr"/>
                      <a:r>
                        <a:rPr lang="en-GB" sz="1800" b="1" dirty="0">
                          <a:latin typeface="Century Gothic" panose="020B0502020202020204" pitchFamily="34" charset="0"/>
                        </a:rPr>
                        <a:t>0.04kg</a:t>
                      </a:r>
                    </a:p>
                  </a:txBody>
                  <a:tcPr marL="0" marR="0" marT="0" marB="0" anchor="ctr">
                    <a:solidFill>
                      <a:schemeClr val="bg1"/>
                    </a:solidFill>
                  </a:tcPr>
                </a:tc>
                <a:tc>
                  <a:txBody>
                    <a:bodyPr/>
                    <a:lstStyle/>
                    <a:p>
                      <a:pPr algn="ctr"/>
                      <a:r>
                        <a:rPr lang="en-GB" sz="1800" b="1" dirty="0">
                          <a:latin typeface="Century Gothic" panose="020B0502020202020204" pitchFamily="34" charset="0"/>
                        </a:rPr>
                        <a:t>54g</a:t>
                      </a:r>
                    </a:p>
                  </a:txBody>
                  <a:tcPr marL="0" marR="0" marT="0" marB="0" anchor="ctr">
                    <a:solidFill>
                      <a:schemeClr val="bg1"/>
                    </a:solidFill>
                  </a:tcPr>
                </a:tc>
                <a:tc>
                  <a:txBody>
                    <a:bodyPr/>
                    <a:lstStyle/>
                    <a:p>
                      <a:pPr algn="ctr"/>
                      <a:r>
                        <a:rPr lang="en-GB" sz="1800" b="1" dirty="0">
                          <a:latin typeface="Century Gothic" panose="020B0502020202020204" pitchFamily="34" charset="0"/>
                        </a:rPr>
                        <a:t>0.13kg</a:t>
                      </a:r>
                    </a:p>
                  </a:txBody>
                  <a:tcPr marL="0" marR="0" marT="0" marB="0" anchor="ctr">
                    <a:solidFill>
                      <a:schemeClr val="bg1"/>
                    </a:solidFill>
                  </a:tcPr>
                </a:tc>
                <a:tc>
                  <a:txBody>
                    <a:bodyPr/>
                    <a:lstStyle/>
                    <a:p>
                      <a:pPr algn="l"/>
                      <a:r>
                        <a:rPr lang="en-GB" sz="1800" b="1" dirty="0">
                          <a:latin typeface="Century Gothic" panose="020B0502020202020204" pitchFamily="34" charset="0"/>
                        </a:rPr>
                        <a:t>    390g</a:t>
                      </a:r>
                    </a:p>
                  </a:txBody>
                  <a:tcPr marL="0" marR="0" marT="0" marB="0" anchor="ctr">
                    <a:solidFill>
                      <a:schemeClr val="bg1"/>
                    </a:solidFill>
                  </a:tcPr>
                </a:tc>
                <a:tc>
                  <a:txBody>
                    <a:bodyPr/>
                    <a:lstStyle/>
                    <a:p>
                      <a:pPr algn="ctr"/>
                      <a:r>
                        <a:rPr lang="en-GB" sz="1800" b="1" dirty="0">
                          <a:latin typeface="Century Gothic" panose="020B0502020202020204" pitchFamily="34" charset="0"/>
                        </a:rPr>
                        <a:t>      kg</a:t>
                      </a:r>
                    </a:p>
                  </a:txBody>
                  <a:tcPr marL="0" marR="0" marT="0" marB="0" anchor="ctr">
                    <a:solidFill>
                      <a:schemeClr val="bg1"/>
                    </a:solidFill>
                  </a:tcPr>
                </a:tc>
                <a:extLst>
                  <a:ext uri="{0D108BD9-81ED-4DB2-BD59-A6C34878D82A}">
                    <a16:rowId xmlns:a16="http://schemas.microsoft.com/office/drawing/2014/main" val="1292245690"/>
                  </a:ext>
                </a:extLst>
              </a:tr>
            </a:tbl>
          </a:graphicData>
        </a:graphic>
      </p:graphicFrame>
      <p:graphicFrame>
        <p:nvGraphicFramePr>
          <p:cNvPr id="9" name="Table 8">
            <a:extLst>
              <a:ext uri="{FF2B5EF4-FFF2-40B4-BE49-F238E27FC236}">
                <a16:creationId xmlns:a16="http://schemas.microsoft.com/office/drawing/2014/main" id="{24617CF4-53AC-4EEE-B39D-464187FD0A9F}"/>
              </a:ext>
            </a:extLst>
          </p:cNvPr>
          <p:cNvGraphicFramePr>
            <a:graphicFrameLocks noGrp="1"/>
          </p:cNvGraphicFramePr>
          <p:nvPr/>
        </p:nvGraphicFramePr>
        <p:xfrm>
          <a:off x="6409787" y="2542149"/>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21285">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21285">
                <a:tc>
                  <a:txBody>
                    <a:bodyPr/>
                    <a:lstStyle/>
                    <a:p>
                      <a:pPr algn="ctr"/>
                      <a:r>
                        <a:rPr lang="en-GB" sz="1800" b="1" dirty="0">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TextBox 9">
            <a:extLst>
              <a:ext uri="{FF2B5EF4-FFF2-40B4-BE49-F238E27FC236}">
                <a16:creationId xmlns:a16="http://schemas.microsoft.com/office/drawing/2014/main" id="{5EF8053B-72DD-436F-A708-584FF2EAD96E}"/>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18822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Victoria weighs her puppy every month and keeps a record in the table.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How much heavier in grams was her puppy in May, compared to January?</a:t>
            </a:r>
          </a:p>
          <a:p>
            <a:pPr lvl="0"/>
            <a:r>
              <a:rPr lang="en-GB" sz="2000" b="1" dirty="0">
                <a:solidFill>
                  <a:srgbClr val="FF0000"/>
                </a:solidFill>
                <a:latin typeface="Century Gothic" panose="020B0502020202020204" pitchFamily="34" charset="0"/>
              </a:rPr>
              <a:t>460g</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75F9D8E2-D919-4EF4-A3E7-5265CA3451E1}"/>
              </a:ext>
            </a:extLst>
          </p:cNvPr>
          <p:cNvGraphicFramePr>
            <a:graphicFrameLocks noGrp="1"/>
          </p:cNvGraphicFramePr>
          <p:nvPr/>
        </p:nvGraphicFramePr>
        <p:xfrm>
          <a:off x="1962000" y="1648723"/>
          <a:ext cx="5220000" cy="1684619"/>
        </p:xfrm>
        <a:graphic>
          <a:graphicData uri="http://schemas.openxmlformats.org/drawingml/2006/table">
            <a:tbl>
              <a:tblPr firstRow="1" bandRow="1">
                <a:tableStyleId>{5940675A-B579-460E-94D1-54222C63F5DA}</a:tableStyleId>
              </a:tblPr>
              <a:tblGrid>
                <a:gridCol w="1044000">
                  <a:extLst>
                    <a:ext uri="{9D8B030D-6E8A-4147-A177-3AD203B41FA5}">
                      <a16:colId xmlns:a16="http://schemas.microsoft.com/office/drawing/2014/main" val="4200076552"/>
                    </a:ext>
                  </a:extLst>
                </a:gridCol>
                <a:gridCol w="1044000">
                  <a:extLst>
                    <a:ext uri="{9D8B030D-6E8A-4147-A177-3AD203B41FA5}">
                      <a16:colId xmlns:a16="http://schemas.microsoft.com/office/drawing/2014/main" val="3643185624"/>
                    </a:ext>
                  </a:extLst>
                </a:gridCol>
                <a:gridCol w="1044000">
                  <a:extLst>
                    <a:ext uri="{9D8B030D-6E8A-4147-A177-3AD203B41FA5}">
                      <a16:colId xmlns:a16="http://schemas.microsoft.com/office/drawing/2014/main" val="3009023302"/>
                    </a:ext>
                  </a:extLst>
                </a:gridCol>
                <a:gridCol w="1044000">
                  <a:extLst>
                    <a:ext uri="{9D8B030D-6E8A-4147-A177-3AD203B41FA5}">
                      <a16:colId xmlns:a16="http://schemas.microsoft.com/office/drawing/2014/main" val="1939767197"/>
                    </a:ext>
                  </a:extLst>
                </a:gridCol>
                <a:gridCol w="1044000">
                  <a:extLst>
                    <a:ext uri="{9D8B030D-6E8A-4147-A177-3AD203B41FA5}">
                      <a16:colId xmlns:a16="http://schemas.microsoft.com/office/drawing/2014/main" val="4080597347"/>
                    </a:ext>
                  </a:extLst>
                </a:gridCol>
              </a:tblGrid>
              <a:tr h="604619">
                <a:tc>
                  <a:txBody>
                    <a:bodyPr/>
                    <a:lstStyle/>
                    <a:p>
                      <a:pPr algn="ctr"/>
                      <a:r>
                        <a:rPr lang="en-GB" sz="1800" b="1" dirty="0">
                          <a:latin typeface="Century Gothic" panose="020B0502020202020204" pitchFamily="34" charset="0"/>
                        </a:rPr>
                        <a:t>January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February</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March</a:t>
                      </a:r>
                    </a:p>
                  </a:txBody>
                  <a:tcPr marL="0" marR="0" marT="0" marB="0" anchor="ctr">
                    <a:solidFill>
                      <a:schemeClr val="bg1"/>
                    </a:solidFill>
                  </a:tcPr>
                </a:tc>
                <a:tc>
                  <a:txBody>
                    <a:bodyPr/>
                    <a:lstStyle/>
                    <a:p>
                      <a:pPr algn="ctr"/>
                      <a:r>
                        <a:rPr lang="en-GB" sz="1800" b="1" dirty="0">
                          <a:latin typeface="Century Gothic" panose="020B0502020202020204" pitchFamily="34" charset="0"/>
                        </a:rPr>
                        <a:t>April</a:t>
                      </a:r>
                    </a:p>
                  </a:txBody>
                  <a:tcPr marL="0" marR="0" marT="0" marB="0"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May</a:t>
                      </a:r>
                    </a:p>
                  </a:txBody>
                  <a:tcPr marL="0" marR="0" marT="0" marB="0" anchor="ctr">
                    <a:solidFill>
                      <a:schemeClr val="bg1"/>
                    </a:solidFill>
                  </a:tcPr>
                </a:tc>
                <a:extLst>
                  <a:ext uri="{0D108BD9-81ED-4DB2-BD59-A6C34878D82A}">
                    <a16:rowId xmlns:a16="http://schemas.microsoft.com/office/drawing/2014/main" val="423540658"/>
                  </a:ext>
                </a:extLst>
              </a:tr>
              <a:tr h="1080000">
                <a:tc>
                  <a:txBody>
                    <a:bodyPr/>
                    <a:lstStyle/>
                    <a:p>
                      <a:pPr algn="ctr"/>
                      <a:r>
                        <a:rPr lang="en-GB" sz="1800" b="1" dirty="0">
                          <a:latin typeface="Century Gothic" panose="020B0502020202020204" pitchFamily="34" charset="0"/>
                        </a:rPr>
                        <a:t>0.04kg</a:t>
                      </a:r>
                    </a:p>
                  </a:txBody>
                  <a:tcPr marL="0" marR="0" marT="0" marB="0" anchor="ctr">
                    <a:solidFill>
                      <a:schemeClr val="bg1"/>
                    </a:solidFill>
                  </a:tcPr>
                </a:tc>
                <a:tc>
                  <a:txBody>
                    <a:bodyPr/>
                    <a:lstStyle/>
                    <a:p>
                      <a:pPr algn="ctr"/>
                      <a:r>
                        <a:rPr lang="en-GB" sz="1800" b="1" dirty="0">
                          <a:latin typeface="Century Gothic" panose="020B0502020202020204" pitchFamily="34" charset="0"/>
                        </a:rPr>
                        <a:t>54g</a:t>
                      </a:r>
                    </a:p>
                  </a:txBody>
                  <a:tcPr marL="0" marR="0" marT="0" marB="0" anchor="ctr">
                    <a:solidFill>
                      <a:schemeClr val="bg1"/>
                    </a:solidFill>
                  </a:tcPr>
                </a:tc>
                <a:tc>
                  <a:txBody>
                    <a:bodyPr/>
                    <a:lstStyle/>
                    <a:p>
                      <a:pPr algn="ctr"/>
                      <a:r>
                        <a:rPr lang="en-GB" sz="1800" b="1" dirty="0">
                          <a:latin typeface="Century Gothic" panose="020B0502020202020204" pitchFamily="34" charset="0"/>
                        </a:rPr>
                        <a:t>0.13kg</a:t>
                      </a:r>
                    </a:p>
                  </a:txBody>
                  <a:tcPr marL="0" marR="0" marT="0" marB="0" anchor="ctr">
                    <a:solidFill>
                      <a:schemeClr val="bg1"/>
                    </a:solidFill>
                  </a:tcPr>
                </a:tc>
                <a:tc>
                  <a:txBody>
                    <a:bodyPr/>
                    <a:lstStyle/>
                    <a:p>
                      <a:pPr algn="l"/>
                      <a:r>
                        <a:rPr lang="en-GB" sz="1800" b="1" dirty="0">
                          <a:latin typeface="Century Gothic" panose="020B0502020202020204" pitchFamily="34" charset="0"/>
                        </a:rPr>
                        <a:t>    390g</a:t>
                      </a:r>
                    </a:p>
                  </a:txBody>
                  <a:tcPr marL="0" marR="0" marT="0" marB="0" anchor="ctr">
                    <a:solidFill>
                      <a:schemeClr val="bg1"/>
                    </a:solidFill>
                  </a:tcPr>
                </a:tc>
                <a:tc>
                  <a:txBody>
                    <a:bodyPr/>
                    <a:lstStyle/>
                    <a:p>
                      <a:pPr algn="ctr"/>
                      <a:r>
                        <a:rPr lang="en-GB" sz="1800" b="1" dirty="0">
                          <a:latin typeface="Century Gothic" panose="020B0502020202020204" pitchFamily="34" charset="0"/>
                        </a:rPr>
                        <a:t>      kg</a:t>
                      </a:r>
                    </a:p>
                  </a:txBody>
                  <a:tcPr marL="0" marR="0" marT="0" marB="0" anchor="ctr">
                    <a:solidFill>
                      <a:schemeClr val="bg1"/>
                    </a:solidFill>
                  </a:tcPr>
                </a:tc>
                <a:extLst>
                  <a:ext uri="{0D108BD9-81ED-4DB2-BD59-A6C34878D82A}">
                    <a16:rowId xmlns:a16="http://schemas.microsoft.com/office/drawing/2014/main" val="1292245690"/>
                  </a:ext>
                </a:extLst>
              </a:tr>
            </a:tbl>
          </a:graphicData>
        </a:graphic>
      </p:graphicFrame>
      <p:graphicFrame>
        <p:nvGraphicFramePr>
          <p:cNvPr id="9" name="Table 8">
            <a:extLst>
              <a:ext uri="{FF2B5EF4-FFF2-40B4-BE49-F238E27FC236}">
                <a16:creationId xmlns:a16="http://schemas.microsoft.com/office/drawing/2014/main" id="{24617CF4-53AC-4EEE-B39D-464187FD0A9F}"/>
              </a:ext>
            </a:extLst>
          </p:cNvPr>
          <p:cNvGraphicFramePr>
            <a:graphicFrameLocks noGrp="1"/>
          </p:cNvGraphicFramePr>
          <p:nvPr/>
        </p:nvGraphicFramePr>
        <p:xfrm>
          <a:off x="6409787" y="2542149"/>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21285">
                <a:tc>
                  <a:txBody>
                    <a:bodyPr/>
                    <a:lstStyle/>
                    <a:p>
                      <a:pPr algn="ctr"/>
                      <a:r>
                        <a:rPr lang="en-GB" sz="1800" b="1" dirty="0">
                          <a:latin typeface="Century Gothic" panose="020B0502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21285">
                <a:tc>
                  <a:txBody>
                    <a:bodyPr/>
                    <a:lstStyle/>
                    <a:p>
                      <a:pPr algn="ctr"/>
                      <a:r>
                        <a:rPr lang="en-GB" sz="1800" b="1" dirty="0">
                          <a:latin typeface="Century Gothic" panose="020B0502020202020204" pitchFamily="34" charset="0"/>
                        </a:rPr>
                        <a:t>2</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10" name="TextBox 9">
            <a:extLst>
              <a:ext uri="{FF2B5EF4-FFF2-40B4-BE49-F238E27FC236}">
                <a16:creationId xmlns:a16="http://schemas.microsoft.com/office/drawing/2014/main" id="{C17675D1-D2E7-44AA-90F0-14B5BE7FEA12}"/>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60007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834A4D4B-1A1C-4392-B8F9-C2602428A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r>
              <a:rPr lang="en-GB" sz="1600" b="1" u="sng" dirty="0">
                <a:solidFill>
                  <a:schemeClr val="bg2">
                    <a:lumMod val="50000"/>
                  </a:schemeClr>
                </a:solidFill>
                <a:latin typeface="Century Gothic" panose="020B0502020202020204" pitchFamily="34" charset="0"/>
              </a:rPr>
              <a:t>Friday 1</a:t>
            </a:r>
            <a:r>
              <a:rPr lang="en-GB" sz="1600" b="1" u="sng" baseline="30000" dirty="0">
                <a:solidFill>
                  <a:schemeClr val="bg2">
                    <a:lumMod val="50000"/>
                  </a:schemeClr>
                </a:solidFill>
                <a:latin typeface="Century Gothic" panose="020B0502020202020204" pitchFamily="34" charset="0"/>
              </a:rPr>
              <a:t>st</a:t>
            </a:r>
            <a:r>
              <a:rPr lang="en-GB" sz="1600" b="1" u="sng" dirty="0">
                <a:solidFill>
                  <a:schemeClr val="bg2">
                    <a:lumMod val="50000"/>
                  </a:schemeClr>
                </a:solidFill>
                <a:latin typeface="Century Gothic" panose="020B0502020202020204" pitchFamily="34" charset="0"/>
              </a:rPr>
              <a:t> May 2020</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Francis and Ariel are converting millimetres to centimetres.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rgbClr val="FF0000"/>
                </a:solidFill>
                <a:latin typeface="Century Gothic" panose="020B0502020202020204" pitchFamily="34" charset="0"/>
              </a:rPr>
              <a:t>Ariel is correct because you have to divide by 1,000 to convert from millimetres to metres. </a:t>
            </a:r>
          </a:p>
          <a:p>
            <a:r>
              <a:rPr lang="en-GB" sz="2000" b="1" dirty="0">
                <a:solidFill>
                  <a:srgbClr val="FF0000"/>
                </a:solidFill>
                <a:latin typeface="Century Gothic" panose="020B0502020202020204" pitchFamily="34" charset="0"/>
              </a:rPr>
              <a:t>1,260mm ÷ 1,000 = 1.26m</a:t>
            </a:r>
          </a:p>
          <a:p>
            <a:pPr lvl="0"/>
            <a:endParaRPr lang="en-GB" sz="2000" b="1" dirty="0">
              <a:solidFill>
                <a:srgbClr val="E7E6E6">
                  <a:lumMod val="25000"/>
                </a:srgb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740AC235-CA36-4825-A652-A68B471E02BD}"/>
              </a:ext>
            </a:extLst>
          </p:cNvPr>
          <p:cNvGrpSpPr/>
          <p:nvPr/>
        </p:nvGrpSpPr>
        <p:grpSpPr>
          <a:xfrm>
            <a:off x="1045170" y="1536748"/>
            <a:ext cx="6929345" cy="3346151"/>
            <a:chOff x="953165" y="1536748"/>
            <a:chExt cx="6929345" cy="3346151"/>
          </a:xfrm>
        </p:grpSpPr>
        <p:sp>
          <p:nvSpPr>
            <p:cNvPr id="10" name="TextBox 9">
              <a:extLst>
                <a:ext uri="{FF2B5EF4-FFF2-40B4-BE49-F238E27FC236}">
                  <a16:creationId xmlns:a16="http://schemas.microsoft.com/office/drawing/2014/main" id="{3A2D2594-BC33-4EA4-B744-8D401D909482}"/>
                </a:ext>
              </a:extLst>
            </p:cNvPr>
            <p:cNvSpPr txBox="1"/>
            <p:nvPr/>
          </p:nvSpPr>
          <p:spPr>
            <a:xfrm>
              <a:off x="953165" y="3748938"/>
              <a:ext cx="1050288" cy="400110"/>
            </a:xfrm>
            <a:prstGeom prst="rect">
              <a:avLst/>
            </a:prstGeom>
            <a:noFill/>
          </p:spPr>
          <p:txBody>
            <a:bodyPr wrap="none" rtlCol="0" anchor="ctr">
              <a:spAutoFit/>
            </a:bodyPr>
            <a:lstStyle/>
            <a:p>
              <a:pPr algn="ctr"/>
              <a:r>
                <a:rPr lang="en-GB" sz="2000" b="1" dirty="0">
                  <a:latin typeface="Century Gothic" panose="020B0502020202020204" pitchFamily="34" charset="0"/>
                </a:rPr>
                <a:t>Francis</a:t>
              </a:r>
            </a:p>
          </p:txBody>
        </p:sp>
        <p:sp>
          <p:nvSpPr>
            <p:cNvPr id="11" name="Speech Bubble: Rectangle with Corners Rounded 10">
              <a:extLst>
                <a:ext uri="{FF2B5EF4-FFF2-40B4-BE49-F238E27FC236}">
                  <a16:creationId xmlns:a16="http://schemas.microsoft.com/office/drawing/2014/main" id="{20A6640D-3D6F-49B3-87BC-B5F979A3C393}"/>
                </a:ext>
              </a:extLst>
            </p:cNvPr>
            <p:cNvSpPr/>
            <p:nvPr/>
          </p:nvSpPr>
          <p:spPr>
            <a:xfrm>
              <a:off x="2310987" y="1536748"/>
              <a:ext cx="3333315" cy="1020523"/>
            </a:xfrm>
            <a:prstGeom prst="wedgeRoundRectCallout">
              <a:avLst>
                <a:gd name="adj1" fmla="val -57808"/>
                <a:gd name="adj2" fmla="val 3500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sp>
          <p:nvSpPr>
            <p:cNvPr id="13" name="TextBox 12">
              <a:extLst>
                <a:ext uri="{FF2B5EF4-FFF2-40B4-BE49-F238E27FC236}">
                  <a16:creationId xmlns:a16="http://schemas.microsoft.com/office/drawing/2014/main" id="{88E8B15B-3F6E-4216-B499-B591F3ACD63D}"/>
                </a:ext>
              </a:extLst>
            </p:cNvPr>
            <p:cNvSpPr txBox="1"/>
            <p:nvPr/>
          </p:nvSpPr>
          <p:spPr>
            <a:xfrm>
              <a:off x="7141602" y="4482789"/>
              <a:ext cx="740908" cy="400110"/>
            </a:xfrm>
            <a:prstGeom prst="rect">
              <a:avLst/>
            </a:prstGeom>
            <a:noFill/>
          </p:spPr>
          <p:txBody>
            <a:bodyPr wrap="none" rtlCol="0" anchor="ctr">
              <a:spAutoFit/>
            </a:bodyPr>
            <a:lstStyle/>
            <a:p>
              <a:pPr algn="ctr"/>
              <a:r>
                <a:rPr lang="en-GB" sz="2000" b="1" dirty="0">
                  <a:latin typeface="Century Gothic" panose="020B0502020202020204" pitchFamily="34" charset="0"/>
                </a:rPr>
                <a:t>Ariel</a:t>
              </a:r>
            </a:p>
          </p:txBody>
        </p:sp>
        <p:sp>
          <p:nvSpPr>
            <p:cNvPr id="14" name="Speech Bubble: Rectangle with Corners Rounded 13">
              <a:extLst>
                <a:ext uri="{FF2B5EF4-FFF2-40B4-BE49-F238E27FC236}">
                  <a16:creationId xmlns:a16="http://schemas.microsoft.com/office/drawing/2014/main" id="{87704C9E-BBD8-4C22-BEFA-5182A378111A}"/>
                </a:ext>
              </a:extLst>
            </p:cNvPr>
            <p:cNvSpPr/>
            <p:nvPr/>
          </p:nvSpPr>
          <p:spPr>
            <a:xfrm>
              <a:off x="3365546" y="2744767"/>
              <a:ext cx="3333315" cy="1020523"/>
            </a:xfrm>
            <a:prstGeom prst="wedgeRoundRectCallout">
              <a:avLst>
                <a:gd name="adj1" fmla="val 57047"/>
                <a:gd name="adj2" fmla="val 1320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1,260 millimetres is the same as 1.26 metres.</a:t>
              </a:r>
            </a:p>
          </p:txBody>
        </p:sp>
      </p:grpSp>
    </p:spTree>
    <p:extLst>
      <p:ext uri="{BB962C8B-B14F-4D97-AF65-F5344CB8AC3E}">
        <p14:creationId xmlns:p14="http://schemas.microsoft.com/office/powerpoint/2010/main" val="2637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7AE3B236-9193-4AE7-969D-22447B3B4038}"/>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B300F0D-E2EE-4A8A-A642-13FD57E937B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weight of one sack of coal is 4,050g. The lorry load has 25 coal sacks altogether.</a:t>
            </a: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000" b="1" dirty="0">
                <a:solidFill>
                  <a:schemeClr val="tx1"/>
                </a:solidFill>
                <a:latin typeface="Century Gothic" panose="020B0502020202020204" pitchFamily="34" charset="0"/>
              </a:rPr>
              <a:t>What is the total weight of coal in kg?</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ADA9BEE9-7BED-4BE3-8339-5889FE93B187}"/>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71900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7AE3B236-9193-4AE7-969D-22447B3B4038}"/>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B300F0D-E2EE-4A8A-A642-13FD57E937B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weight of one sack of coal is 4,050g. The lorry load has 25 coal sacks altogether.</a:t>
            </a: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000" b="1" dirty="0">
                <a:solidFill>
                  <a:schemeClr val="tx1"/>
                </a:solidFill>
                <a:latin typeface="Century Gothic" panose="020B0502020202020204" pitchFamily="34" charset="0"/>
              </a:rPr>
              <a:t>What is the total weight of coal in kg?</a:t>
            </a:r>
          </a:p>
          <a:p>
            <a:r>
              <a:rPr lang="en-GB" sz="2000" b="1" dirty="0">
                <a:solidFill>
                  <a:srgbClr val="FF0000"/>
                </a:solidFill>
                <a:latin typeface="Century Gothic" panose="020B0502020202020204" pitchFamily="34" charset="0"/>
              </a:rPr>
              <a:t>101.25kg</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3FFB5520-C845-4E1D-8792-3E3E81254430}"/>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90801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length of a train carriage is 20.06m. The length of a van is only 405cm. Arrange the digit cards to make the following statement match.</a:t>
            </a:r>
          </a:p>
        </p:txBody>
      </p:sp>
      <p:grpSp>
        <p:nvGrpSpPr>
          <p:cNvPr id="6" name="Group 5">
            <a:extLst>
              <a:ext uri="{FF2B5EF4-FFF2-40B4-BE49-F238E27FC236}">
                <a16:creationId xmlns:a16="http://schemas.microsoft.com/office/drawing/2014/main" id="{928D573A-C672-492B-A7CC-70B8BE3223B3}"/>
              </a:ext>
            </a:extLst>
          </p:cNvPr>
          <p:cNvGrpSpPr/>
          <p:nvPr/>
        </p:nvGrpSpPr>
        <p:grpSpPr>
          <a:xfrm>
            <a:off x="2723708" y="4404616"/>
            <a:ext cx="3696583" cy="1013797"/>
            <a:chOff x="877348" y="5499006"/>
            <a:chExt cx="1724483" cy="472944"/>
          </a:xfrm>
        </p:grpSpPr>
        <p:sp>
          <p:nvSpPr>
            <p:cNvPr id="9" name="Rectangle: Rounded Corners 8">
              <a:extLst>
                <a:ext uri="{FF2B5EF4-FFF2-40B4-BE49-F238E27FC236}">
                  <a16:creationId xmlns:a16="http://schemas.microsoft.com/office/drawing/2014/main" id="{819C2E26-623B-4D39-83BE-EA49B372D131}"/>
                </a:ext>
              </a:extLst>
            </p:cNvPr>
            <p:cNvSpPr/>
            <p:nvPr/>
          </p:nvSpPr>
          <p:spPr>
            <a:xfrm>
              <a:off x="2242185"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a:t>
              </a:r>
            </a:p>
          </p:txBody>
        </p:sp>
        <p:sp>
          <p:nvSpPr>
            <p:cNvPr id="10" name="Rectangle: Rounded Corners 9">
              <a:extLst>
                <a:ext uri="{FF2B5EF4-FFF2-40B4-BE49-F238E27FC236}">
                  <a16:creationId xmlns:a16="http://schemas.microsoft.com/office/drawing/2014/main" id="{E39F0B72-D27F-44B0-9BC1-B58B1FD448DD}"/>
                </a:ext>
              </a:extLst>
            </p:cNvPr>
            <p:cNvSpPr/>
            <p:nvPr/>
          </p:nvSpPr>
          <p:spPr>
            <a:xfrm>
              <a:off x="877348"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a:t>
              </a:r>
            </a:p>
          </p:txBody>
        </p:sp>
        <p:sp>
          <p:nvSpPr>
            <p:cNvPr id="11" name="Rectangle: Rounded Corners 10">
              <a:extLst>
                <a:ext uri="{FF2B5EF4-FFF2-40B4-BE49-F238E27FC236}">
                  <a16:creationId xmlns:a16="http://schemas.microsoft.com/office/drawing/2014/main" id="{D599F7E8-7BBF-408B-8CBA-500D6903716E}"/>
                </a:ext>
              </a:extLst>
            </p:cNvPr>
            <p:cNvSpPr/>
            <p:nvPr/>
          </p:nvSpPr>
          <p:spPr>
            <a:xfrm>
              <a:off x="1559766"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grpSp>
      <p:grpSp>
        <p:nvGrpSpPr>
          <p:cNvPr id="2" name="Group 1">
            <a:extLst>
              <a:ext uri="{FF2B5EF4-FFF2-40B4-BE49-F238E27FC236}">
                <a16:creationId xmlns:a16="http://schemas.microsoft.com/office/drawing/2014/main" id="{9603DAC3-FD87-4857-8DD9-CACA9B2483BD}"/>
              </a:ext>
            </a:extLst>
          </p:cNvPr>
          <p:cNvGrpSpPr/>
          <p:nvPr/>
        </p:nvGrpSpPr>
        <p:grpSpPr>
          <a:xfrm>
            <a:off x="1011365" y="2435321"/>
            <a:ext cx="7121269" cy="1349365"/>
            <a:chOff x="728746" y="2413447"/>
            <a:chExt cx="7121269" cy="1349365"/>
          </a:xfrm>
        </p:grpSpPr>
        <p:sp>
          <p:nvSpPr>
            <p:cNvPr id="13" name="Rectangle: Rounded Corners 12">
              <a:extLst>
                <a:ext uri="{FF2B5EF4-FFF2-40B4-BE49-F238E27FC236}">
                  <a16:creationId xmlns:a16="http://schemas.microsoft.com/office/drawing/2014/main" id="{509BA181-7665-464A-ADC7-44BB63AD7D21}"/>
                </a:ext>
              </a:extLst>
            </p:cNvPr>
            <p:cNvSpPr/>
            <p:nvPr/>
          </p:nvSpPr>
          <p:spPr>
            <a:xfrm>
              <a:off x="7079082" y="2413447"/>
              <a:ext cx="770933" cy="134936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
              </a:r>
            </a:p>
          </p:txBody>
        </p:sp>
        <p:grpSp>
          <p:nvGrpSpPr>
            <p:cNvPr id="14" name="Group 13">
              <a:extLst>
                <a:ext uri="{FF2B5EF4-FFF2-40B4-BE49-F238E27FC236}">
                  <a16:creationId xmlns:a16="http://schemas.microsoft.com/office/drawing/2014/main" id="{69F8E8AF-26FA-4874-8231-A99B855ECD44}"/>
                </a:ext>
              </a:extLst>
            </p:cNvPr>
            <p:cNvGrpSpPr/>
            <p:nvPr/>
          </p:nvGrpSpPr>
          <p:grpSpPr>
            <a:xfrm>
              <a:off x="728746" y="2521964"/>
              <a:ext cx="6569045" cy="1056162"/>
              <a:chOff x="206166" y="4441914"/>
              <a:chExt cx="3064508" cy="492707"/>
            </a:xfrm>
          </p:grpSpPr>
          <p:sp>
            <p:nvSpPr>
              <p:cNvPr id="15" name="Rectangle: Rounded Corners 14">
                <a:extLst>
                  <a:ext uri="{FF2B5EF4-FFF2-40B4-BE49-F238E27FC236}">
                    <a16:creationId xmlns:a16="http://schemas.microsoft.com/office/drawing/2014/main" id="{9BA262CE-710B-4F7C-BD82-97240393710D}"/>
                  </a:ext>
                </a:extLst>
              </p:cNvPr>
              <p:cNvSpPr/>
              <p:nvPr/>
            </p:nvSpPr>
            <p:spPr>
              <a:xfrm>
                <a:off x="206166"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2</a:t>
                </a:r>
              </a:p>
            </p:txBody>
          </p:sp>
          <p:sp>
            <p:nvSpPr>
              <p:cNvPr id="16" name="Rectangle: Rounded Corners 15">
                <a:extLst>
                  <a:ext uri="{FF2B5EF4-FFF2-40B4-BE49-F238E27FC236}">
                    <a16:creationId xmlns:a16="http://schemas.microsoft.com/office/drawing/2014/main" id="{374A1063-0F77-4832-82F8-16FB7FB957C8}"/>
                  </a:ext>
                </a:extLst>
              </p:cNvPr>
              <p:cNvSpPr/>
              <p:nvPr/>
            </p:nvSpPr>
            <p:spPr>
              <a:xfrm>
                <a:off x="878842"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17" name="Rectangle: Rounded Corners 16">
                <a:extLst>
                  <a:ext uri="{FF2B5EF4-FFF2-40B4-BE49-F238E27FC236}">
                    <a16:creationId xmlns:a16="http://schemas.microsoft.com/office/drawing/2014/main" id="{5D3342E1-04C4-46BD-BFAC-8A73AE13BB4A}"/>
                  </a:ext>
                </a:extLst>
              </p:cNvPr>
              <p:cNvSpPr/>
              <p:nvPr/>
            </p:nvSpPr>
            <p:spPr>
              <a:xfrm>
                <a:off x="1215179"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6</a:t>
                </a:r>
              </a:p>
            </p:txBody>
          </p:sp>
          <p:sp>
            <p:nvSpPr>
              <p:cNvPr id="20" name="Rectangle: Rounded Corners 19">
                <a:extLst>
                  <a:ext uri="{FF2B5EF4-FFF2-40B4-BE49-F238E27FC236}">
                    <a16:creationId xmlns:a16="http://schemas.microsoft.com/office/drawing/2014/main" id="{662C673D-8029-4946-8D24-DFFF1BD9A4D0}"/>
                  </a:ext>
                </a:extLst>
              </p:cNvPr>
              <p:cNvSpPr/>
              <p:nvPr/>
            </p:nvSpPr>
            <p:spPr>
              <a:xfrm>
                <a:off x="1671459" y="4461677"/>
                <a:ext cx="359646"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&gt;</a:t>
                </a:r>
              </a:p>
            </p:txBody>
          </p:sp>
          <p:sp>
            <p:nvSpPr>
              <p:cNvPr id="21" name="Rectangle: Rounded Corners 20">
                <a:extLst>
                  <a:ext uri="{FF2B5EF4-FFF2-40B4-BE49-F238E27FC236}">
                    <a16:creationId xmlns:a16="http://schemas.microsoft.com/office/drawing/2014/main" id="{30463C73-4CE5-42C5-803F-8AE8690185E5}"/>
                  </a:ext>
                </a:extLst>
              </p:cNvPr>
              <p:cNvSpPr/>
              <p:nvPr/>
            </p:nvSpPr>
            <p:spPr>
              <a:xfrm>
                <a:off x="1393718" y="4461677"/>
                <a:ext cx="507212"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cm</a:t>
                </a:r>
              </a:p>
            </p:txBody>
          </p:sp>
          <p:sp>
            <p:nvSpPr>
              <p:cNvPr id="22" name="Rectangle: Rounded Corners 21">
                <a:extLst>
                  <a:ext uri="{FF2B5EF4-FFF2-40B4-BE49-F238E27FC236}">
                    <a16:creationId xmlns:a16="http://schemas.microsoft.com/office/drawing/2014/main" id="{E84BDD00-371D-4E12-9C5F-D1CE054D2828}"/>
                  </a:ext>
                </a:extLst>
              </p:cNvPr>
              <p:cNvSpPr/>
              <p:nvPr/>
            </p:nvSpPr>
            <p:spPr>
              <a:xfrm>
                <a:off x="542504" y="4449761"/>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0</a:t>
                </a:r>
              </a:p>
            </p:txBody>
          </p:sp>
          <p:sp>
            <p:nvSpPr>
              <p:cNvPr id="23" name="Rectangle: Rounded Corners 22">
                <a:extLst>
                  <a:ext uri="{FF2B5EF4-FFF2-40B4-BE49-F238E27FC236}">
                    <a16:creationId xmlns:a16="http://schemas.microsoft.com/office/drawing/2014/main" id="{0C9B2A12-BB74-437C-B5B4-069FBB02EB2E}"/>
                  </a:ext>
                </a:extLst>
              </p:cNvPr>
              <p:cNvSpPr/>
              <p:nvPr/>
            </p:nvSpPr>
            <p:spPr>
              <a:xfrm>
                <a:off x="1964433"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24" name="Rectangle: Rounded Corners 23">
                <a:extLst>
                  <a:ext uri="{FF2B5EF4-FFF2-40B4-BE49-F238E27FC236}">
                    <a16:creationId xmlns:a16="http://schemas.microsoft.com/office/drawing/2014/main" id="{71FBB8C7-E710-4C2B-942F-4BB71957B0A0}"/>
                  </a:ext>
                </a:extLst>
              </p:cNvPr>
              <p:cNvSpPr/>
              <p:nvPr/>
            </p:nvSpPr>
            <p:spPr>
              <a:xfrm>
                <a:off x="2637109"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0</a:t>
                </a:r>
              </a:p>
            </p:txBody>
          </p:sp>
          <p:sp>
            <p:nvSpPr>
              <p:cNvPr id="25" name="Rectangle: Rounded Corners 24">
                <a:extLst>
                  <a:ext uri="{FF2B5EF4-FFF2-40B4-BE49-F238E27FC236}">
                    <a16:creationId xmlns:a16="http://schemas.microsoft.com/office/drawing/2014/main" id="{ADB3B677-4834-4837-8792-6245D274B2EE}"/>
                  </a:ext>
                </a:extLst>
              </p:cNvPr>
              <p:cNvSpPr/>
              <p:nvPr/>
            </p:nvSpPr>
            <p:spPr>
              <a:xfrm>
                <a:off x="2973446"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sp>
            <p:nvSpPr>
              <p:cNvPr id="26" name="Rectangle: Rounded Corners 25">
                <a:extLst>
                  <a:ext uri="{FF2B5EF4-FFF2-40B4-BE49-F238E27FC236}">
                    <a16:creationId xmlns:a16="http://schemas.microsoft.com/office/drawing/2014/main" id="{46B0F857-2AD8-47D7-8F5D-67D185F22DCF}"/>
                  </a:ext>
                </a:extLst>
              </p:cNvPr>
              <p:cNvSpPr/>
              <p:nvPr/>
            </p:nvSpPr>
            <p:spPr>
              <a:xfrm>
                <a:off x="2300771" y="4441914"/>
                <a:ext cx="297228" cy="472944"/>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a:t>
                </a:r>
              </a:p>
            </p:txBody>
          </p:sp>
        </p:grpSp>
      </p:grpSp>
      <p:sp>
        <p:nvSpPr>
          <p:cNvPr id="27" name="TextBox 26">
            <a:extLst>
              <a:ext uri="{FF2B5EF4-FFF2-40B4-BE49-F238E27FC236}">
                <a16:creationId xmlns:a16="http://schemas.microsoft.com/office/drawing/2014/main" id="{A2133CDE-C9AE-42D3-AA50-33E9D4C7651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89224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length of a train carriage is 20.06m. The length of a van is only 405cm. Arrange the digit cards to make the following statement match. </a:t>
            </a:r>
            <a:r>
              <a:rPr lang="en-GB" sz="2000" b="1" dirty="0">
                <a:solidFill>
                  <a:srgbClr val="FF0000"/>
                </a:solidFill>
                <a:latin typeface="Century Gothic" panose="020B0502020202020204" pitchFamily="34" charset="0"/>
              </a:rPr>
              <a:t>2,006cm &gt; 4.05m</a:t>
            </a:r>
            <a:endParaRPr lang="en-GB" sz="20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928D573A-C672-492B-A7CC-70B8BE3223B3}"/>
              </a:ext>
            </a:extLst>
          </p:cNvPr>
          <p:cNvGrpSpPr/>
          <p:nvPr/>
        </p:nvGrpSpPr>
        <p:grpSpPr>
          <a:xfrm>
            <a:off x="2723708" y="4404616"/>
            <a:ext cx="3696583" cy="1013797"/>
            <a:chOff x="877348" y="5499006"/>
            <a:chExt cx="1724483" cy="472944"/>
          </a:xfrm>
        </p:grpSpPr>
        <p:sp>
          <p:nvSpPr>
            <p:cNvPr id="9" name="Rectangle: Rounded Corners 8">
              <a:extLst>
                <a:ext uri="{FF2B5EF4-FFF2-40B4-BE49-F238E27FC236}">
                  <a16:creationId xmlns:a16="http://schemas.microsoft.com/office/drawing/2014/main" id="{819C2E26-623B-4D39-83BE-EA49B372D131}"/>
                </a:ext>
              </a:extLst>
            </p:cNvPr>
            <p:cNvSpPr/>
            <p:nvPr/>
          </p:nvSpPr>
          <p:spPr>
            <a:xfrm>
              <a:off x="2242185"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0</a:t>
              </a:r>
            </a:p>
          </p:txBody>
        </p:sp>
        <p:sp>
          <p:nvSpPr>
            <p:cNvPr id="10" name="Rectangle: Rounded Corners 9">
              <a:extLst>
                <a:ext uri="{FF2B5EF4-FFF2-40B4-BE49-F238E27FC236}">
                  <a16:creationId xmlns:a16="http://schemas.microsoft.com/office/drawing/2014/main" id="{E39F0B72-D27F-44B0-9BC1-B58B1FD448DD}"/>
                </a:ext>
              </a:extLst>
            </p:cNvPr>
            <p:cNvSpPr/>
            <p:nvPr/>
          </p:nvSpPr>
          <p:spPr>
            <a:xfrm>
              <a:off x="877348"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a:t>
              </a:r>
            </a:p>
          </p:txBody>
        </p:sp>
        <p:sp>
          <p:nvSpPr>
            <p:cNvPr id="11" name="Rectangle: Rounded Corners 10">
              <a:extLst>
                <a:ext uri="{FF2B5EF4-FFF2-40B4-BE49-F238E27FC236}">
                  <a16:creationId xmlns:a16="http://schemas.microsoft.com/office/drawing/2014/main" id="{D599F7E8-7BBF-408B-8CBA-500D6903716E}"/>
                </a:ext>
              </a:extLst>
            </p:cNvPr>
            <p:cNvSpPr/>
            <p:nvPr/>
          </p:nvSpPr>
          <p:spPr>
            <a:xfrm>
              <a:off x="1559766" y="5499006"/>
              <a:ext cx="359646" cy="47294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a:t>
              </a:r>
            </a:p>
          </p:txBody>
        </p:sp>
      </p:grpSp>
      <p:grpSp>
        <p:nvGrpSpPr>
          <p:cNvPr id="2" name="Group 1">
            <a:extLst>
              <a:ext uri="{FF2B5EF4-FFF2-40B4-BE49-F238E27FC236}">
                <a16:creationId xmlns:a16="http://schemas.microsoft.com/office/drawing/2014/main" id="{9603DAC3-FD87-4857-8DD9-CACA9B2483BD}"/>
              </a:ext>
            </a:extLst>
          </p:cNvPr>
          <p:cNvGrpSpPr/>
          <p:nvPr/>
        </p:nvGrpSpPr>
        <p:grpSpPr>
          <a:xfrm>
            <a:off x="1011365" y="2435321"/>
            <a:ext cx="7121269" cy="1349365"/>
            <a:chOff x="728746" y="2413447"/>
            <a:chExt cx="7121269" cy="1349365"/>
          </a:xfrm>
        </p:grpSpPr>
        <p:sp>
          <p:nvSpPr>
            <p:cNvPr id="13" name="Rectangle: Rounded Corners 12">
              <a:extLst>
                <a:ext uri="{FF2B5EF4-FFF2-40B4-BE49-F238E27FC236}">
                  <a16:creationId xmlns:a16="http://schemas.microsoft.com/office/drawing/2014/main" id="{509BA181-7665-464A-ADC7-44BB63AD7D21}"/>
                </a:ext>
              </a:extLst>
            </p:cNvPr>
            <p:cNvSpPr/>
            <p:nvPr/>
          </p:nvSpPr>
          <p:spPr>
            <a:xfrm>
              <a:off x="7079082" y="2413447"/>
              <a:ext cx="770933" cy="134936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
              </a:r>
            </a:p>
          </p:txBody>
        </p:sp>
        <p:grpSp>
          <p:nvGrpSpPr>
            <p:cNvPr id="14" name="Group 13">
              <a:extLst>
                <a:ext uri="{FF2B5EF4-FFF2-40B4-BE49-F238E27FC236}">
                  <a16:creationId xmlns:a16="http://schemas.microsoft.com/office/drawing/2014/main" id="{69F8E8AF-26FA-4874-8231-A99B855ECD44}"/>
                </a:ext>
              </a:extLst>
            </p:cNvPr>
            <p:cNvGrpSpPr/>
            <p:nvPr/>
          </p:nvGrpSpPr>
          <p:grpSpPr>
            <a:xfrm>
              <a:off x="728746" y="2521964"/>
              <a:ext cx="6569045" cy="1056162"/>
              <a:chOff x="206166" y="4441914"/>
              <a:chExt cx="3064508" cy="492707"/>
            </a:xfrm>
          </p:grpSpPr>
          <p:sp>
            <p:nvSpPr>
              <p:cNvPr id="15" name="Rectangle: Rounded Corners 14">
                <a:extLst>
                  <a:ext uri="{FF2B5EF4-FFF2-40B4-BE49-F238E27FC236}">
                    <a16:creationId xmlns:a16="http://schemas.microsoft.com/office/drawing/2014/main" id="{9BA262CE-710B-4F7C-BD82-97240393710D}"/>
                  </a:ext>
                </a:extLst>
              </p:cNvPr>
              <p:cNvSpPr/>
              <p:nvPr/>
            </p:nvSpPr>
            <p:spPr>
              <a:xfrm>
                <a:off x="206166"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2</a:t>
                </a:r>
              </a:p>
            </p:txBody>
          </p:sp>
          <p:sp>
            <p:nvSpPr>
              <p:cNvPr id="16" name="Rectangle: Rounded Corners 15">
                <a:extLst>
                  <a:ext uri="{FF2B5EF4-FFF2-40B4-BE49-F238E27FC236}">
                    <a16:creationId xmlns:a16="http://schemas.microsoft.com/office/drawing/2014/main" id="{374A1063-0F77-4832-82F8-16FB7FB957C8}"/>
                  </a:ext>
                </a:extLst>
              </p:cNvPr>
              <p:cNvSpPr/>
              <p:nvPr/>
            </p:nvSpPr>
            <p:spPr>
              <a:xfrm>
                <a:off x="878842" y="4449761"/>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0</a:t>
                </a:r>
              </a:p>
            </p:txBody>
          </p:sp>
          <p:sp>
            <p:nvSpPr>
              <p:cNvPr id="17" name="Rectangle: Rounded Corners 16">
                <a:extLst>
                  <a:ext uri="{FF2B5EF4-FFF2-40B4-BE49-F238E27FC236}">
                    <a16:creationId xmlns:a16="http://schemas.microsoft.com/office/drawing/2014/main" id="{5D3342E1-04C4-46BD-BFAC-8A73AE13BB4A}"/>
                  </a:ext>
                </a:extLst>
              </p:cNvPr>
              <p:cNvSpPr/>
              <p:nvPr/>
            </p:nvSpPr>
            <p:spPr>
              <a:xfrm>
                <a:off x="1215179"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6</a:t>
                </a:r>
              </a:p>
            </p:txBody>
          </p:sp>
          <p:sp>
            <p:nvSpPr>
              <p:cNvPr id="20" name="Rectangle: Rounded Corners 19">
                <a:extLst>
                  <a:ext uri="{FF2B5EF4-FFF2-40B4-BE49-F238E27FC236}">
                    <a16:creationId xmlns:a16="http://schemas.microsoft.com/office/drawing/2014/main" id="{662C673D-8029-4946-8D24-DFFF1BD9A4D0}"/>
                  </a:ext>
                </a:extLst>
              </p:cNvPr>
              <p:cNvSpPr/>
              <p:nvPr/>
            </p:nvSpPr>
            <p:spPr>
              <a:xfrm>
                <a:off x="1671459" y="4461677"/>
                <a:ext cx="359646"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&gt;</a:t>
                </a:r>
              </a:p>
            </p:txBody>
          </p:sp>
          <p:sp>
            <p:nvSpPr>
              <p:cNvPr id="21" name="Rectangle: Rounded Corners 20">
                <a:extLst>
                  <a:ext uri="{FF2B5EF4-FFF2-40B4-BE49-F238E27FC236}">
                    <a16:creationId xmlns:a16="http://schemas.microsoft.com/office/drawing/2014/main" id="{30463C73-4CE5-42C5-803F-8AE8690185E5}"/>
                  </a:ext>
                </a:extLst>
              </p:cNvPr>
              <p:cNvSpPr/>
              <p:nvPr/>
            </p:nvSpPr>
            <p:spPr>
              <a:xfrm>
                <a:off x="1393718" y="4461677"/>
                <a:ext cx="507212" cy="47294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cm</a:t>
                </a:r>
              </a:p>
            </p:txBody>
          </p:sp>
          <p:sp>
            <p:nvSpPr>
              <p:cNvPr id="22" name="Rectangle: Rounded Corners 21">
                <a:extLst>
                  <a:ext uri="{FF2B5EF4-FFF2-40B4-BE49-F238E27FC236}">
                    <a16:creationId xmlns:a16="http://schemas.microsoft.com/office/drawing/2014/main" id="{E84BDD00-371D-4E12-9C5F-D1CE054D2828}"/>
                  </a:ext>
                </a:extLst>
              </p:cNvPr>
              <p:cNvSpPr/>
              <p:nvPr/>
            </p:nvSpPr>
            <p:spPr>
              <a:xfrm>
                <a:off x="542504" y="4449761"/>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0</a:t>
                </a:r>
              </a:p>
            </p:txBody>
          </p:sp>
          <p:sp>
            <p:nvSpPr>
              <p:cNvPr id="23" name="Rectangle: Rounded Corners 22">
                <a:extLst>
                  <a:ext uri="{FF2B5EF4-FFF2-40B4-BE49-F238E27FC236}">
                    <a16:creationId xmlns:a16="http://schemas.microsoft.com/office/drawing/2014/main" id="{0C9B2A12-BB74-437C-B5B4-069FBB02EB2E}"/>
                  </a:ext>
                </a:extLst>
              </p:cNvPr>
              <p:cNvSpPr/>
              <p:nvPr/>
            </p:nvSpPr>
            <p:spPr>
              <a:xfrm>
                <a:off x="1964433" y="4441914"/>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4</a:t>
                </a:r>
              </a:p>
            </p:txBody>
          </p:sp>
          <p:sp>
            <p:nvSpPr>
              <p:cNvPr id="24" name="Rectangle: Rounded Corners 23">
                <a:extLst>
                  <a:ext uri="{FF2B5EF4-FFF2-40B4-BE49-F238E27FC236}">
                    <a16:creationId xmlns:a16="http://schemas.microsoft.com/office/drawing/2014/main" id="{71FBB8C7-E710-4C2B-942F-4BB71957B0A0}"/>
                  </a:ext>
                </a:extLst>
              </p:cNvPr>
              <p:cNvSpPr/>
              <p:nvPr/>
            </p:nvSpPr>
            <p:spPr>
              <a:xfrm>
                <a:off x="2637109" y="4441914"/>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0</a:t>
                </a:r>
              </a:p>
            </p:txBody>
          </p:sp>
          <p:sp>
            <p:nvSpPr>
              <p:cNvPr id="25" name="Rectangle: Rounded Corners 24">
                <a:extLst>
                  <a:ext uri="{FF2B5EF4-FFF2-40B4-BE49-F238E27FC236}">
                    <a16:creationId xmlns:a16="http://schemas.microsoft.com/office/drawing/2014/main" id="{ADB3B677-4834-4837-8792-6245D274B2EE}"/>
                  </a:ext>
                </a:extLst>
              </p:cNvPr>
              <p:cNvSpPr/>
              <p:nvPr/>
            </p:nvSpPr>
            <p:spPr>
              <a:xfrm>
                <a:off x="2973446" y="4441914"/>
                <a:ext cx="297228" cy="472944"/>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rgbClr val="FF0000"/>
                    </a:solidFill>
                    <a:latin typeface="Century Gothic" panose="020B0502020202020204" pitchFamily="34" charset="0"/>
                  </a:rPr>
                  <a:t>5</a:t>
                </a:r>
              </a:p>
            </p:txBody>
          </p:sp>
          <p:sp>
            <p:nvSpPr>
              <p:cNvPr id="26" name="Rectangle: Rounded Corners 25">
                <a:extLst>
                  <a:ext uri="{FF2B5EF4-FFF2-40B4-BE49-F238E27FC236}">
                    <a16:creationId xmlns:a16="http://schemas.microsoft.com/office/drawing/2014/main" id="{46B0F857-2AD8-47D7-8F5D-67D185F22DCF}"/>
                  </a:ext>
                </a:extLst>
              </p:cNvPr>
              <p:cNvSpPr/>
              <p:nvPr/>
            </p:nvSpPr>
            <p:spPr>
              <a:xfrm>
                <a:off x="2300771" y="4441914"/>
                <a:ext cx="297228" cy="472944"/>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bg2">
                        <a:lumMod val="50000"/>
                      </a:schemeClr>
                    </a:solidFill>
                    <a:latin typeface="Century Gothic" panose="020B0502020202020204" pitchFamily="34" charset="0"/>
                  </a:rPr>
                  <a:t>.</a:t>
                </a:r>
              </a:p>
            </p:txBody>
          </p:sp>
        </p:grpSp>
      </p:grpSp>
      <p:sp>
        <p:nvSpPr>
          <p:cNvPr id="27" name="TextBox 26">
            <a:extLst>
              <a:ext uri="{FF2B5EF4-FFF2-40B4-BE49-F238E27FC236}">
                <a16:creationId xmlns:a16="http://schemas.microsoft.com/office/drawing/2014/main" id="{4D375BF9-4858-4F73-ADA3-7E5FF06BFA36}"/>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14877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6EFEE3AD-A456-42DA-B5ED-E06C2B0213BA}"/>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 litres left in the tank.</a:t>
            </a:r>
          </a:p>
        </p:txBody>
      </p:sp>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 litres. Dave puts 12     litres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89693CE-F004-43B7-A925-8055B1430502}"/>
              </a:ext>
            </a:extLst>
          </p:cNvPr>
          <p:cNvGraphicFramePr>
            <a:graphicFrameLocks noGrp="1"/>
          </p:cNvGraphicFramePr>
          <p:nvPr/>
        </p:nvGraphicFramePr>
        <p:xfrm>
          <a:off x="5440674"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9" name="TextBox 8">
            <a:extLst>
              <a:ext uri="{FF2B5EF4-FFF2-40B4-BE49-F238E27FC236}">
                <a16:creationId xmlns:a16="http://schemas.microsoft.com/office/drawing/2014/main" id="{719CC235-B428-473D-AAF9-A4503B4F0481}"/>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057085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6EFEE3AD-A456-42DA-B5ED-E06C2B0213BA}"/>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 litres left in the tank.</a:t>
            </a:r>
          </a:p>
        </p:txBody>
      </p:sp>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 litres. Dave puts 12     litres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r>
              <a:rPr lang="en-GB" sz="2000" b="1" dirty="0">
                <a:solidFill>
                  <a:schemeClr val="tx1"/>
                </a:solidFill>
                <a:latin typeface="Century Gothic" panose="020B0502020202020204" pitchFamily="34" charset="0"/>
              </a:rPr>
              <a:t>No, Dave is incorrect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89693CE-F004-43B7-A925-8055B1430502}"/>
              </a:ext>
            </a:extLst>
          </p:cNvPr>
          <p:cNvGraphicFramePr>
            <a:graphicFrameLocks noGrp="1"/>
          </p:cNvGraphicFramePr>
          <p:nvPr/>
        </p:nvGraphicFramePr>
        <p:xfrm>
          <a:off x="5440674"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9" name="TextBox 8">
            <a:extLst>
              <a:ext uri="{FF2B5EF4-FFF2-40B4-BE49-F238E27FC236}">
                <a16:creationId xmlns:a16="http://schemas.microsoft.com/office/drawing/2014/main" id="{3341CFDB-7564-4CED-92DE-043831F2F45B}"/>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656826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EED93D96-8341-4B18-8963-498D771D0576}"/>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3" name="Speech Bubble: Rectangle with Corners Rounded 12">
            <a:extLst>
              <a:ext uri="{FF2B5EF4-FFF2-40B4-BE49-F238E27FC236}">
                <a16:creationId xmlns:a16="http://schemas.microsoft.com/office/drawing/2014/main" id="{6EFEE3AD-A456-42DA-B5ED-E06C2B0213BA}"/>
              </a:ext>
            </a:extLst>
          </p:cNvPr>
          <p:cNvSpPr/>
          <p:nvPr/>
        </p:nvSpPr>
        <p:spPr>
          <a:xfrm>
            <a:off x="4156928" y="2073865"/>
            <a:ext cx="3102062" cy="829782"/>
          </a:xfrm>
          <a:prstGeom prst="wedgeRoundRectCallout">
            <a:avLst>
              <a:gd name="adj1" fmla="val -59323"/>
              <a:gd name="adj2" fmla="val 3757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tx1"/>
                </a:solidFill>
                <a:latin typeface="Century Gothic" panose="020B0502020202020204" pitchFamily="34" charset="0"/>
              </a:rPr>
              <a:t>I have space for 30 litres left in the tank.</a:t>
            </a:r>
          </a:p>
        </p:txBody>
      </p:sp>
      <p:sp>
        <p:nvSpPr>
          <p:cNvPr id="14" name="Rectangle 13">
            <a:extLst>
              <a:ext uri="{FF2B5EF4-FFF2-40B4-BE49-F238E27FC236}">
                <a16:creationId xmlns:a16="http://schemas.microsoft.com/office/drawing/2014/main" id="{B48B4862-4F9D-4092-AB44-B5CA4EFBC8F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petrol tank holds 45 litres. Dave puts 12     litres of fuel in his car and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r>
              <a:rPr lang="en-GB" sz="2000" b="1" dirty="0">
                <a:solidFill>
                  <a:srgbClr val="FF0000"/>
                </a:solidFill>
                <a:latin typeface="Century Gothic" panose="020B0502020202020204" pitchFamily="34" charset="0"/>
              </a:rPr>
              <a:t>No, Dave is incorrect because 45L – 12.75L = 32.25L.</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389693CE-F004-43B7-A925-8055B1430502}"/>
              </a:ext>
            </a:extLst>
          </p:cNvPr>
          <p:cNvGraphicFramePr>
            <a:graphicFrameLocks noGrp="1"/>
          </p:cNvGraphicFramePr>
          <p:nvPr/>
        </p:nvGraphicFramePr>
        <p:xfrm>
          <a:off x="5440674" y="775900"/>
          <a:ext cx="216000" cy="548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042419998"/>
                    </a:ext>
                  </a:extLst>
                </a:gridCol>
              </a:tblGrid>
              <a:tr h="216000">
                <a:tc>
                  <a:txBody>
                    <a:bodyPr/>
                    <a:lstStyle/>
                    <a:p>
                      <a:pPr algn="ctr"/>
                      <a:r>
                        <a:rPr lang="en-GB" sz="1800" b="1" dirty="0">
                          <a:latin typeface="Century Gothic" panose="020B0502020202020204" pitchFamily="34" charset="0"/>
                        </a:rPr>
                        <a:t>3</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898688"/>
                  </a:ext>
                </a:extLst>
              </a:tr>
              <a:tr h="216000">
                <a:tc>
                  <a:txBody>
                    <a:bodyPr/>
                    <a:lstStyle/>
                    <a:p>
                      <a:pPr algn="ctr"/>
                      <a:r>
                        <a:rPr lang="en-GB" sz="1800" b="1" dirty="0">
                          <a:latin typeface="Century Gothic" panose="020B0502020202020204" pitchFamily="34" charset="0"/>
                        </a:rPr>
                        <a:t>4</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0824483"/>
                  </a:ext>
                </a:extLst>
              </a:tr>
            </a:tbl>
          </a:graphicData>
        </a:graphic>
      </p:graphicFrame>
      <p:sp>
        <p:nvSpPr>
          <p:cNvPr id="9" name="TextBox 8">
            <a:extLst>
              <a:ext uri="{FF2B5EF4-FFF2-40B4-BE49-F238E27FC236}">
                <a16:creationId xmlns:a16="http://schemas.microsoft.com/office/drawing/2014/main" id="{F33FCB7E-C3F0-4DEF-97B1-B3D7AED12932}"/>
              </a:ext>
            </a:extLst>
          </p:cNvPr>
          <p:cNvSpPr txBox="1"/>
          <p:nvPr/>
        </p:nvSpPr>
        <p:spPr>
          <a:xfrm>
            <a:off x="8236105" y="5891555"/>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70659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item to the most appropriate unit of measurement.</a:t>
            </a: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ED5879D4-2673-4CBF-A8EC-0A0DAF140AB8}"/>
              </a:ext>
            </a:extLst>
          </p:cNvPr>
          <p:cNvGraphicFramePr>
            <a:graphicFrameLocks noGrp="1"/>
          </p:cNvGraphicFramePr>
          <p:nvPr/>
        </p:nvGraphicFramePr>
        <p:xfrm>
          <a:off x="550416" y="1442188"/>
          <a:ext cx="8043168" cy="4618488"/>
        </p:xfrm>
        <a:graphic>
          <a:graphicData uri="http://schemas.openxmlformats.org/drawingml/2006/table">
            <a:tbl>
              <a:tblPr firstRow="1" bandRow="1">
                <a:tableStyleId>{5940675A-B579-460E-94D1-54222C63F5DA}</a:tableStyleId>
              </a:tblPr>
              <a:tblGrid>
                <a:gridCol w="4989250">
                  <a:extLst>
                    <a:ext uri="{9D8B030D-6E8A-4147-A177-3AD203B41FA5}">
                      <a16:colId xmlns:a16="http://schemas.microsoft.com/office/drawing/2014/main" val="11349884"/>
                    </a:ext>
                  </a:extLst>
                </a:gridCol>
                <a:gridCol w="710214">
                  <a:extLst>
                    <a:ext uri="{9D8B030D-6E8A-4147-A177-3AD203B41FA5}">
                      <a16:colId xmlns:a16="http://schemas.microsoft.com/office/drawing/2014/main" val="3839369014"/>
                    </a:ext>
                  </a:extLst>
                </a:gridCol>
                <a:gridCol w="2343704">
                  <a:extLst>
                    <a:ext uri="{9D8B030D-6E8A-4147-A177-3AD203B41FA5}">
                      <a16:colId xmlns:a16="http://schemas.microsoft.com/office/drawing/2014/main" val="94286159"/>
                    </a:ext>
                  </a:extLst>
                </a:gridCol>
              </a:tblGrid>
              <a:tr h="659784">
                <a:tc>
                  <a:txBody>
                    <a:bodyPr/>
                    <a:lstStyle/>
                    <a:p>
                      <a:pPr algn="ctr"/>
                      <a:r>
                        <a:rPr lang="en-GB" b="1" dirty="0">
                          <a:solidFill>
                            <a:schemeClr val="tx1"/>
                          </a:solidFill>
                          <a:latin typeface="Century Gothic" panose="020B0502020202020204" pitchFamily="34" charset="0"/>
                        </a:rPr>
                        <a:t>Weight of a sack of potatoes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kg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9859587"/>
                  </a:ext>
                </a:extLst>
              </a:tr>
              <a:tr h="659784">
                <a:tc>
                  <a:txBody>
                    <a:bodyPr/>
                    <a:lstStyle/>
                    <a:p>
                      <a:pPr algn="ctr"/>
                      <a:r>
                        <a:rPr lang="en-GB" b="1" dirty="0">
                          <a:solidFill>
                            <a:schemeClr val="tx1"/>
                          </a:solidFill>
                          <a:latin typeface="Century Gothic" panose="020B0502020202020204" pitchFamily="34" charset="0"/>
                        </a:rPr>
                        <a:t>Volume of water in a glass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ml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6101423"/>
                  </a:ext>
                </a:extLst>
              </a:tr>
              <a:tr h="659784">
                <a:tc>
                  <a:txBody>
                    <a:bodyPr/>
                    <a:lstStyle/>
                    <a:p>
                      <a:pPr algn="ctr"/>
                      <a:r>
                        <a:rPr lang="en-GB" b="1" dirty="0">
                          <a:solidFill>
                            <a:schemeClr val="tx1"/>
                          </a:solidFill>
                          <a:latin typeface="Century Gothic" panose="020B0502020202020204" pitchFamily="34" charset="0"/>
                        </a:rPr>
                        <a:t>Length of a park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337528"/>
                  </a:ext>
                </a:extLst>
              </a:tr>
              <a:tr h="659784">
                <a:tc>
                  <a:txBody>
                    <a:bodyPr/>
                    <a:lstStyle/>
                    <a:p>
                      <a:pPr algn="ctr"/>
                      <a:r>
                        <a:rPr lang="en-GB" b="1" dirty="0">
                          <a:solidFill>
                            <a:schemeClr val="tx1"/>
                          </a:solidFill>
                          <a:latin typeface="Century Gothic" panose="020B0502020202020204" pitchFamily="34" charset="0"/>
                        </a:rPr>
                        <a:t>Length of a finger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cm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26117"/>
                  </a:ext>
                </a:extLst>
              </a:tr>
              <a:tr h="659784">
                <a:tc>
                  <a:txBody>
                    <a:bodyPr/>
                    <a:lstStyle/>
                    <a:p>
                      <a:pPr algn="ctr"/>
                      <a:r>
                        <a:rPr lang="en-GB" b="1" dirty="0">
                          <a:solidFill>
                            <a:schemeClr val="tx1"/>
                          </a:solidFill>
                          <a:latin typeface="Century Gothic" panose="020B0502020202020204" pitchFamily="34" charset="0"/>
                        </a:rPr>
                        <a:t>Weight of an apple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683385"/>
                  </a:ext>
                </a:extLst>
              </a:tr>
              <a:tr h="659784">
                <a:tc>
                  <a:txBody>
                    <a:bodyPr/>
                    <a:lstStyle/>
                    <a:p>
                      <a:pPr algn="ctr"/>
                      <a:r>
                        <a:rPr lang="en-GB" b="1" dirty="0">
                          <a:solidFill>
                            <a:schemeClr val="tx1"/>
                          </a:solidFill>
                          <a:latin typeface="Century Gothic" panose="020B0502020202020204" pitchFamily="34" charset="0"/>
                        </a:rPr>
                        <a:t>Volume of water in a bucket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8848242"/>
                  </a:ext>
                </a:extLst>
              </a:tr>
              <a:tr h="659784">
                <a:tc>
                  <a:txBody>
                    <a:bodyPr/>
                    <a:lstStyle/>
                    <a:p>
                      <a:pPr algn="ctr"/>
                      <a:r>
                        <a:rPr lang="en-GB" b="1" dirty="0">
                          <a:solidFill>
                            <a:schemeClr val="tx1"/>
                          </a:solidFill>
                          <a:latin typeface="Century Gothic" panose="020B0502020202020204" pitchFamily="34" charset="0"/>
                        </a:rPr>
                        <a:t>Length of an ant’s leg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b="1" dirty="0">
                        <a:solidFill>
                          <a:srgbClr val="FF0000"/>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b="1" dirty="0">
                          <a:solidFill>
                            <a:srgbClr val="FF0000"/>
                          </a:solidFill>
                          <a:latin typeface="Century Gothic" panose="020B0502020202020204" pitchFamily="34" charset="0"/>
                        </a:rPr>
                        <a:t>mm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3793011"/>
                  </a:ext>
                </a:extLst>
              </a:tr>
            </a:tbl>
          </a:graphicData>
        </a:graphic>
      </p:graphicFrame>
      <p:sp>
        <p:nvSpPr>
          <p:cNvPr id="9" name="TextBox 8">
            <a:extLst>
              <a:ext uri="{FF2B5EF4-FFF2-40B4-BE49-F238E27FC236}">
                <a16:creationId xmlns:a16="http://schemas.microsoft.com/office/drawing/2014/main" id="{E324A422-64F9-4EBA-83AE-4903702C19E8}"/>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78158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Rounded Rectangle 7">
            <a:extLst>
              <a:ext uri="{FF2B5EF4-FFF2-40B4-BE49-F238E27FC236}">
                <a16:creationId xmlns:a16="http://schemas.microsoft.com/office/drawing/2014/main" id="{12BC5BF0-9025-4CB4-BD6F-07B04DC502CC}"/>
              </a:ext>
            </a:extLst>
          </p:cNvPr>
          <p:cNvSpPr/>
          <p:nvPr/>
        </p:nvSpPr>
        <p:spPr>
          <a:xfrm>
            <a:off x="2171080" y="2262644"/>
            <a:ext cx="4801840" cy="132743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20% of 3,500ml is larger than 0.8L.</a:t>
            </a:r>
          </a:p>
        </p:txBody>
      </p:sp>
      <p:sp>
        <p:nvSpPr>
          <p:cNvPr id="9" name="TextBox 8">
            <a:extLst>
              <a:ext uri="{FF2B5EF4-FFF2-40B4-BE49-F238E27FC236}">
                <a16:creationId xmlns:a16="http://schemas.microsoft.com/office/drawing/2014/main" id="{26F57178-8BEE-442F-8602-D3E50371DB78}"/>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20% of 3,500ml is 700ml.</a:t>
            </a: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700ml is smaller than 800ml.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Rounded Rectangle 7">
            <a:extLst>
              <a:ext uri="{FF2B5EF4-FFF2-40B4-BE49-F238E27FC236}">
                <a16:creationId xmlns:a16="http://schemas.microsoft.com/office/drawing/2014/main" id="{12BC5BF0-9025-4CB4-BD6F-07B04DC502CC}"/>
              </a:ext>
            </a:extLst>
          </p:cNvPr>
          <p:cNvSpPr/>
          <p:nvPr/>
        </p:nvSpPr>
        <p:spPr>
          <a:xfrm>
            <a:off x="2171080" y="2262644"/>
            <a:ext cx="4801840" cy="1327431"/>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20% of 3,500ml is larger than 0.8L.</a:t>
            </a:r>
          </a:p>
        </p:txBody>
      </p:sp>
      <p:sp>
        <p:nvSpPr>
          <p:cNvPr id="9" name="TextBox 8">
            <a:extLst>
              <a:ext uri="{FF2B5EF4-FFF2-40B4-BE49-F238E27FC236}">
                <a16:creationId xmlns:a16="http://schemas.microsoft.com/office/drawing/2014/main" id="{A9E03887-96F1-4653-9D45-C5937C438745}"/>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388652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these measurements in order from smallest to largest.</a:t>
            </a: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9D06265D-4CA6-464B-B420-1B7E3F54F1D6}"/>
              </a:ext>
            </a:extLst>
          </p:cNvPr>
          <p:cNvGrpSpPr/>
          <p:nvPr/>
        </p:nvGrpSpPr>
        <p:grpSpPr>
          <a:xfrm>
            <a:off x="1776250" y="2129339"/>
            <a:ext cx="5591501" cy="2304568"/>
            <a:chOff x="441300" y="2721225"/>
            <a:chExt cx="2869324" cy="1182607"/>
          </a:xfrm>
          <a:solidFill>
            <a:schemeClr val="bg1"/>
          </a:solidFill>
        </p:grpSpPr>
        <p:grpSp>
          <p:nvGrpSpPr>
            <p:cNvPr id="10" name="Group 9">
              <a:extLst>
                <a:ext uri="{FF2B5EF4-FFF2-40B4-BE49-F238E27FC236}">
                  <a16:creationId xmlns:a16="http://schemas.microsoft.com/office/drawing/2014/main" id="{F0E160D6-A2FF-49FF-83E9-485998A259E6}"/>
                </a:ext>
              </a:extLst>
            </p:cNvPr>
            <p:cNvGrpSpPr/>
            <p:nvPr/>
          </p:nvGrpSpPr>
          <p:grpSpPr>
            <a:xfrm>
              <a:off x="441300" y="2721225"/>
              <a:ext cx="2869324" cy="491291"/>
              <a:chOff x="355956" y="8526512"/>
              <a:chExt cx="2869324" cy="276999"/>
            </a:xfrm>
            <a:grpFill/>
          </p:grpSpPr>
          <p:sp>
            <p:nvSpPr>
              <p:cNvPr id="15" name="Rounded Rectangle 9">
                <a:extLst>
                  <a:ext uri="{FF2B5EF4-FFF2-40B4-BE49-F238E27FC236}">
                    <a16:creationId xmlns:a16="http://schemas.microsoft.com/office/drawing/2014/main" id="{60FCF49C-795E-4C01-8487-2950F427A8DE}"/>
                  </a:ext>
                </a:extLst>
              </p:cNvPr>
              <p:cNvSpPr/>
              <p:nvPr/>
            </p:nvSpPr>
            <p:spPr>
              <a:xfrm>
                <a:off x="355956"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155cm</a:t>
                </a:r>
              </a:p>
            </p:txBody>
          </p:sp>
          <p:sp>
            <p:nvSpPr>
              <p:cNvPr id="16" name="Rounded Rectangle 48">
                <a:extLst>
                  <a:ext uri="{FF2B5EF4-FFF2-40B4-BE49-F238E27FC236}">
                    <a16:creationId xmlns:a16="http://schemas.microsoft.com/office/drawing/2014/main" id="{EC885CBC-B69D-4AC0-BD53-44E28001613E}"/>
                  </a:ext>
                </a:extLst>
              </p:cNvPr>
              <p:cNvSpPr/>
              <p:nvPr/>
            </p:nvSpPr>
            <p:spPr>
              <a:xfrm>
                <a:off x="1333418"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2.6m</a:t>
                </a:r>
              </a:p>
            </p:txBody>
          </p:sp>
          <p:sp>
            <p:nvSpPr>
              <p:cNvPr id="17" name="Rounded Rectangle 49">
                <a:extLst>
                  <a:ext uri="{FF2B5EF4-FFF2-40B4-BE49-F238E27FC236}">
                    <a16:creationId xmlns:a16="http://schemas.microsoft.com/office/drawing/2014/main" id="{FE172576-804A-4321-A2AD-ACCEBFF4100D}"/>
                  </a:ext>
                </a:extLst>
              </p:cNvPr>
              <p:cNvSpPr/>
              <p:nvPr/>
            </p:nvSpPr>
            <p:spPr>
              <a:xfrm>
                <a:off x="2310880"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0.6m</a:t>
                </a:r>
              </a:p>
            </p:txBody>
          </p:sp>
        </p:grpSp>
        <p:grpSp>
          <p:nvGrpSpPr>
            <p:cNvPr id="11" name="Group 10">
              <a:extLst>
                <a:ext uri="{FF2B5EF4-FFF2-40B4-BE49-F238E27FC236}">
                  <a16:creationId xmlns:a16="http://schemas.microsoft.com/office/drawing/2014/main" id="{B29012EF-1C21-4F01-9333-A09A8021CD4B}"/>
                </a:ext>
              </a:extLst>
            </p:cNvPr>
            <p:cNvGrpSpPr/>
            <p:nvPr/>
          </p:nvGrpSpPr>
          <p:grpSpPr>
            <a:xfrm>
              <a:off x="441300" y="3412541"/>
              <a:ext cx="2869324" cy="491291"/>
              <a:chOff x="355956" y="8526512"/>
              <a:chExt cx="2869324" cy="276999"/>
            </a:xfrm>
            <a:grpFill/>
          </p:grpSpPr>
          <p:sp>
            <p:nvSpPr>
              <p:cNvPr id="12" name="Rounded Rectangle 9">
                <a:extLst>
                  <a:ext uri="{FF2B5EF4-FFF2-40B4-BE49-F238E27FC236}">
                    <a16:creationId xmlns:a16="http://schemas.microsoft.com/office/drawing/2014/main" id="{DB539B41-316D-46FB-B2BA-F79F28C4ACE7}"/>
                  </a:ext>
                </a:extLst>
              </p:cNvPr>
              <p:cNvSpPr/>
              <p:nvPr/>
            </p:nvSpPr>
            <p:spPr>
              <a:xfrm>
                <a:off x="355956"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1,050mm</a:t>
                </a:r>
              </a:p>
            </p:txBody>
          </p:sp>
          <p:sp>
            <p:nvSpPr>
              <p:cNvPr id="13" name="Rounded Rectangle 48">
                <a:extLst>
                  <a:ext uri="{FF2B5EF4-FFF2-40B4-BE49-F238E27FC236}">
                    <a16:creationId xmlns:a16="http://schemas.microsoft.com/office/drawing/2014/main" id="{F518F337-3B1F-45EC-9F06-FD5997EDC0A3}"/>
                  </a:ext>
                </a:extLst>
              </p:cNvPr>
              <p:cNvSpPr/>
              <p:nvPr/>
            </p:nvSpPr>
            <p:spPr>
              <a:xfrm>
                <a:off x="1333418"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155mm</a:t>
                </a:r>
              </a:p>
            </p:txBody>
          </p:sp>
          <p:sp>
            <p:nvSpPr>
              <p:cNvPr id="14" name="Rounded Rectangle 49">
                <a:extLst>
                  <a:ext uri="{FF2B5EF4-FFF2-40B4-BE49-F238E27FC236}">
                    <a16:creationId xmlns:a16="http://schemas.microsoft.com/office/drawing/2014/main" id="{B4C68BDE-5904-4853-A3F6-AAF2A7FAB2DD}"/>
                  </a:ext>
                </a:extLst>
              </p:cNvPr>
              <p:cNvSpPr/>
              <p:nvPr/>
            </p:nvSpPr>
            <p:spPr>
              <a:xfrm>
                <a:off x="2310880"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165cm</a:t>
                </a:r>
              </a:p>
            </p:txBody>
          </p:sp>
        </p:grpSp>
      </p:grpSp>
      <p:sp>
        <p:nvSpPr>
          <p:cNvPr id="20" name="TextBox 19">
            <a:extLst>
              <a:ext uri="{FF2B5EF4-FFF2-40B4-BE49-F238E27FC236}">
                <a16:creationId xmlns:a16="http://schemas.microsoft.com/office/drawing/2014/main" id="{C358FF18-2F4E-445D-820A-A96D0A87CF63}"/>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235969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Put these measurements in order from smallest to largest.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155mm;  0.6m;  1,050mm;  155cm;  165cm;  2.6m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9D06265D-4CA6-464B-B420-1B7E3F54F1D6}"/>
              </a:ext>
            </a:extLst>
          </p:cNvPr>
          <p:cNvGrpSpPr/>
          <p:nvPr/>
        </p:nvGrpSpPr>
        <p:grpSpPr>
          <a:xfrm>
            <a:off x="1776250" y="2129339"/>
            <a:ext cx="5591501" cy="2304568"/>
            <a:chOff x="441300" y="2721225"/>
            <a:chExt cx="2869324" cy="1182607"/>
          </a:xfrm>
          <a:solidFill>
            <a:schemeClr val="bg1"/>
          </a:solidFill>
        </p:grpSpPr>
        <p:grpSp>
          <p:nvGrpSpPr>
            <p:cNvPr id="10" name="Group 9">
              <a:extLst>
                <a:ext uri="{FF2B5EF4-FFF2-40B4-BE49-F238E27FC236}">
                  <a16:creationId xmlns:a16="http://schemas.microsoft.com/office/drawing/2014/main" id="{F0E160D6-A2FF-49FF-83E9-485998A259E6}"/>
                </a:ext>
              </a:extLst>
            </p:cNvPr>
            <p:cNvGrpSpPr/>
            <p:nvPr/>
          </p:nvGrpSpPr>
          <p:grpSpPr>
            <a:xfrm>
              <a:off x="441300" y="2721225"/>
              <a:ext cx="2869324" cy="491291"/>
              <a:chOff x="355956" y="8526512"/>
              <a:chExt cx="2869324" cy="276999"/>
            </a:xfrm>
            <a:grpFill/>
          </p:grpSpPr>
          <p:sp>
            <p:nvSpPr>
              <p:cNvPr id="15" name="Rounded Rectangle 9">
                <a:extLst>
                  <a:ext uri="{FF2B5EF4-FFF2-40B4-BE49-F238E27FC236}">
                    <a16:creationId xmlns:a16="http://schemas.microsoft.com/office/drawing/2014/main" id="{60FCF49C-795E-4C01-8487-2950F427A8DE}"/>
                  </a:ext>
                </a:extLst>
              </p:cNvPr>
              <p:cNvSpPr/>
              <p:nvPr/>
            </p:nvSpPr>
            <p:spPr>
              <a:xfrm>
                <a:off x="355956"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155cm</a:t>
                </a:r>
              </a:p>
            </p:txBody>
          </p:sp>
          <p:sp>
            <p:nvSpPr>
              <p:cNvPr id="16" name="Rounded Rectangle 48">
                <a:extLst>
                  <a:ext uri="{FF2B5EF4-FFF2-40B4-BE49-F238E27FC236}">
                    <a16:creationId xmlns:a16="http://schemas.microsoft.com/office/drawing/2014/main" id="{EC885CBC-B69D-4AC0-BD53-44E28001613E}"/>
                  </a:ext>
                </a:extLst>
              </p:cNvPr>
              <p:cNvSpPr/>
              <p:nvPr/>
            </p:nvSpPr>
            <p:spPr>
              <a:xfrm>
                <a:off x="1333418"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2.6m</a:t>
                </a:r>
              </a:p>
            </p:txBody>
          </p:sp>
          <p:sp>
            <p:nvSpPr>
              <p:cNvPr id="17" name="Rounded Rectangle 49">
                <a:extLst>
                  <a:ext uri="{FF2B5EF4-FFF2-40B4-BE49-F238E27FC236}">
                    <a16:creationId xmlns:a16="http://schemas.microsoft.com/office/drawing/2014/main" id="{FE172576-804A-4321-A2AD-ACCEBFF4100D}"/>
                  </a:ext>
                </a:extLst>
              </p:cNvPr>
              <p:cNvSpPr/>
              <p:nvPr/>
            </p:nvSpPr>
            <p:spPr>
              <a:xfrm>
                <a:off x="2310880"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0.6m</a:t>
                </a:r>
              </a:p>
            </p:txBody>
          </p:sp>
        </p:grpSp>
        <p:grpSp>
          <p:nvGrpSpPr>
            <p:cNvPr id="11" name="Group 10">
              <a:extLst>
                <a:ext uri="{FF2B5EF4-FFF2-40B4-BE49-F238E27FC236}">
                  <a16:creationId xmlns:a16="http://schemas.microsoft.com/office/drawing/2014/main" id="{B29012EF-1C21-4F01-9333-A09A8021CD4B}"/>
                </a:ext>
              </a:extLst>
            </p:cNvPr>
            <p:cNvGrpSpPr/>
            <p:nvPr/>
          </p:nvGrpSpPr>
          <p:grpSpPr>
            <a:xfrm>
              <a:off x="441300" y="3412541"/>
              <a:ext cx="2869324" cy="491291"/>
              <a:chOff x="355956" y="8526512"/>
              <a:chExt cx="2869324" cy="276999"/>
            </a:xfrm>
            <a:grpFill/>
          </p:grpSpPr>
          <p:sp>
            <p:nvSpPr>
              <p:cNvPr id="12" name="Rounded Rectangle 9">
                <a:extLst>
                  <a:ext uri="{FF2B5EF4-FFF2-40B4-BE49-F238E27FC236}">
                    <a16:creationId xmlns:a16="http://schemas.microsoft.com/office/drawing/2014/main" id="{DB539B41-316D-46FB-B2BA-F79F28C4ACE7}"/>
                  </a:ext>
                </a:extLst>
              </p:cNvPr>
              <p:cNvSpPr/>
              <p:nvPr/>
            </p:nvSpPr>
            <p:spPr>
              <a:xfrm>
                <a:off x="355956"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1,050mm</a:t>
                </a:r>
              </a:p>
            </p:txBody>
          </p:sp>
          <p:sp>
            <p:nvSpPr>
              <p:cNvPr id="13" name="Rounded Rectangle 48">
                <a:extLst>
                  <a:ext uri="{FF2B5EF4-FFF2-40B4-BE49-F238E27FC236}">
                    <a16:creationId xmlns:a16="http://schemas.microsoft.com/office/drawing/2014/main" id="{F518F337-3B1F-45EC-9F06-FD5997EDC0A3}"/>
                  </a:ext>
                </a:extLst>
              </p:cNvPr>
              <p:cNvSpPr/>
              <p:nvPr/>
            </p:nvSpPr>
            <p:spPr>
              <a:xfrm>
                <a:off x="1333418"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155mm</a:t>
                </a:r>
              </a:p>
            </p:txBody>
          </p:sp>
          <p:sp>
            <p:nvSpPr>
              <p:cNvPr id="14" name="Rounded Rectangle 49">
                <a:extLst>
                  <a:ext uri="{FF2B5EF4-FFF2-40B4-BE49-F238E27FC236}">
                    <a16:creationId xmlns:a16="http://schemas.microsoft.com/office/drawing/2014/main" id="{B4C68BDE-5904-4853-A3F6-AAF2A7FAB2DD}"/>
                  </a:ext>
                </a:extLst>
              </p:cNvPr>
              <p:cNvSpPr/>
              <p:nvPr/>
            </p:nvSpPr>
            <p:spPr>
              <a:xfrm>
                <a:off x="2310880" y="8526512"/>
                <a:ext cx="914400" cy="276999"/>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165cm</a:t>
                </a:r>
              </a:p>
            </p:txBody>
          </p:sp>
        </p:grpSp>
      </p:grpSp>
      <p:sp>
        <p:nvSpPr>
          <p:cNvPr id="20" name="TextBox 19">
            <a:extLst>
              <a:ext uri="{FF2B5EF4-FFF2-40B4-BE49-F238E27FC236}">
                <a16:creationId xmlns:a16="http://schemas.microsoft.com/office/drawing/2014/main" id="{8FD0BF89-6080-4C0A-BBEA-27C59F57E9D6}"/>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183674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missing operation and measurement to convert between g and kg.</a:t>
            </a: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A6E72EC0-197B-42DC-9FEF-E870D218FD21}"/>
              </a:ext>
            </a:extLst>
          </p:cNvPr>
          <p:cNvGraphicFramePr>
            <a:graphicFrameLocks noGrp="1"/>
          </p:cNvGraphicFramePr>
          <p:nvPr/>
        </p:nvGraphicFramePr>
        <p:xfrm>
          <a:off x="1632555" y="3060653"/>
          <a:ext cx="5878890" cy="1052306"/>
        </p:xfrm>
        <a:graphic>
          <a:graphicData uri="http://schemas.openxmlformats.org/drawingml/2006/table">
            <a:tbl>
              <a:tblPr firstRow="1" bandRow="1">
                <a:tableStyleId>{5940675A-B579-460E-94D1-54222C63F5DA}</a:tableStyleId>
              </a:tblPr>
              <a:tblGrid>
                <a:gridCol w="1824000">
                  <a:extLst>
                    <a:ext uri="{9D8B030D-6E8A-4147-A177-3AD203B41FA5}">
                      <a16:colId xmlns:a16="http://schemas.microsoft.com/office/drawing/2014/main" val="4268724113"/>
                    </a:ext>
                  </a:extLst>
                </a:gridCol>
                <a:gridCol w="1052307">
                  <a:extLst>
                    <a:ext uri="{9D8B030D-6E8A-4147-A177-3AD203B41FA5}">
                      <a16:colId xmlns:a16="http://schemas.microsoft.com/office/drawing/2014/main" val="1825918711"/>
                    </a:ext>
                  </a:extLst>
                </a:gridCol>
                <a:gridCol w="561231">
                  <a:extLst>
                    <a:ext uri="{9D8B030D-6E8A-4147-A177-3AD203B41FA5}">
                      <a16:colId xmlns:a16="http://schemas.microsoft.com/office/drawing/2014/main" val="112906091"/>
                    </a:ext>
                  </a:extLst>
                </a:gridCol>
                <a:gridCol w="1220676">
                  <a:extLst>
                    <a:ext uri="{9D8B030D-6E8A-4147-A177-3AD203B41FA5}">
                      <a16:colId xmlns:a16="http://schemas.microsoft.com/office/drawing/2014/main" val="1823910635"/>
                    </a:ext>
                  </a:extLst>
                </a:gridCol>
                <a:gridCol w="1220676">
                  <a:extLst>
                    <a:ext uri="{9D8B030D-6E8A-4147-A177-3AD203B41FA5}">
                      <a16:colId xmlns:a16="http://schemas.microsoft.com/office/drawing/2014/main" val="3829094027"/>
                    </a:ext>
                  </a:extLst>
                </a:gridCol>
              </a:tblGrid>
              <a:tr h="771692">
                <a:tc rowSpan="2">
                  <a:txBody>
                    <a:bodyPr/>
                    <a:lstStyle/>
                    <a:p>
                      <a:pPr algn="ctr"/>
                      <a:r>
                        <a:rPr lang="en-US" sz="3200" b="1" i="0" dirty="0">
                          <a:latin typeface="Century Gothic" panose="020B0502020202020204" pitchFamily="34" charset="0"/>
                        </a:rPr>
                        <a:t>285g</a:t>
                      </a:r>
                    </a:p>
                  </a:txBody>
                  <a:tcPr marL="100584" marR="100584" marT="50292" marB="502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3200" b="1" i="0" dirty="0">
                        <a:solidFill>
                          <a:srgbClr val="FF0000"/>
                        </a:solidFill>
                        <a:latin typeface="Century Gothic" panose="020B0502020202020204" pitchFamily="34" charset="0"/>
                      </a:endParaRPr>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3200" b="1" i="0" dirty="0">
                          <a:latin typeface="Century Gothic" panose="020B0502020202020204" pitchFamily="34" charset="0"/>
                        </a:rPr>
                        <a:t>=</a:t>
                      </a:r>
                    </a:p>
                  </a:txBody>
                  <a:tcPr marL="100584" marR="100584" marT="50292" marB="502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1" i="0" dirty="0">
                        <a:solidFill>
                          <a:srgbClr val="FF0000"/>
                        </a:solidFill>
                        <a:latin typeface="Century Gothic" panose="020B0502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US" sz="3200" b="1" i="0" dirty="0">
                          <a:latin typeface="Century Gothic" panose="020B0502020202020204" pitchFamily="34" charset="0"/>
                        </a:rPr>
                        <a:t>kg</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2902311"/>
                  </a:ext>
                </a:extLst>
              </a:tr>
              <a:tr h="28061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US" sz="1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4021014430"/>
                  </a:ext>
                </a:extLst>
              </a:tr>
            </a:tbl>
          </a:graphicData>
        </a:graphic>
      </p:graphicFrame>
      <p:sp>
        <p:nvSpPr>
          <p:cNvPr id="9" name="TextBox 8">
            <a:extLst>
              <a:ext uri="{FF2B5EF4-FFF2-40B4-BE49-F238E27FC236}">
                <a16:creationId xmlns:a16="http://schemas.microsoft.com/office/drawing/2014/main" id="{EDD4B85E-B91D-451A-85AC-07D730A8A3BC}"/>
              </a:ext>
            </a:extLst>
          </p:cNvPr>
          <p:cNvSpPr txBox="1"/>
          <p:nvPr/>
        </p:nvSpPr>
        <p:spPr>
          <a:xfrm>
            <a:off x="8318278" y="5954001"/>
            <a:ext cx="479394" cy="307777"/>
          </a:xfrm>
          <a:prstGeom prst="rect">
            <a:avLst/>
          </a:prstGeom>
          <a:noFill/>
        </p:spPr>
        <p:txBody>
          <a:bodyPr wrap="square" rtlCol="0">
            <a:spAutoFit/>
          </a:bodyPr>
          <a:lstStyle/>
          <a:p>
            <a:pPr algn="ctr"/>
            <a:r>
              <a:rPr lang="en-GB" sz="1400" b="1" dirty="0">
                <a:latin typeface="Century Gothic" panose="020B0502020202020204" pitchFamily="34" charset="0"/>
              </a:rPr>
              <a:t>Y6</a:t>
            </a:r>
          </a:p>
        </p:txBody>
      </p:sp>
    </p:spTree>
    <p:extLst>
      <p:ext uri="{BB962C8B-B14F-4D97-AF65-F5344CB8AC3E}">
        <p14:creationId xmlns:p14="http://schemas.microsoft.com/office/powerpoint/2010/main" val="4868154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6F611E-7ECF-47EA-AC0E-29740CEDC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2495</TotalTime>
  <Words>1773</Words>
  <Application>Microsoft Office PowerPoint</Application>
  <PresentationFormat>On-screen Show (4:3)</PresentationFormat>
  <Paragraphs>735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Shaheda Khanom</cp:lastModifiedBy>
  <cp:revision>87</cp:revision>
  <dcterms:created xsi:type="dcterms:W3CDTF">2018-03-17T10:08:43Z</dcterms:created>
  <dcterms:modified xsi:type="dcterms:W3CDTF">2020-04-22T08:46:09Z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