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420" r:id="rId5"/>
    <p:sldId id="394" r:id="rId6"/>
    <p:sldId id="360" r:id="rId7"/>
    <p:sldId id="397" r:id="rId8"/>
    <p:sldId id="421" r:id="rId9"/>
    <p:sldId id="398" r:id="rId10"/>
    <p:sldId id="422" r:id="rId11"/>
    <p:sldId id="399" r:id="rId12"/>
    <p:sldId id="368" r:id="rId13"/>
    <p:sldId id="400" r:id="rId14"/>
    <p:sldId id="371" r:id="rId15"/>
    <p:sldId id="401" r:id="rId16"/>
    <p:sldId id="407" r:id="rId17"/>
    <p:sldId id="355" r:id="rId18"/>
    <p:sldId id="402" r:id="rId19"/>
    <p:sldId id="403" r:id="rId20"/>
    <p:sldId id="423" r:id="rId21"/>
    <p:sldId id="404" r:id="rId22"/>
    <p:sldId id="405" r:id="rId23"/>
    <p:sldId id="406" r:id="rId24"/>
    <p:sldId id="418" r:id="rId25"/>
    <p:sldId id="413" r:id="rId26"/>
    <p:sldId id="414" r:id="rId27"/>
    <p:sldId id="378" r:id="rId28"/>
    <p:sldId id="362" r:id="rId29"/>
    <p:sldId id="379" r:id="rId30"/>
    <p:sldId id="364" r:id="rId31"/>
    <p:sldId id="380" r:id="rId32"/>
    <p:sldId id="366" r:id="rId33"/>
    <p:sldId id="381" r:id="rId34"/>
    <p:sldId id="415" r:id="rId35"/>
    <p:sldId id="382" r:id="rId36"/>
    <p:sldId id="419" r:id="rId37"/>
    <p:sldId id="314" r:id="rId38"/>
    <p:sldId id="416" r:id="rId39"/>
    <p:sldId id="370" r:id="rId40"/>
    <p:sldId id="383" r:id="rId41"/>
    <p:sldId id="377" r:id="rId42"/>
    <p:sldId id="384" r:id="rId43"/>
    <p:sldId id="41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9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2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693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84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58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0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58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73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5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20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57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2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8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3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1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04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3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73BA-750F-4C72-8DB1-8A769DC3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811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Week 6 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Tuesday 28</a:t>
            </a:r>
            <a:r>
              <a:rPr lang="en-GB" sz="4000" baseline="30000" dirty="0"/>
              <a:t>th</a:t>
            </a:r>
            <a:r>
              <a:rPr lang="en-GB" sz="4000" dirty="0"/>
              <a:t> April 2020</a:t>
            </a:r>
          </a:p>
        </p:txBody>
      </p:sp>
    </p:spTree>
    <p:extLst>
      <p:ext uri="{BB962C8B-B14F-4D97-AF65-F5344CB8AC3E}">
        <p14:creationId xmlns:p14="http://schemas.microsoft.com/office/powerpoint/2010/main" val="54317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A63604-177F-432A-9F33-B607B96D8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484051-9AB8-44A7-AE13-6AB4576539C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correct written version for the amount of coins shown?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9709AF9-2C5A-4D40-812E-6C3B40AC9DDA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496588"/>
          <a:ext cx="2396271" cy="237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271">
                  <a:extLst>
                    <a:ext uri="{9D8B030D-6E8A-4147-A177-3AD203B41FA5}">
                      <a16:colId xmlns:a16="http://schemas.microsoft.com/office/drawing/2014/main" val="2483885601"/>
                    </a:ext>
                  </a:extLst>
                </a:gridCol>
              </a:tblGrid>
              <a:tr h="791568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A) £2.05</a:t>
                      </a:r>
                    </a:p>
                  </a:txBody>
                  <a:tcPr marL="197892" marR="197892" marT="98946" marB="9894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628762"/>
                  </a:ext>
                </a:extLst>
              </a:tr>
              <a:tr h="791568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B) £2.5</a:t>
                      </a:r>
                    </a:p>
                  </a:txBody>
                  <a:tcPr marL="197892" marR="197892" marT="98946" marB="9894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310566"/>
                  </a:ext>
                </a:extLst>
              </a:tr>
              <a:tr h="791568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C) £2.50</a:t>
                      </a:r>
                    </a:p>
                  </a:txBody>
                  <a:tcPr marL="197892" marR="197892" marT="98946" marB="9894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6285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F9C750D-CBFA-4006-B8CB-5DD1A968AC5D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0617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5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value of the underlined digit?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6788EC2-588A-48FE-A64A-90B0861D81EA}"/>
              </a:ext>
            </a:extLst>
          </p:cNvPr>
          <p:cNvGraphicFramePr>
            <a:graphicFrameLocks noGrp="1"/>
          </p:cNvGraphicFramePr>
          <p:nvPr/>
        </p:nvGraphicFramePr>
        <p:xfrm>
          <a:off x="1556109" y="2404533"/>
          <a:ext cx="6031782" cy="644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0594">
                  <a:extLst>
                    <a:ext uri="{9D8B030D-6E8A-4147-A177-3AD203B41FA5}">
                      <a16:colId xmlns:a16="http://schemas.microsoft.com/office/drawing/2014/main" val="2154972235"/>
                    </a:ext>
                  </a:extLst>
                </a:gridCol>
                <a:gridCol w="2010594">
                  <a:extLst>
                    <a:ext uri="{9D8B030D-6E8A-4147-A177-3AD203B41FA5}">
                      <a16:colId xmlns:a16="http://schemas.microsoft.com/office/drawing/2014/main" val="2295170559"/>
                    </a:ext>
                  </a:extLst>
                </a:gridCol>
                <a:gridCol w="2010594">
                  <a:extLst>
                    <a:ext uri="{9D8B030D-6E8A-4147-A177-3AD203B41FA5}">
                      <a16:colId xmlns:a16="http://schemas.microsoft.com/office/drawing/2014/main" val="3421656739"/>
                    </a:ext>
                  </a:extLst>
                </a:gridCol>
              </a:tblGrid>
              <a:tr h="644106"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a) £11.</a:t>
                      </a:r>
                      <a:r>
                        <a:rPr lang="en-GB" sz="2700" b="1" u="sng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en-GB" sz="27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9378" marR="179378" marT="89689" marB="896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b) £4.0</a:t>
                      </a:r>
                      <a:r>
                        <a:rPr lang="en-GB" sz="2700" b="1" u="sng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79378" marR="179378" marT="89689" marB="896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c) £</a:t>
                      </a:r>
                      <a:r>
                        <a:rPr lang="en-GB" sz="2700" b="1" u="sng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2700" b="1" u="none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27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.20</a:t>
                      </a:r>
                    </a:p>
                  </a:txBody>
                  <a:tcPr marL="179378" marR="179378" marT="89689" marB="896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6391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15DE4B-D386-4ED9-8132-27C671F9BFC2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69767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5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value of the underlined digit?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6788EC2-588A-48FE-A64A-90B0861D81EA}"/>
              </a:ext>
            </a:extLst>
          </p:cNvPr>
          <p:cNvGraphicFramePr>
            <a:graphicFrameLocks noGrp="1"/>
          </p:cNvGraphicFramePr>
          <p:nvPr/>
        </p:nvGraphicFramePr>
        <p:xfrm>
          <a:off x="1556109" y="2404533"/>
          <a:ext cx="6031782" cy="14138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0594">
                  <a:extLst>
                    <a:ext uri="{9D8B030D-6E8A-4147-A177-3AD203B41FA5}">
                      <a16:colId xmlns:a16="http://schemas.microsoft.com/office/drawing/2014/main" val="2154972235"/>
                    </a:ext>
                  </a:extLst>
                </a:gridCol>
                <a:gridCol w="2010594">
                  <a:extLst>
                    <a:ext uri="{9D8B030D-6E8A-4147-A177-3AD203B41FA5}">
                      <a16:colId xmlns:a16="http://schemas.microsoft.com/office/drawing/2014/main" val="2295170559"/>
                    </a:ext>
                  </a:extLst>
                </a:gridCol>
                <a:gridCol w="2010594">
                  <a:extLst>
                    <a:ext uri="{9D8B030D-6E8A-4147-A177-3AD203B41FA5}">
                      <a16:colId xmlns:a16="http://schemas.microsoft.com/office/drawing/2014/main" val="3421656739"/>
                    </a:ext>
                  </a:extLst>
                </a:gridCol>
              </a:tblGrid>
              <a:tr h="644106"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a) £11.</a:t>
                      </a:r>
                      <a:r>
                        <a:rPr lang="en-GB" sz="2700" b="1" u="sng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en-GB" sz="27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pPr algn="ctr"/>
                      <a:endParaRPr lang="en-GB" sz="27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60p</a:t>
                      </a:r>
                    </a:p>
                  </a:txBody>
                  <a:tcPr marL="179378" marR="179378" marT="89689" marB="896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b) £4.0</a:t>
                      </a:r>
                      <a:r>
                        <a:rPr lang="en-GB" sz="2700" b="1" u="sng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pPr algn="ctr"/>
                      <a:endParaRPr lang="en-GB" sz="2700" b="1" u="sng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700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9p</a:t>
                      </a:r>
                    </a:p>
                  </a:txBody>
                  <a:tcPr marL="179378" marR="179378" marT="89689" marB="896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c) £</a:t>
                      </a:r>
                      <a:r>
                        <a:rPr lang="en-GB" sz="2700" b="1" u="sng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2700" b="1" u="none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27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.20</a:t>
                      </a:r>
                    </a:p>
                    <a:p>
                      <a:pPr algn="ctr"/>
                      <a:endParaRPr lang="en-GB" sz="27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£10</a:t>
                      </a:r>
                    </a:p>
                  </a:txBody>
                  <a:tcPr marL="179378" marR="179378" marT="89689" marB="896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6391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82AA68F-2D3F-4564-997F-64198797E468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9067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0F5C-A6F0-4C21-850C-CE5DF437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Wednesday 29</a:t>
            </a:r>
            <a:r>
              <a:rPr lang="en-GB" baseline="30000" dirty="0"/>
              <a:t>th</a:t>
            </a:r>
            <a:r>
              <a:rPr lang="en-GB" dirty="0"/>
              <a:t> April 2020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Lo: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I can add pounds and pence using reasoning and problem – solving </a:t>
            </a:r>
            <a:b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96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Imran and Beth both want to buy a burger.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burger costs £1.60. 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Imran says, “I have a £1 coin, two 20p coins and two 5p coins.”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Beth says, “I have a £1 coin, two 20p coins and two 10p coins.”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can afford to buy a burger?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E7AC9-7657-420B-8091-E7784334E3B4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Imran and Beth both want to buy a burger.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burger costs £1.60. 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Imran says, “I have a £1 coin, two 20p coins and two 5p coins.”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Beth says, “I have a £1 coin, two 20p coins and two 10p coins.”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can afford to buy a burger?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Beth can afford it because…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A11F2-497E-45CF-83DC-36D75ED57729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5486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Imran and Beth both want to buy a burger.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burger costs £1.60. 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Imran says, “I have a £1 coin, two 20p coins and two 5p coins.”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Beth says, “I have a £1 coin, two 20p coins and two 10p coins.”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can afford to buy a burger?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Beth can afford it because she has £1.60. Imran only has £1.50.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0B46E-D93D-4876-8749-A73DCC6110B6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87584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5E5A09-A9F2-4893-9F67-57C8B7201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6795696-8675-446D-A6EC-4D750BCFEC9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Emma has £2.30. Ross has £2.25. Match each child to their correct money purse.</a:t>
            </a: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14979E-6C34-4A22-A048-24BB3764E06D}"/>
              </a:ext>
            </a:extLst>
          </p:cNvPr>
          <p:cNvSpPr/>
          <p:nvPr/>
        </p:nvSpPr>
        <p:spPr>
          <a:xfrm>
            <a:off x="591148" y="2756670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Emma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FCA033-8807-4FA1-998A-952A855AF94F}"/>
              </a:ext>
            </a:extLst>
          </p:cNvPr>
          <p:cNvSpPr/>
          <p:nvPr/>
        </p:nvSpPr>
        <p:spPr>
          <a:xfrm>
            <a:off x="697747" y="4652209"/>
            <a:ext cx="82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Ross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6C1DE-566F-4021-90B4-7AC7C54026AB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0150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5E5A09-A9F2-4893-9F67-57C8B7201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6795696-8675-446D-A6EC-4D750BCFEC9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Emma has £2.30. Ross has £2.25. Match each child to their correct money purse.</a:t>
            </a: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14979E-6C34-4A22-A048-24BB3764E06D}"/>
              </a:ext>
            </a:extLst>
          </p:cNvPr>
          <p:cNvSpPr/>
          <p:nvPr/>
        </p:nvSpPr>
        <p:spPr>
          <a:xfrm>
            <a:off x="591148" y="2756670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Emma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FCA033-8807-4FA1-998A-952A855AF94F}"/>
              </a:ext>
            </a:extLst>
          </p:cNvPr>
          <p:cNvSpPr/>
          <p:nvPr/>
        </p:nvSpPr>
        <p:spPr>
          <a:xfrm>
            <a:off x="697747" y="4652209"/>
            <a:ext cx="82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Ross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0D58F1-8354-42DF-AFA8-8EBD9614D629}"/>
              </a:ext>
            </a:extLst>
          </p:cNvPr>
          <p:cNvCxnSpPr>
            <a:cxnSpLocks/>
          </p:cNvCxnSpPr>
          <p:nvPr/>
        </p:nvCxnSpPr>
        <p:spPr>
          <a:xfrm>
            <a:off x="2559520" y="3204253"/>
            <a:ext cx="2002055" cy="18375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C55EB0-7709-454D-B862-319C7201F8C3}"/>
              </a:ext>
            </a:extLst>
          </p:cNvPr>
          <p:cNvCxnSpPr>
            <a:cxnSpLocks/>
          </p:cNvCxnSpPr>
          <p:nvPr/>
        </p:nvCxnSpPr>
        <p:spPr>
          <a:xfrm flipH="1">
            <a:off x="2559520" y="3204253"/>
            <a:ext cx="2002055" cy="18375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28A468-9412-4D67-A409-FDB7ACE7279E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2440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4D6EDE-C861-4287-B1B2-184495F1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D4D929-FB1C-4BBB-B3FF-AC470A05479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Andrew has £2.10 in his wallet. He has four coins.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coins could Andrew have?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F2E99-B269-40E1-A6F0-DE736A34F3A0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17950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1 – Money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28.04.20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 </a:t>
            </a: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I can add pounds and pence</a:t>
            </a:r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4D6EDE-C861-4287-B1B2-184495F1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D4D929-FB1C-4BBB-B3FF-AC470A05479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Andrew has £2.10 in his wallet. He has four coins.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coins could Andrew have?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 x £1 coin and 2 x 5p coin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£1 coin, 2 x 50p coin and a 10p coin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FF975-233A-44F0-873D-A9B6A98811BD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203756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B8A2-9B5B-4775-A54A-B687EFF21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625312" cy="1646302"/>
          </a:xfrm>
        </p:spPr>
        <p:txBody>
          <a:bodyPr/>
          <a:lstStyle/>
          <a:p>
            <a:pPr algn="ctr"/>
            <a:r>
              <a:rPr lang="en-GB" dirty="0"/>
              <a:t>Thursday 30</a:t>
            </a:r>
            <a:r>
              <a:rPr lang="en-GB" baseline="30000" dirty="0"/>
              <a:t>th</a:t>
            </a:r>
            <a:r>
              <a:rPr lang="en-GB" dirty="0"/>
              <a:t> April 2020</a:t>
            </a:r>
          </a:p>
        </p:txBody>
      </p:sp>
    </p:spTree>
    <p:extLst>
      <p:ext uri="{BB962C8B-B14F-4D97-AF65-F5344CB8AC3E}">
        <p14:creationId xmlns:p14="http://schemas.microsoft.com/office/powerpoint/2010/main" val="2399140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1 – Money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 </a:t>
            </a: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I can order amounts of money</a:t>
            </a:r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71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121CF5-2486-4C38-9656-D0CA0FE07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2860DE-D1DA-4237-A7D6-21974786EC1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coins from lowest to highest value.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10p coins are in £1?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50p coins are in £1?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20p coins are in £1?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5p coins are in £1?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7F5DE-D71F-4D3A-BFA5-8F759FE5F9C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690834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121CF5-2486-4C38-9656-D0CA0FE07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2860DE-D1DA-4237-A7D6-21974786EC1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coins from lowest to highest value.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10p coins are in £1?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50p coins are in £1?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20p coins are in £1?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5p coins are in £1?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4D140-2540-4CA3-A9AF-280F14F5B9F3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26662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amounts from smallest to largest.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73C5DB-FAA7-4B16-BB5C-91E1F508CEB8}"/>
              </a:ext>
            </a:extLst>
          </p:cNvPr>
          <p:cNvGraphicFramePr>
            <a:graphicFrameLocks noGrp="1"/>
          </p:cNvGraphicFramePr>
          <p:nvPr/>
        </p:nvGraphicFramePr>
        <p:xfrm>
          <a:off x="2416385" y="2360140"/>
          <a:ext cx="4311230" cy="1881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492">
                  <a:extLst>
                    <a:ext uri="{9D8B030D-6E8A-4147-A177-3AD203B41FA5}">
                      <a16:colId xmlns:a16="http://schemas.microsoft.com/office/drawing/2014/main" val="1739842786"/>
                    </a:ext>
                  </a:extLst>
                </a:gridCol>
                <a:gridCol w="862246">
                  <a:extLst>
                    <a:ext uri="{9D8B030D-6E8A-4147-A177-3AD203B41FA5}">
                      <a16:colId xmlns:a16="http://schemas.microsoft.com/office/drawing/2014/main" val="2264703314"/>
                    </a:ext>
                  </a:extLst>
                </a:gridCol>
                <a:gridCol w="1724492">
                  <a:extLst>
                    <a:ext uri="{9D8B030D-6E8A-4147-A177-3AD203B41FA5}">
                      <a16:colId xmlns:a16="http://schemas.microsoft.com/office/drawing/2014/main" val="1714958750"/>
                    </a:ext>
                  </a:extLst>
                </a:gridCol>
              </a:tblGrid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6,932p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2,135p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85342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133365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4,863p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3,921p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583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DB3795-964D-444B-B8B2-7394870B33F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090897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amounts from smallest to largest.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2,135p, 3,921p, 4,863p, 6,932p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73C5DB-FAA7-4B16-BB5C-91E1F508CEB8}"/>
              </a:ext>
            </a:extLst>
          </p:cNvPr>
          <p:cNvGraphicFramePr>
            <a:graphicFrameLocks noGrp="1"/>
          </p:cNvGraphicFramePr>
          <p:nvPr/>
        </p:nvGraphicFramePr>
        <p:xfrm>
          <a:off x="2416385" y="2360140"/>
          <a:ext cx="4311230" cy="1881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492">
                  <a:extLst>
                    <a:ext uri="{9D8B030D-6E8A-4147-A177-3AD203B41FA5}">
                      <a16:colId xmlns:a16="http://schemas.microsoft.com/office/drawing/2014/main" val="1739842786"/>
                    </a:ext>
                  </a:extLst>
                </a:gridCol>
                <a:gridCol w="862246">
                  <a:extLst>
                    <a:ext uri="{9D8B030D-6E8A-4147-A177-3AD203B41FA5}">
                      <a16:colId xmlns:a16="http://schemas.microsoft.com/office/drawing/2014/main" val="2264703314"/>
                    </a:ext>
                  </a:extLst>
                </a:gridCol>
                <a:gridCol w="1724492">
                  <a:extLst>
                    <a:ext uri="{9D8B030D-6E8A-4147-A177-3AD203B41FA5}">
                      <a16:colId xmlns:a16="http://schemas.microsoft.com/office/drawing/2014/main" val="1714958750"/>
                    </a:ext>
                  </a:extLst>
                </a:gridCol>
              </a:tblGrid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6,932p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2,135p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85342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133365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4,863p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3,921p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583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94F96B-C859-4177-B2DF-39022EC6738A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020938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amounts from smallest to largest.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73C5DB-FAA7-4B16-BB5C-91E1F508CEB8}"/>
              </a:ext>
            </a:extLst>
          </p:cNvPr>
          <p:cNvGraphicFramePr>
            <a:graphicFrameLocks noGrp="1"/>
          </p:cNvGraphicFramePr>
          <p:nvPr/>
        </p:nvGraphicFramePr>
        <p:xfrm>
          <a:off x="2416385" y="2360140"/>
          <a:ext cx="4311230" cy="1881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492">
                  <a:extLst>
                    <a:ext uri="{9D8B030D-6E8A-4147-A177-3AD203B41FA5}">
                      <a16:colId xmlns:a16="http://schemas.microsoft.com/office/drawing/2014/main" val="1739842786"/>
                    </a:ext>
                  </a:extLst>
                </a:gridCol>
                <a:gridCol w="862246">
                  <a:extLst>
                    <a:ext uri="{9D8B030D-6E8A-4147-A177-3AD203B41FA5}">
                      <a16:colId xmlns:a16="http://schemas.microsoft.com/office/drawing/2014/main" val="2264703314"/>
                    </a:ext>
                  </a:extLst>
                </a:gridCol>
                <a:gridCol w="1724492">
                  <a:extLst>
                    <a:ext uri="{9D8B030D-6E8A-4147-A177-3AD203B41FA5}">
                      <a16:colId xmlns:a16="http://schemas.microsoft.com/office/drawing/2014/main" val="1714958750"/>
                    </a:ext>
                  </a:extLst>
                </a:gridCol>
              </a:tblGrid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£45.60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£34.09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85342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133365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£29.56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£53.12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583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C97ED5C-EE9C-444A-B081-A9B107BE35B6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11305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amounts from smallest to largest.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£29.56, £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34.09, £45.60, £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53.12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73C5DB-FAA7-4B16-BB5C-91E1F508CEB8}"/>
              </a:ext>
            </a:extLst>
          </p:cNvPr>
          <p:cNvGraphicFramePr>
            <a:graphicFrameLocks noGrp="1"/>
          </p:cNvGraphicFramePr>
          <p:nvPr/>
        </p:nvGraphicFramePr>
        <p:xfrm>
          <a:off x="2416385" y="2360140"/>
          <a:ext cx="4311230" cy="1881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492">
                  <a:extLst>
                    <a:ext uri="{9D8B030D-6E8A-4147-A177-3AD203B41FA5}">
                      <a16:colId xmlns:a16="http://schemas.microsoft.com/office/drawing/2014/main" val="1739842786"/>
                    </a:ext>
                  </a:extLst>
                </a:gridCol>
                <a:gridCol w="862246">
                  <a:extLst>
                    <a:ext uri="{9D8B030D-6E8A-4147-A177-3AD203B41FA5}">
                      <a16:colId xmlns:a16="http://schemas.microsoft.com/office/drawing/2014/main" val="2264703314"/>
                    </a:ext>
                  </a:extLst>
                </a:gridCol>
                <a:gridCol w="1724492">
                  <a:extLst>
                    <a:ext uri="{9D8B030D-6E8A-4147-A177-3AD203B41FA5}">
                      <a16:colId xmlns:a16="http://schemas.microsoft.com/office/drawing/2014/main" val="1714958750"/>
                    </a:ext>
                  </a:extLst>
                </a:gridCol>
              </a:tblGrid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£45.60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£34.09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85342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133365"/>
                  </a:ext>
                </a:extLst>
              </a:tr>
              <a:tr h="62724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£29.56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£53.12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583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B2A3AB-0063-4888-96F3-11FFC6579392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139387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and = to compare these amounts.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32F251-1997-45A3-B2DC-4C99030A269F}"/>
              </a:ext>
            </a:extLst>
          </p:cNvPr>
          <p:cNvGraphicFramePr>
            <a:graphicFrameLocks noGrp="1"/>
          </p:cNvGraphicFramePr>
          <p:nvPr/>
        </p:nvGraphicFramePr>
        <p:xfrm>
          <a:off x="2484721" y="2136818"/>
          <a:ext cx="4174558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399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399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2,456p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1,452p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83C222-DC81-4EAC-9A5E-699DF334F77F}"/>
              </a:ext>
            </a:extLst>
          </p:cNvPr>
          <p:cNvGraphicFramePr>
            <a:graphicFrameLocks noGrp="1"/>
          </p:cNvGraphicFramePr>
          <p:nvPr/>
        </p:nvGraphicFramePr>
        <p:xfrm>
          <a:off x="2484721" y="3259774"/>
          <a:ext cx="4174560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0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0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1,897p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4,231p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053E06-DDD4-4F8D-98F4-4DC876DDF40E}"/>
              </a:ext>
            </a:extLst>
          </p:cNvPr>
          <p:cNvGraphicFramePr>
            <a:graphicFrameLocks noGrp="1"/>
          </p:cNvGraphicFramePr>
          <p:nvPr/>
        </p:nvGraphicFramePr>
        <p:xfrm>
          <a:off x="2474889" y="4382730"/>
          <a:ext cx="4174562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1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1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3,543p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3,267p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ED063FC-7EAF-4F6D-A770-0E5CEE2BCC35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95996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F45B6C-A136-49D2-9749-A3F273CA635F}"/>
              </a:ext>
            </a:extLst>
          </p:cNvPr>
          <p:cNvGraphicFramePr>
            <a:graphicFrameLocks noGrp="1"/>
          </p:cNvGraphicFramePr>
          <p:nvPr/>
        </p:nvGraphicFramePr>
        <p:xfrm>
          <a:off x="1917903" y="1988526"/>
          <a:ext cx="5308194" cy="24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98">
                  <a:extLst>
                    <a:ext uri="{9D8B030D-6E8A-4147-A177-3AD203B41FA5}">
                      <a16:colId xmlns:a16="http://schemas.microsoft.com/office/drawing/2014/main" val="1151979796"/>
                    </a:ext>
                  </a:extLst>
                </a:gridCol>
                <a:gridCol w="1769398">
                  <a:extLst>
                    <a:ext uri="{9D8B030D-6E8A-4147-A177-3AD203B41FA5}">
                      <a16:colId xmlns:a16="http://schemas.microsoft.com/office/drawing/2014/main" val="1136047823"/>
                    </a:ext>
                  </a:extLst>
                </a:gridCol>
                <a:gridCol w="1769398">
                  <a:extLst>
                    <a:ext uri="{9D8B030D-6E8A-4147-A177-3AD203B41FA5}">
                      <a16:colId xmlns:a16="http://schemas.microsoft.com/office/drawing/2014/main" val="317546238"/>
                    </a:ext>
                  </a:extLst>
                </a:gridCol>
              </a:tblGrid>
              <a:tr h="611455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£</a:t>
                      </a:r>
                    </a:p>
                  </a:txBody>
                  <a:tcPr marL="181965" marR="181965" marT="90982" marB="9098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£ and p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172462"/>
                  </a:ext>
                </a:extLst>
              </a:tr>
              <a:tr h="61145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20066"/>
                  </a:ext>
                </a:extLst>
              </a:tr>
              <a:tr h="61145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314255"/>
                  </a:ext>
                </a:extLst>
              </a:tr>
              <a:tr h="611455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£3.55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21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33E0FD6-0996-4760-8966-193FD7336BD8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and = to compare these amounts.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32F251-1997-45A3-B2DC-4C99030A269F}"/>
              </a:ext>
            </a:extLst>
          </p:cNvPr>
          <p:cNvGraphicFramePr>
            <a:graphicFrameLocks noGrp="1"/>
          </p:cNvGraphicFramePr>
          <p:nvPr/>
        </p:nvGraphicFramePr>
        <p:xfrm>
          <a:off x="2484721" y="2136818"/>
          <a:ext cx="4174558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399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399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2,456p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1,452p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83C222-DC81-4EAC-9A5E-699DF334F77F}"/>
              </a:ext>
            </a:extLst>
          </p:cNvPr>
          <p:cNvGraphicFramePr>
            <a:graphicFrameLocks noGrp="1"/>
          </p:cNvGraphicFramePr>
          <p:nvPr/>
        </p:nvGraphicFramePr>
        <p:xfrm>
          <a:off x="2484721" y="3259774"/>
          <a:ext cx="4174560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0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0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1,897p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4,231p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053E06-DDD4-4F8D-98F4-4DC876DDF40E}"/>
              </a:ext>
            </a:extLst>
          </p:cNvPr>
          <p:cNvGraphicFramePr>
            <a:graphicFrameLocks noGrp="1"/>
          </p:cNvGraphicFramePr>
          <p:nvPr/>
        </p:nvGraphicFramePr>
        <p:xfrm>
          <a:off x="2474889" y="4382730"/>
          <a:ext cx="4174562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1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1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3,543p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3,267p</a:t>
                      </a:r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FB10E16-AB95-4FBF-BFBF-41883E221621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377145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and = to compare these amounts.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32F251-1997-45A3-B2DC-4C99030A269F}"/>
              </a:ext>
            </a:extLst>
          </p:cNvPr>
          <p:cNvGraphicFramePr>
            <a:graphicFrameLocks noGrp="1"/>
          </p:cNvGraphicFramePr>
          <p:nvPr/>
        </p:nvGraphicFramePr>
        <p:xfrm>
          <a:off x="2484721" y="2136818"/>
          <a:ext cx="4174558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399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399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£23.79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2,452p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83C222-DC81-4EAC-9A5E-699DF334F77F}"/>
              </a:ext>
            </a:extLst>
          </p:cNvPr>
          <p:cNvGraphicFramePr>
            <a:graphicFrameLocks noGrp="1"/>
          </p:cNvGraphicFramePr>
          <p:nvPr/>
        </p:nvGraphicFramePr>
        <p:xfrm>
          <a:off x="2484721" y="3259774"/>
          <a:ext cx="4174560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0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0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£16.56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1,656p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053E06-DDD4-4F8D-98F4-4DC876DDF40E}"/>
              </a:ext>
            </a:extLst>
          </p:cNvPr>
          <p:cNvGraphicFramePr>
            <a:graphicFrameLocks noGrp="1"/>
          </p:cNvGraphicFramePr>
          <p:nvPr/>
        </p:nvGraphicFramePr>
        <p:xfrm>
          <a:off x="2474889" y="4382730"/>
          <a:ext cx="4174562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1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1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£45.10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3,634p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A95430D-4254-457B-9DB1-7D47A40B445E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75893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and = to compare these amounts.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32F251-1997-45A3-B2DC-4C99030A269F}"/>
              </a:ext>
            </a:extLst>
          </p:cNvPr>
          <p:cNvGraphicFramePr>
            <a:graphicFrameLocks noGrp="1"/>
          </p:cNvGraphicFramePr>
          <p:nvPr/>
        </p:nvGraphicFramePr>
        <p:xfrm>
          <a:off x="2484721" y="2136818"/>
          <a:ext cx="4174558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399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399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£23.79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2,452p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83C222-DC81-4EAC-9A5E-699DF334F77F}"/>
              </a:ext>
            </a:extLst>
          </p:cNvPr>
          <p:cNvGraphicFramePr>
            <a:graphicFrameLocks noGrp="1"/>
          </p:cNvGraphicFramePr>
          <p:nvPr/>
        </p:nvGraphicFramePr>
        <p:xfrm>
          <a:off x="2484721" y="3259774"/>
          <a:ext cx="4174560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0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0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£16.56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1,656p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053E06-DDD4-4F8D-98F4-4DC876DDF40E}"/>
              </a:ext>
            </a:extLst>
          </p:cNvPr>
          <p:cNvGraphicFramePr>
            <a:graphicFrameLocks noGrp="1"/>
          </p:cNvGraphicFramePr>
          <p:nvPr/>
        </p:nvGraphicFramePr>
        <p:xfrm>
          <a:off x="2474889" y="4382730"/>
          <a:ext cx="4174562" cy="69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01">
                  <a:extLst>
                    <a:ext uri="{9D8B030D-6E8A-4147-A177-3AD203B41FA5}">
                      <a16:colId xmlns:a16="http://schemas.microsoft.com/office/drawing/2014/main" val="2909906828"/>
                    </a:ext>
                  </a:extLst>
                </a:gridCol>
                <a:gridCol w="695760">
                  <a:extLst>
                    <a:ext uri="{9D8B030D-6E8A-4147-A177-3AD203B41FA5}">
                      <a16:colId xmlns:a16="http://schemas.microsoft.com/office/drawing/2014/main" val="3218080255"/>
                    </a:ext>
                  </a:extLst>
                </a:gridCol>
                <a:gridCol w="1739401">
                  <a:extLst>
                    <a:ext uri="{9D8B030D-6E8A-4147-A177-3AD203B41FA5}">
                      <a16:colId xmlns:a16="http://schemas.microsoft.com/office/drawing/2014/main" val="2802829236"/>
                    </a:ext>
                  </a:extLst>
                </a:gridCol>
              </a:tblGrid>
              <a:tr h="694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£45.10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3,634p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15117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AAFF833-4672-4753-905D-79EC577B8FE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48264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B8A2-9B5B-4775-A54A-B687EFF21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5436" y="3508898"/>
            <a:ext cx="8449323" cy="2387600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       Friday 1</a:t>
            </a:r>
            <a:r>
              <a:rPr lang="en-GB" baseline="30000" dirty="0"/>
              <a:t>st</a:t>
            </a:r>
            <a:r>
              <a:rPr lang="en-GB" dirty="0"/>
              <a:t> May 2020</a:t>
            </a:r>
            <a:br>
              <a:rPr lang="en-GB" dirty="0"/>
            </a:br>
            <a:r>
              <a:rPr lang="en-GB" dirty="0"/>
              <a:t>       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I can order   amounts of money using reasoning and problem-solving  </a:t>
            </a:r>
            <a:b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61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DFE4CA-4AE3-4020-AADC-5EF00E1BE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F799E5-2E14-4EC7-B90C-077F535CE0C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Holly has been saving 50p coins.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has more than £36.50 but less than £39.00.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could Holly have?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A0BE7-FFCE-4679-B058-50F9972B9A9D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611E0B-9BA3-4F3B-BB96-F4AB56CE6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AEA33D-FA83-46E1-ACA7-5E0ED56A85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Holly has been saving 50p coins.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has more than £36.50 but less than £39.00.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could Holly have?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4453E-ADF6-4CD5-8C9F-5CB54BBC5BE7}"/>
              </a:ext>
            </a:extLst>
          </p:cNvPr>
          <p:cNvSpPr/>
          <p:nvPr/>
        </p:nvSpPr>
        <p:spPr>
          <a:xfrm>
            <a:off x="4007569" y="3766163"/>
            <a:ext cx="3662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£37.00, £37.50, £38.00 or £38.50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E3371-3B5C-4C12-94E8-A440A0C95605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579822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ways can you make this statement true? Use the digit cards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00A47B-E29A-438B-85F1-4408B634E1F8}"/>
              </a:ext>
            </a:extLst>
          </p:cNvPr>
          <p:cNvGrpSpPr/>
          <p:nvPr/>
        </p:nvGrpSpPr>
        <p:grpSpPr>
          <a:xfrm>
            <a:off x="2309046" y="1934495"/>
            <a:ext cx="4525908" cy="1409821"/>
            <a:chOff x="565944" y="3728863"/>
            <a:chExt cx="2549289" cy="79208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74866B4-FCCE-4DF2-ADCF-E293F96092D2}"/>
                </a:ext>
              </a:extLst>
            </p:cNvPr>
            <p:cNvSpPr/>
            <p:nvPr/>
          </p:nvSpPr>
          <p:spPr>
            <a:xfrm>
              <a:off x="565944" y="3728864"/>
              <a:ext cx="565944" cy="7920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E220F87-D0DD-4BD3-9BE1-667C11FC5A84}"/>
                </a:ext>
              </a:extLst>
            </p:cNvPr>
            <p:cNvSpPr/>
            <p:nvPr/>
          </p:nvSpPr>
          <p:spPr>
            <a:xfrm>
              <a:off x="1229568" y="3728863"/>
              <a:ext cx="565944" cy="7920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927F4E-1545-4BD8-AC00-92D81AE13228}"/>
                </a:ext>
              </a:extLst>
            </p:cNvPr>
            <p:cNvSpPr/>
            <p:nvPr/>
          </p:nvSpPr>
          <p:spPr>
            <a:xfrm>
              <a:off x="1893192" y="3728864"/>
              <a:ext cx="565944" cy="79208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AF3CBEB-0941-40A3-BBEA-49C53829688F}"/>
                </a:ext>
              </a:extLst>
            </p:cNvPr>
            <p:cNvSpPr/>
            <p:nvPr/>
          </p:nvSpPr>
          <p:spPr>
            <a:xfrm>
              <a:off x="2549289" y="3728864"/>
              <a:ext cx="565944" cy="79208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8B4273-54E3-4E11-82DC-95391793109A}"/>
              </a:ext>
            </a:extLst>
          </p:cNvPr>
          <p:cNvGrpSpPr/>
          <p:nvPr/>
        </p:nvGrpSpPr>
        <p:grpSpPr>
          <a:xfrm>
            <a:off x="1753069" y="3672527"/>
            <a:ext cx="5637863" cy="1093023"/>
            <a:chOff x="1197090" y="3898669"/>
            <a:chExt cx="5637863" cy="10930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0F2701-838F-4937-9F92-3B05C36263AA}"/>
                </a:ext>
              </a:extLst>
            </p:cNvPr>
            <p:cNvGrpSpPr/>
            <p:nvPr/>
          </p:nvGrpSpPr>
          <p:grpSpPr>
            <a:xfrm>
              <a:off x="4168876" y="3898669"/>
              <a:ext cx="2666077" cy="1093023"/>
              <a:chOff x="1325216" y="4976247"/>
              <a:chExt cx="1276675" cy="523404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195071C-59F1-4243-8FE2-DC2FEFA532F2}"/>
                  </a:ext>
                </a:extLst>
              </p:cNvPr>
              <p:cNvSpPr/>
              <p:nvPr/>
            </p:nvSpPr>
            <p:spPr>
              <a:xfrm>
                <a:off x="2237372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3872A5E-3080-4A5D-92DD-BC1CCF2D32EB}"/>
                  </a:ext>
                </a:extLst>
              </p:cNvPr>
              <p:cNvSpPr/>
              <p:nvPr/>
            </p:nvSpPr>
            <p:spPr>
              <a:xfrm>
                <a:off x="1836833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E2EF2D2-DCC3-4C99-8BAC-4A9E1779EC47}"/>
                  </a:ext>
                </a:extLst>
              </p:cNvPr>
              <p:cNvSpPr/>
              <p:nvPr/>
            </p:nvSpPr>
            <p:spPr>
              <a:xfrm>
                <a:off x="1728805" y="5207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05F1EB5-742D-4B7F-85EA-A9C91D7C48E0}"/>
                  </a:ext>
                </a:extLst>
              </p:cNvPr>
              <p:cNvSpPr/>
              <p:nvPr/>
            </p:nvSpPr>
            <p:spPr>
              <a:xfrm>
                <a:off x="1325216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81BC3C2-459A-48DB-AEB7-74C1360CF7F0}"/>
                </a:ext>
              </a:extLst>
            </p:cNvPr>
            <p:cNvSpPr/>
            <p:nvPr/>
          </p:nvSpPr>
          <p:spPr>
            <a:xfrm>
              <a:off x="1197090" y="3937349"/>
              <a:ext cx="27831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  <a:sym typeface="Wingdings" panose="05000000000000000000" pitchFamily="2" charset="2"/>
                </a:rPr>
                <a:t>£5.61 &gt;</a:t>
              </a:r>
              <a:endParaRPr lang="en-GB" sz="6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01AFB3E-04D0-4219-A065-7F9A9F6CD56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111728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ways can you make this statement true? Use the digit cards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12:</a:t>
            </a:r>
          </a:p>
          <a:p>
            <a:pPr marL="579438" indent="-579438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£3.13,  £3.15,  £3.16,  £3.31,  £3.35,  £3.36,  </a:t>
            </a:r>
          </a:p>
          <a:p>
            <a:pPr marL="579438" indent="-579438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£3.51,  £3.53,  £3.56, £3.61, £3.63, £3.65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00A47B-E29A-438B-85F1-4408B634E1F8}"/>
              </a:ext>
            </a:extLst>
          </p:cNvPr>
          <p:cNvGrpSpPr/>
          <p:nvPr/>
        </p:nvGrpSpPr>
        <p:grpSpPr>
          <a:xfrm>
            <a:off x="2309046" y="1934495"/>
            <a:ext cx="4525908" cy="1409821"/>
            <a:chOff x="565944" y="3728863"/>
            <a:chExt cx="2549289" cy="79208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74866B4-FCCE-4DF2-ADCF-E293F96092D2}"/>
                </a:ext>
              </a:extLst>
            </p:cNvPr>
            <p:cNvSpPr/>
            <p:nvPr/>
          </p:nvSpPr>
          <p:spPr>
            <a:xfrm>
              <a:off x="565944" y="3728864"/>
              <a:ext cx="565944" cy="7920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E220F87-D0DD-4BD3-9BE1-667C11FC5A84}"/>
                </a:ext>
              </a:extLst>
            </p:cNvPr>
            <p:cNvSpPr/>
            <p:nvPr/>
          </p:nvSpPr>
          <p:spPr>
            <a:xfrm>
              <a:off x="1229568" y="3728863"/>
              <a:ext cx="565944" cy="7920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927F4E-1545-4BD8-AC00-92D81AE13228}"/>
                </a:ext>
              </a:extLst>
            </p:cNvPr>
            <p:cNvSpPr/>
            <p:nvPr/>
          </p:nvSpPr>
          <p:spPr>
            <a:xfrm>
              <a:off x="1893192" y="3728864"/>
              <a:ext cx="565944" cy="79208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AF3CBEB-0941-40A3-BBEA-49C53829688F}"/>
                </a:ext>
              </a:extLst>
            </p:cNvPr>
            <p:cNvSpPr/>
            <p:nvPr/>
          </p:nvSpPr>
          <p:spPr>
            <a:xfrm>
              <a:off x="2549289" y="3728864"/>
              <a:ext cx="565944" cy="79208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8B4273-54E3-4E11-82DC-95391793109A}"/>
              </a:ext>
            </a:extLst>
          </p:cNvPr>
          <p:cNvGrpSpPr/>
          <p:nvPr/>
        </p:nvGrpSpPr>
        <p:grpSpPr>
          <a:xfrm>
            <a:off x="1753069" y="3672527"/>
            <a:ext cx="5637863" cy="1093023"/>
            <a:chOff x="1197090" y="3898669"/>
            <a:chExt cx="5637863" cy="10930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0F2701-838F-4937-9F92-3B05C36263AA}"/>
                </a:ext>
              </a:extLst>
            </p:cNvPr>
            <p:cNvGrpSpPr/>
            <p:nvPr/>
          </p:nvGrpSpPr>
          <p:grpSpPr>
            <a:xfrm>
              <a:off x="4168876" y="3898669"/>
              <a:ext cx="2666077" cy="1093023"/>
              <a:chOff x="1325216" y="4976247"/>
              <a:chExt cx="1276675" cy="523404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195071C-59F1-4243-8FE2-DC2FEFA532F2}"/>
                  </a:ext>
                </a:extLst>
              </p:cNvPr>
              <p:cNvSpPr/>
              <p:nvPr/>
            </p:nvSpPr>
            <p:spPr>
              <a:xfrm>
                <a:off x="2237372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3872A5E-3080-4A5D-92DD-BC1CCF2D32EB}"/>
                  </a:ext>
                </a:extLst>
              </p:cNvPr>
              <p:cNvSpPr/>
              <p:nvPr/>
            </p:nvSpPr>
            <p:spPr>
              <a:xfrm>
                <a:off x="1836833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E2EF2D2-DCC3-4C99-8BAC-4A9E1779EC47}"/>
                  </a:ext>
                </a:extLst>
              </p:cNvPr>
              <p:cNvSpPr/>
              <p:nvPr/>
            </p:nvSpPr>
            <p:spPr>
              <a:xfrm>
                <a:off x="1728805" y="520717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05F1EB5-742D-4B7F-85EA-A9C91D7C48E0}"/>
                  </a:ext>
                </a:extLst>
              </p:cNvPr>
              <p:cNvSpPr/>
              <p:nvPr/>
            </p:nvSpPr>
            <p:spPr>
              <a:xfrm>
                <a:off x="1325216" y="4976247"/>
                <a:ext cx="364519" cy="5234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81BC3C2-459A-48DB-AEB7-74C1360CF7F0}"/>
                </a:ext>
              </a:extLst>
            </p:cNvPr>
            <p:cNvSpPr/>
            <p:nvPr/>
          </p:nvSpPr>
          <p:spPr>
            <a:xfrm>
              <a:off x="1197090" y="3937349"/>
              <a:ext cx="27831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  <a:sym typeface="Wingdings" panose="05000000000000000000" pitchFamily="2" charset="2"/>
                </a:rPr>
                <a:t>£5.61 &gt;</a:t>
              </a:r>
              <a:endParaRPr lang="en-GB" sz="6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B57C8A6-A6BA-4C38-B191-1E38CAA4EA73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202334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C30CE2-E8B2-412D-BBDB-5EF50FD31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D53D7E-6639-4A99-BD36-9555EF6336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the most money? Explain why.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66C91-B943-4E8D-9DD4-7376589E7EAE}"/>
              </a:ext>
            </a:extLst>
          </p:cNvPr>
          <p:cNvSpPr txBox="1"/>
          <p:nvPr/>
        </p:nvSpPr>
        <p:spPr>
          <a:xfrm>
            <a:off x="1544467" y="3886671"/>
            <a:ext cx="766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Lee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91E78-757D-40E7-9B55-021C3757CEFB}"/>
              </a:ext>
            </a:extLst>
          </p:cNvPr>
          <p:cNvSpPr txBox="1"/>
          <p:nvPr/>
        </p:nvSpPr>
        <p:spPr>
          <a:xfrm>
            <a:off x="6589933" y="5740284"/>
            <a:ext cx="114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Milo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1ED8110-2C7C-4FAA-8948-DA9E267911BF}"/>
              </a:ext>
            </a:extLst>
          </p:cNvPr>
          <p:cNvSpPr/>
          <p:nvPr/>
        </p:nvSpPr>
        <p:spPr>
          <a:xfrm>
            <a:off x="3143596" y="1829636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two 50p coins.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96BD09D-B832-4A22-B08E-6CC2BBD024DB}"/>
              </a:ext>
            </a:extLst>
          </p:cNvPr>
          <p:cNvSpPr/>
          <p:nvPr/>
        </p:nvSpPr>
        <p:spPr>
          <a:xfrm flipH="1">
            <a:off x="3852152" y="3513722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six 20p coins.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DCC80-3820-4B05-A556-343EB2134AE2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592803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C30CE2-E8B2-412D-BBDB-5EF50FD31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D53D7E-6639-4A99-BD36-9555EF6336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the most money? Explain why.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66C91-B943-4E8D-9DD4-7376589E7EAE}"/>
              </a:ext>
            </a:extLst>
          </p:cNvPr>
          <p:cNvSpPr txBox="1"/>
          <p:nvPr/>
        </p:nvSpPr>
        <p:spPr>
          <a:xfrm>
            <a:off x="1544467" y="3886671"/>
            <a:ext cx="766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Lee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91E78-757D-40E7-9B55-021C3757CEFB}"/>
              </a:ext>
            </a:extLst>
          </p:cNvPr>
          <p:cNvSpPr txBox="1"/>
          <p:nvPr/>
        </p:nvSpPr>
        <p:spPr>
          <a:xfrm>
            <a:off x="6589933" y="5740284"/>
            <a:ext cx="114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Milo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1ED8110-2C7C-4FAA-8948-DA9E267911BF}"/>
              </a:ext>
            </a:extLst>
          </p:cNvPr>
          <p:cNvSpPr/>
          <p:nvPr/>
        </p:nvSpPr>
        <p:spPr>
          <a:xfrm>
            <a:off x="3143596" y="1829636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two 50p coins.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96BD09D-B832-4A22-B08E-6CC2BBD024DB}"/>
              </a:ext>
            </a:extLst>
          </p:cNvPr>
          <p:cNvSpPr/>
          <p:nvPr/>
        </p:nvSpPr>
        <p:spPr>
          <a:xfrm flipH="1">
            <a:off x="3852152" y="3513722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six 20p coins.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F97DE8-0F38-4F9E-B0E0-2A776E593457}"/>
              </a:ext>
            </a:extLst>
          </p:cNvPr>
          <p:cNvSpPr/>
          <p:nvPr/>
        </p:nvSpPr>
        <p:spPr>
          <a:xfrm>
            <a:off x="395068" y="500011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Milo has the most because…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9B911-E881-420C-A68F-D6E7FCA26054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05973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F45B6C-A136-49D2-9749-A3F273CA635F}"/>
              </a:ext>
            </a:extLst>
          </p:cNvPr>
          <p:cNvGraphicFramePr>
            <a:graphicFrameLocks noGrp="1"/>
          </p:cNvGraphicFramePr>
          <p:nvPr/>
        </p:nvGraphicFramePr>
        <p:xfrm>
          <a:off x="1917903" y="1988526"/>
          <a:ext cx="5308194" cy="24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98">
                  <a:extLst>
                    <a:ext uri="{9D8B030D-6E8A-4147-A177-3AD203B41FA5}">
                      <a16:colId xmlns:a16="http://schemas.microsoft.com/office/drawing/2014/main" val="1151979796"/>
                    </a:ext>
                  </a:extLst>
                </a:gridCol>
                <a:gridCol w="1769398">
                  <a:extLst>
                    <a:ext uri="{9D8B030D-6E8A-4147-A177-3AD203B41FA5}">
                      <a16:colId xmlns:a16="http://schemas.microsoft.com/office/drawing/2014/main" val="1136047823"/>
                    </a:ext>
                  </a:extLst>
                </a:gridCol>
                <a:gridCol w="1769398">
                  <a:extLst>
                    <a:ext uri="{9D8B030D-6E8A-4147-A177-3AD203B41FA5}">
                      <a16:colId xmlns:a16="http://schemas.microsoft.com/office/drawing/2014/main" val="317546238"/>
                    </a:ext>
                  </a:extLst>
                </a:gridCol>
              </a:tblGrid>
              <a:tr h="611455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£</a:t>
                      </a:r>
                    </a:p>
                  </a:txBody>
                  <a:tcPr marL="181965" marR="181965" marT="90982" marB="9098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£ and p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172462"/>
                  </a:ext>
                </a:extLst>
              </a:tr>
              <a:tr h="61145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£2.26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20066"/>
                  </a:ext>
                </a:extLst>
              </a:tr>
              <a:tr h="61145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£9.07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314255"/>
                  </a:ext>
                </a:extLst>
              </a:tr>
              <a:tr h="61145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£3.55</a:t>
                      </a:r>
                    </a:p>
                  </a:txBody>
                  <a:tcPr marL="181965" marR="181965" marT="90982" marB="909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21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A8053F1-0CFE-449A-B051-1650C803EC2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469169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C30CE2-E8B2-412D-BBDB-5EF50FD31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D53D7E-6639-4A99-BD36-9555EF6336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the most money? Explain why.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66C91-B943-4E8D-9DD4-7376589E7EAE}"/>
              </a:ext>
            </a:extLst>
          </p:cNvPr>
          <p:cNvSpPr txBox="1"/>
          <p:nvPr/>
        </p:nvSpPr>
        <p:spPr>
          <a:xfrm>
            <a:off x="1544467" y="3886671"/>
            <a:ext cx="766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Lee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91E78-757D-40E7-9B55-021C3757CEFB}"/>
              </a:ext>
            </a:extLst>
          </p:cNvPr>
          <p:cNvSpPr txBox="1"/>
          <p:nvPr/>
        </p:nvSpPr>
        <p:spPr>
          <a:xfrm>
            <a:off x="6589933" y="5740284"/>
            <a:ext cx="114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Milo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1ED8110-2C7C-4FAA-8948-DA9E267911BF}"/>
              </a:ext>
            </a:extLst>
          </p:cNvPr>
          <p:cNvSpPr/>
          <p:nvPr/>
        </p:nvSpPr>
        <p:spPr>
          <a:xfrm>
            <a:off x="3143596" y="1829636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two 50p coins.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96BD09D-B832-4A22-B08E-6CC2BBD024DB}"/>
              </a:ext>
            </a:extLst>
          </p:cNvPr>
          <p:cNvSpPr/>
          <p:nvPr/>
        </p:nvSpPr>
        <p:spPr>
          <a:xfrm flipH="1">
            <a:off x="3852152" y="3513722"/>
            <a:ext cx="2088000" cy="1260000"/>
          </a:xfrm>
          <a:prstGeom prst="wedgeRoundRectCallout">
            <a:avLst>
              <a:gd name="adj1" fmla="val -66063"/>
              <a:gd name="adj2" fmla="val 423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six 20p coins.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737652-9CA6-404D-84C2-0425FA1EB7B0}"/>
              </a:ext>
            </a:extLst>
          </p:cNvPr>
          <p:cNvSpPr/>
          <p:nvPr/>
        </p:nvSpPr>
        <p:spPr>
          <a:xfrm>
            <a:off x="268068" y="500011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Milo has the most because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x 20p = 120p whereas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 x 50p = 100p.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E82DCD-CBEC-4E3C-AB90-DD8DE090C709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37361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10C99E-6EF7-41D1-9003-B87503142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3D70177-9A8C-46B5-976F-A8D9240B9EF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is in each jar?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E6DA9B-A74F-414D-AB46-69779CC69295}"/>
              </a:ext>
            </a:extLst>
          </p:cNvPr>
          <p:cNvSpPr txBox="1"/>
          <p:nvPr/>
        </p:nvSpPr>
        <p:spPr>
          <a:xfrm>
            <a:off x="1344340" y="190085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025E01-4EC9-41BC-9D16-5A25E7E83E05}"/>
              </a:ext>
            </a:extLst>
          </p:cNvPr>
          <p:cNvSpPr txBox="1"/>
          <p:nvPr/>
        </p:nvSpPr>
        <p:spPr>
          <a:xfrm>
            <a:off x="5055921" y="188863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37EA0-52A9-4B74-AA70-86236EDB33E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97219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10C99E-6EF7-41D1-9003-B87503142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3D70177-9A8C-46B5-976F-A8D9240B9EF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is in each jar?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E6DA9B-A74F-414D-AB46-69779CC69295}"/>
              </a:ext>
            </a:extLst>
          </p:cNvPr>
          <p:cNvSpPr txBox="1"/>
          <p:nvPr/>
        </p:nvSpPr>
        <p:spPr>
          <a:xfrm>
            <a:off x="1344340" y="190085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025E01-4EC9-41BC-9D16-5A25E7E83E05}"/>
              </a:ext>
            </a:extLst>
          </p:cNvPr>
          <p:cNvSpPr txBox="1"/>
          <p:nvPr/>
        </p:nvSpPr>
        <p:spPr>
          <a:xfrm>
            <a:off x="5055921" y="188863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D8E93D-6A1E-43CF-B498-186A05351FAA}"/>
              </a:ext>
            </a:extLst>
          </p:cNvPr>
          <p:cNvSpPr/>
          <p:nvPr/>
        </p:nvSpPr>
        <p:spPr>
          <a:xfrm>
            <a:off x="2010123" y="5768703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£1.95 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2D7A4-EBC2-4578-B353-4CEE6A0CDC60}"/>
              </a:ext>
            </a:extLst>
          </p:cNvPr>
          <p:cNvSpPr/>
          <p:nvPr/>
        </p:nvSpPr>
        <p:spPr>
          <a:xfrm>
            <a:off x="5742216" y="5768703"/>
            <a:ext cx="963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£1.43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11C5E-8CFE-4C33-8288-9734F9640F1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24366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five pound coins, a fifty pence coin and 2 ten pence coins. How much money do I have altogether?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2AB56-1D22-4A33-BC08-B6DA0685162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29667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11F6B8-CAF5-479D-A056-93909984E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28FFF2A-AE9C-41B2-9BAB-178686C63D3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five pound coins, a fifty pence coin and 2 ten pence coins. How much money do I have altogether?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£5.70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1CB9D-6E5B-4BA2-AC66-501F681F6FC1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2656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A63604-177F-432A-9F33-B607B96D8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484051-9AB8-44A7-AE13-6AB4576539C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correct written version for the amount of coins shown?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9709AF9-2C5A-4D40-812E-6C3B40AC9DDA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496588"/>
          <a:ext cx="2396271" cy="237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271">
                  <a:extLst>
                    <a:ext uri="{9D8B030D-6E8A-4147-A177-3AD203B41FA5}">
                      <a16:colId xmlns:a16="http://schemas.microsoft.com/office/drawing/2014/main" val="2483885601"/>
                    </a:ext>
                  </a:extLst>
                </a:gridCol>
              </a:tblGrid>
              <a:tr h="791568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A) £2.05</a:t>
                      </a:r>
                    </a:p>
                  </a:txBody>
                  <a:tcPr marL="197892" marR="197892" marT="98946" marB="9894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628762"/>
                  </a:ext>
                </a:extLst>
              </a:tr>
              <a:tr h="791568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B) £2.5</a:t>
                      </a:r>
                    </a:p>
                  </a:txBody>
                  <a:tcPr marL="197892" marR="197892" marT="98946" marB="9894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310566"/>
                  </a:ext>
                </a:extLst>
              </a:tr>
              <a:tr h="791568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C) £2.50</a:t>
                      </a:r>
                    </a:p>
                  </a:txBody>
                  <a:tcPr marL="197892" marR="197892" marT="98946" marB="9894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6285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D48ECE-5E9B-41A8-BCA0-5E5A8F374278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6889302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6768ad0e7065588ff79bad5efd391656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23737c47b7c15f707c24ad90848c5a9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B3C9B2-1C61-4614-AE9E-78B5D63AA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elements/1.1/"/>
    <ds:schemaRef ds:uri="0f0ae0ff-29c4-4766-b250-c1a9bee8d430"/>
    <ds:schemaRef ds:uri="http://schemas.openxmlformats.org/package/2006/metadata/core-properties"/>
    <ds:schemaRef ds:uri="86144f90-c7b6-48d0-aae5-f5e9e48cc3df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1506</TotalTime>
  <Words>1195</Words>
  <Application>Microsoft Office PowerPoint</Application>
  <PresentationFormat>On-screen Show (4:3)</PresentationFormat>
  <Paragraphs>462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Century Gothic</vt:lpstr>
      <vt:lpstr>SassoonCRInfantMedium</vt:lpstr>
      <vt:lpstr>Trebuchet MS</vt:lpstr>
      <vt:lpstr>Wingdings 3</vt:lpstr>
      <vt:lpstr>Facet</vt:lpstr>
      <vt:lpstr>Week 6   Tuesday 28th April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Wednesday 29th April 2020  Lo: Year 4: I can add pounds and pence using reasoning and problem – solving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30th April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Friday 1st May 2020        Year 4: I can order   amounts of money using reasoning and problem-solving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82</cp:revision>
  <dcterms:created xsi:type="dcterms:W3CDTF">2018-03-17T10:08:43Z</dcterms:created>
  <dcterms:modified xsi:type="dcterms:W3CDTF">2020-04-22T09:25:47Z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