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4" r:id="rId3"/>
    <p:sldId id="378" r:id="rId4"/>
    <p:sldId id="379" r:id="rId5"/>
    <p:sldId id="395" r:id="rId6"/>
    <p:sldId id="396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97" r:id="rId16"/>
    <p:sldId id="376" r:id="rId17"/>
    <p:sldId id="377" r:id="rId18"/>
    <p:sldId id="388" r:id="rId19"/>
    <p:sldId id="389" r:id="rId20"/>
    <p:sldId id="390" r:id="rId21"/>
    <p:sldId id="391" r:id="rId22"/>
    <p:sldId id="392" r:id="rId23"/>
    <p:sldId id="398" r:id="rId24"/>
    <p:sldId id="413" r:id="rId25"/>
    <p:sldId id="414" r:id="rId26"/>
    <p:sldId id="415" r:id="rId27"/>
    <p:sldId id="416" r:id="rId28"/>
    <p:sldId id="417" r:id="rId29"/>
    <p:sldId id="372" r:id="rId30"/>
    <p:sldId id="418" r:id="rId31"/>
    <p:sldId id="373" r:id="rId32"/>
    <p:sldId id="419" r:id="rId33"/>
    <p:sldId id="368" r:id="rId34"/>
    <p:sldId id="420" r:id="rId35"/>
    <p:sldId id="375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393" r:id="rId45"/>
    <p:sldId id="42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3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5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51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8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76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7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0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9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2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93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8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5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7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4988-9DC7-4079-BAFD-3900EBE9910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1F8B4B-066E-4D5A-AB17-A1E3D97D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3854-8B23-42B2-AE28-F4D77105D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Tuesday 28</a:t>
            </a:r>
            <a:r>
              <a:rPr lang="en-GB" baseline="30000" dirty="0"/>
              <a:t>th</a:t>
            </a:r>
            <a:r>
              <a:rPr lang="en-GB" dirty="0"/>
              <a:t> April 2020</a:t>
            </a:r>
          </a:p>
        </p:txBody>
      </p:sp>
    </p:spTree>
    <p:extLst>
      <p:ext uri="{BB962C8B-B14F-4D97-AF65-F5344CB8AC3E}">
        <p14:creationId xmlns:p14="http://schemas.microsoft.com/office/powerpoint/2010/main" val="313436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A6C729-243A-405B-97C2-B1434840C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621D43-D9E8-46F4-B5B7-82AE36239C13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coins that make £2 and 51p.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0F99D6-D7ED-421F-98DE-7B227A887F32}"/>
              </a:ext>
            </a:extLst>
          </p:cNvPr>
          <p:cNvSpPr/>
          <p:nvPr/>
        </p:nvSpPr>
        <p:spPr>
          <a:xfrm>
            <a:off x="1854614" y="2392526"/>
            <a:ext cx="1547466" cy="1490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8F5765-C7CE-42E0-A888-45AFCB3CDB0C}"/>
              </a:ext>
            </a:extLst>
          </p:cNvPr>
          <p:cNvSpPr/>
          <p:nvPr/>
        </p:nvSpPr>
        <p:spPr>
          <a:xfrm>
            <a:off x="5365735" y="2392526"/>
            <a:ext cx="1547466" cy="1490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DEBE9B-3794-42A6-ADE1-CB014F043DB3}"/>
              </a:ext>
            </a:extLst>
          </p:cNvPr>
          <p:cNvSpPr/>
          <p:nvPr/>
        </p:nvSpPr>
        <p:spPr>
          <a:xfrm>
            <a:off x="8811751" y="2392526"/>
            <a:ext cx="1547466" cy="1490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0DD12A-3845-47C6-A89C-F019D44C3E50}"/>
              </a:ext>
            </a:extLst>
          </p:cNvPr>
          <p:cNvSpPr/>
          <p:nvPr/>
        </p:nvSpPr>
        <p:spPr>
          <a:xfrm>
            <a:off x="7088743" y="2392526"/>
            <a:ext cx="1547466" cy="1490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B472E-8F3B-4E87-8548-7FD5C3E53F52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43520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1BE044-DC18-473E-85D3-C70FA5E4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2C83CA-84FD-4AA6-AB5E-94DBCDE696B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has the greatest value?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740 pence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£8 and 20p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98925-E8A3-40B5-95E6-9E366C757D88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0538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1BE044-DC18-473E-85D3-C70FA5E4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2C83CA-84FD-4AA6-AB5E-94DBCDE696B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has the greatest value?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740 pence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 £8 and 20p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 has the greatest value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239D3-C0DF-47C7-9E23-0A09C7116991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4606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C1F4C7-8EE7-45AB-AEC4-A1670E655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DC7919-202C-443E-8743-91585F25212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amount shown is £16 and 30p.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A56A7-C5AB-4FDB-B5F4-A308226FF71B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09201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C1F4C7-8EE7-45AB-AEC4-A1670E655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DC7919-202C-443E-8743-91585F25212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amount shown is £16 and 30p.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2159A-04FF-4606-96BE-F75B308D8897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5237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BFD5-5857-4BEA-9942-E750CBFD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72" y="2059619"/>
            <a:ext cx="8711132" cy="3551068"/>
          </a:xfrm>
        </p:spPr>
        <p:txBody>
          <a:bodyPr/>
          <a:lstStyle/>
          <a:p>
            <a:pPr algn="l"/>
            <a:r>
              <a:rPr lang="en-GB" dirty="0"/>
              <a:t>Wednesday 29</a:t>
            </a:r>
            <a:r>
              <a:rPr lang="en-GB" baseline="30000" dirty="0"/>
              <a:t>th</a:t>
            </a:r>
            <a:r>
              <a:rPr lang="en-GB" dirty="0"/>
              <a:t> April 2020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Lo: I can add pounds and pence using reasoning and problem-solving </a:t>
            </a:r>
          </a:p>
        </p:txBody>
      </p:sp>
    </p:spTree>
    <p:extLst>
      <p:ext uri="{BB962C8B-B14F-4D97-AF65-F5344CB8AC3E}">
        <p14:creationId xmlns:p14="http://schemas.microsoft.com/office/powerpoint/2010/main" val="76493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Look at the pricelist below.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combination of 1 note and 2 coins could you use to buy some flip flops?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combination of 1 note and 2 coins could you use to buy some goggles?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EE035C-DD6B-4B5E-B059-F474EA582830}"/>
              </a:ext>
            </a:extLst>
          </p:cNvPr>
          <p:cNvGraphicFramePr>
            <a:graphicFrameLocks noGrp="1"/>
          </p:cNvGraphicFramePr>
          <p:nvPr/>
        </p:nvGraphicFramePr>
        <p:xfrm>
          <a:off x="3947868" y="1401598"/>
          <a:ext cx="4296264" cy="2117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132">
                  <a:extLst>
                    <a:ext uri="{9D8B030D-6E8A-4147-A177-3AD203B41FA5}">
                      <a16:colId xmlns:a16="http://schemas.microsoft.com/office/drawing/2014/main" val="1995837391"/>
                    </a:ext>
                  </a:extLst>
                </a:gridCol>
                <a:gridCol w="2148132">
                  <a:extLst>
                    <a:ext uri="{9D8B030D-6E8A-4147-A177-3AD203B41FA5}">
                      <a16:colId xmlns:a16="http://schemas.microsoft.com/office/drawing/2014/main" val="2454443708"/>
                    </a:ext>
                  </a:extLst>
                </a:gridCol>
              </a:tblGrid>
              <a:tr h="1058864"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latin typeface="Century Gothic" panose="020B0502020202020204" pitchFamily="34" charset="0"/>
                        </a:rPr>
                        <a:t>Flip Flops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latin typeface="Century Gothic" panose="020B0502020202020204" pitchFamily="34" charset="0"/>
                        </a:rPr>
                        <a:t>£10 and 40p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30967"/>
                  </a:ext>
                </a:extLst>
              </a:tr>
              <a:tr h="1058864"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latin typeface="Century Gothic" panose="020B0502020202020204" pitchFamily="34" charset="0"/>
                        </a:rPr>
                        <a:t>Goggles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latin typeface="Century Gothic" panose="020B0502020202020204" pitchFamily="34" charset="0"/>
                        </a:rPr>
                        <a:t>£12 and 10p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560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91EC50-8BE6-40CF-814A-050E94B7F057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5748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Look at the pricelist below.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combination of 1 note and 2 coins could you use to buy some flip flops?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£10 note, 20p and 20p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combination of 1 note and 2 coins could you use to buy some goggles?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£10 note, £2 and 10p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EE035C-DD6B-4B5E-B059-F474EA582830}"/>
              </a:ext>
            </a:extLst>
          </p:cNvPr>
          <p:cNvGraphicFramePr>
            <a:graphicFrameLocks noGrp="1"/>
          </p:cNvGraphicFramePr>
          <p:nvPr/>
        </p:nvGraphicFramePr>
        <p:xfrm>
          <a:off x="3947868" y="1401598"/>
          <a:ext cx="4296264" cy="2117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132">
                  <a:extLst>
                    <a:ext uri="{9D8B030D-6E8A-4147-A177-3AD203B41FA5}">
                      <a16:colId xmlns:a16="http://schemas.microsoft.com/office/drawing/2014/main" val="1995837391"/>
                    </a:ext>
                  </a:extLst>
                </a:gridCol>
                <a:gridCol w="2148132">
                  <a:extLst>
                    <a:ext uri="{9D8B030D-6E8A-4147-A177-3AD203B41FA5}">
                      <a16:colId xmlns:a16="http://schemas.microsoft.com/office/drawing/2014/main" val="2454443708"/>
                    </a:ext>
                  </a:extLst>
                </a:gridCol>
              </a:tblGrid>
              <a:tr h="1058864"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latin typeface="Century Gothic" panose="020B0502020202020204" pitchFamily="34" charset="0"/>
                        </a:rPr>
                        <a:t>Flip Flops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latin typeface="Century Gothic" panose="020B0502020202020204" pitchFamily="34" charset="0"/>
                        </a:rPr>
                        <a:t>£10 and 40p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30967"/>
                  </a:ext>
                </a:extLst>
              </a:tr>
              <a:tr h="1058864"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latin typeface="Century Gothic" panose="020B0502020202020204" pitchFamily="34" charset="0"/>
                        </a:rPr>
                        <a:t>Goggles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latin typeface="Century Gothic" panose="020B0502020202020204" pitchFamily="34" charset="0"/>
                        </a:rPr>
                        <a:t>£12 and 10p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560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408B81-B6BD-466E-9CA4-97EACCF00E55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72857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6E347-90A4-4862-9D60-4D504A108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6BCA81-B701-4691-BFA5-D79D54FF47D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£16 and 10p in the purse, using one note and up to five coins.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another combination that make this total.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FB15E-2520-41C6-A5CE-194804B80311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3318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B20FFE-18AF-42D2-AB83-561590915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3FDFCF-2DB5-4D3C-B7BB-C7F2735F942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£16 and 10p in the purse, using one note and up to five coins.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another combination that make this total.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answers: 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£10 note, £2, £2, £2 and 10p </a:t>
            </a:r>
          </a:p>
          <a:p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£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 note</a:t>
            </a: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, £2, £2, £1, £1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 10p.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BE1B8-6EF4-43FE-BB12-15AC117BDC9B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88282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28.04.20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 </a:t>
            </a: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add pounds and pence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A1DE7B-1A78-4FDB-8A17-3FC25B10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EE3747-3079-427D-938B-1C0750EE0E0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child has the highest total of money?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CF46CE4-C1EE-418C-B9F6-0D89685CDCA8}"/>
              </a:ext>
            </a:extLst>
          </p:cNvPr>
          <p:cNvGraphicFramePr>
            <a:graphicFrameLocks noGrp="1"/>
          </p:cNvGraphicFramePr>
          <p:nvPr/>
        </p:nvGraphicFramePr>
        <p:xfrm>
          <a:off x="4186195" y="2791458"/>
          <a:ext cx="1192343" cy="426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343">
                  <a:extLst>
                    <a:ext uri="{9D8B030D-6E8A-4147-A177-3AD203B41FA5}">
                      <a16:colId xmlns:a16="http://schemas.microsoft.com/office/drawing/2014/main" val="1160833135"/>
                    </a:ext>
                  </a:extLst>
                </a:gridCol>
              </a:tblGrid>
              <a:tr h="3459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Freya</a:t>
                      </a:r>
                    </a:p>
                  </a:txBody>
                  <a:tcPr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36596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86AF21-D593-4D69-BC7E-CF8532DBCED0}"/>
              </a:ext>
            </a:extLst>
          </p:cNvPr>
          <p:cNvGraphicFramePr>
            <a:graphicFrameLocks noGrp="1"/>
          </p:cNvGraphicFramePr>
          <p:nvPr/>
        </p:nvGraphicFramePr>
        <p:xfrm>
          <a:off x="6844194" y="2786142"/>
          <a:ext cx="1192343" cy="426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343">
                  <a:extLst>
                    <a:ext uri="{9D8B030D-6E8A-4147-A177-3AD203B41FA5}">
                      <a16:colId xmlns:a16="http://schemas.microsoft.com/office/drawing/2014/main" val="1160833135"/>
                    </a:ext>
                  </a:extLst>
                </a:gridCol>
              </a:tblGrid>
              <a:tr h="3459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Niles</a:t>
                      </a:r>
                    </a:p>
                  </a:txBody>
                  <a:tcPr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3659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667AFAA-70BA-41DE-A5EE-88ABB485DB7F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61054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7A1DE7B-1A78-4FDB-8A17-3FC25B10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EE3747-3079-427D-938B-1C0750EE0E0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child has the highest total of money?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Freya has the most because…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CF46CE4-C1EE-418C-B9F6-0D89685CDCA8}"/>
              </a:ext>
            </a:extLst>
          </p:cNvPr>
          <p:cNvGraphicFramePr>
            <a:graphicFrameLocks noGrp="1"/>
          </p:cNvGraphicFramePr>
          <p:nvPr/>
        </p:nvGraphicFramePr>
        <p:xfrm>
          <a:off x="4186195" y="2791458"/>
          <a:ext cx="1192343" cy="426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343">
                  <a:extLst>
                    <a:ext uri="{9D8B030D-6E8A-4147-A177-3AD203B41FA5}">
                      <a16:colId xmlns:a16="http://schemas.microsoft.com/office/drawing/2014/main" val="1160833135"/>
                    </a:ext>
                  </a:extLst>
                </a:gridCol>
              </a:tblGrid>
              <a:tr h="3459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Freya</a:t>
                      </a:r>
                    </a:p>
                  </a:txBody>
                  <a:tcPr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36596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86AF21-D593-4D69-BC7E-CF8532DBCED0}"/>
              </a:ext>
            </a:extLst>
          </p:cNvPr>
          <p:cNvGraphicFramePr>
            <a:graphicFrameLocks noGrp="1"/>
          </p:cNvGraphicFramePr>
          <p:nvPr/>
        </p:nvGraphicFramePr>
        <p:xfrm>
          <a:off x="6844194" y="2786142"/>
          <a:ext cx="1192343" cy="426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343">
                  <a:extLst>
                    <a:ext uri="{9D8B030D-6E8A-4147-A177-3AD203B41FA5}">
                      <a16:colId xmlns:a16="http://schemas.microsoft.com/office/drawing/2014/main" val="1160833135"/>
                    </a:ext>
                  </a:extLst>
                </a:gridCol>
              </a:tblGrid>
              <a:tr h="3459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Niles</a:t>
                      </a:r>
                    </a:p>
                  </a:txBody>
                  <a:tcPr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3659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622C726-B004-4E9F-B5B6-3F2E278EE872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5633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A1DE7B-1A78-4FDB-8A17-3FC25B10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EE3747-3079-427D-938B-1C0750EE0E0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child has the highest total of money?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Freya has the most because she has £12 and 51p and Niles has £11 and 30p.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CF46CE4-C1EE-418C-B9F6-0D89685CDCA8}"/>
              </a:ext>
            </a:extLst>
          </p:cNvPr>
          <p:cNvGraphicFramePr>
            <a:graphicFrameLocks noGrp="1"/>
          </p:cNvGraphicFramePr>
          <p:nvPr/>
        </p:nvGraphicFramePr>
        <p:xfrm>
          <a:off x="4186195" y="2791458"/>
          <a:ext cx="1192343" cy="426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343">
                  <a:extLst>
                    <a:ext uri="{9D8B030D-6E8A-4147-A177-3AD203B41FA5}">
                      <a16:colId xmlns:a16="http://schemas.microsoft.com/office/drawing/2014/main" val="1160833135"/>
                    </a:ext>
                  </a:extLst>
                </a:gridCol>
              </a:tblGrid>
              <a:tr h="3459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Freya</a:t>
                      </a:r>
                    </a:p>
                  </a:txBody>
                  <a:tcPr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36596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86AF21-D593-4D69-BC7E-CF8532DBCED0}"/>
              </a:ext>
            </a:extLst>
          </p:cNvPr>
          <p:cNvGraphicFramePr>
            <a:graphicFrameLocks noGrp="1"/>
          </p:cNvGraphicFramePr>
          <p:nvPr/>
        </p:nvGraphicFramePr>
        <p:xfrm>
          <a:off x="6844194" y="2786142"/>
          <a:ext cx="1192343" cy="426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343">
                  <a:extLst>
                    <a:ext uri="{9D8B030D-6E8A-4147-A177-3AD203B41FA5}">
                      <a16:colId xmlns:a16="http://schemas.microsoft.com/office/drawing/2014/main" val="1160833135"/>
                    </a:ext>
                  </a:extLst>
                </a:gridCol>
              </a:tblGrid>
              <a:tr h="3459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Niles</a:t>
                      </a:r>
                    </a:p>
                  </a:txBody>
                  <a:tcPr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3659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31A122-7A1E-4C01-905D-942172712038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2652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26A7-C41F-4128-9AC6-A8B3DE81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25" y="2518299"/>
            <a:ext cx="8596668" cy="1320800"/>
          </a:xfrm>
        </p:spPr>
        <p:txBody>
          <a:bodyPr/>
          <a:lstStyle/>
          <a:p>
            <a:r>
              <a:rPr lang="en-GB" dirty="0"/>
              <a:t>Thursday 30</a:t>
            </a:r>
            <a:r>
              <a:rPr lang="en-GB" baseline="30000" dirty="0"/>
              <a:t>th</a:t>
            </a:r>
            <a:r>
              <a:rPr lang="en-GB" dirty="0"/>
              <a:t> April 2020</a:t>
            </a:r>
          </a:p>
        </p:txBody>
      </p:sp>
    </p:spTree>
    <p:extLst>
      <p:ext uri="{BB962C8B-B14F-4D97-AF65-F5344CB8AC3E}">
        <p14:creationId xmlns:p14="http://schemas.microsoft.com/office/powerpoint/2010/main" val="3184588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 </a:t>
            </a: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convert pounds and pence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7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889834-EBFD-4B03-847D-16D91A41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622DC6C-2B18-4A60-9AB1-A7DE26866A8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4 different ways to make £1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22A03-CE55-4E5F-AE90-B67DCEF960E5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3929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889834-EBFD-4B03-847D-16D91A41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622DC6C-2B18-4A60-9AB1-A7DE26866A8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4 different ways to make £1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50p + 50p = £1; 20p + 20p + 20p + 20p + 20p = £1;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50p + 20p + 10p + 10p + 10p = £1; 50p + 20p + 20p + 10p = £1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37B14-89AD-46B0-A938-70C6E125C2A4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32523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121CF5-2486-4C38-9656-D0CA0FE07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2860DE-D1DA-4237-A7D6-21974786EC1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coins from lowest to highest value.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10p coins are in £1?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50p coins are in £1?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20p coins are in £1?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5p coins are in £1?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7F5DE-D71F-4D3A-BFA5-8F759FE5F9C7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690834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121CF5-2486-4C38-9656-D0CA0FE07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2860DE-D1DA-4237-A7D6-21974786EC1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coins from lowest to highest value.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10p coins are in £1?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50p coins are in £1?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20p coins are in £1?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5p coins are in £1?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4D140-2540-4CA3-A9AF-280F14F5B9F3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26662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equal amounts.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C2C051-0E3E-4CDA-8443-9E8FCE084163}"/>
              </a:ext>
            </a:extLst>
          </p:cNvPr>
          <p:cNvGraphicFramePr>
            <a:graphicFrameLocks noGrp="1"/>
          </p:cNvGraphicFramePr>
          <p:nvPr/>
        </p:nvGraphicFramePr>
        <p:xfrm>
          <a:off x="3773992" y="1721404"/>
          <a:ext cx="4690090" cy="3748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1256687036"/>
                    </a:ext>
                  </a:extLst>
                </a:gridCol>
                <a:gridCol w="1450090">
                  <a:extLst>
                    <a:ext uri="{9D8B030D-6E8A-4147-A177-3AD203B41FA5}">
                      <a16:colId xmlns:a16="http://schemas.microsoft.com/office/drawing/2014/main" val="259629306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251504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654p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0232"/>
                  </a:ext>
                </a:extLst>
              </a:tr>
              <a:tr h="14557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91463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 and 58p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£3 and 45p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38059"/>
                  </a:ext>
                </a:extLst>
              </a:tr>
              <a:tr h="14557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01210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£6 and 54p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£5 and 53p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83420"/>
                  </a:ext>
                </a:extLst>
              </a:tr>
              <a:tr h="14557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1422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458p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3063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CEE38B5-5EF2-4DED-AF3A-AD9EF581A4A6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72729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2C0787-C987-420B-86AF-EAB438AA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5BB66B3-AC7C-47AF-8606-2B7B58E58DC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total?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D969A2F-EDFE-42EC-8739-841778ABD45E}"/>
              </a:ext>
            </a:extLst>
          </p:cNvPr>
          <p:cNvGraphicFramePr>
            <a:graphicFrameLocks noGrp="1"/>
          </p:cNvGraphicFramePr>
          <p:nvPr/>
        </p:nvGraphicFramePr>
        <p:xfrm>
          <a:off x="2701640" y="3750944"/>
          <a:ext cx="6917440" cy="125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3488">
                  <a:extLst>
                    <a:ext uri="{9D8B030D-6E8A-4147-A177-3AD203B41FA5}">
                      <a16:colId xmlns:a16="http://schemas.microsoft.com/office/drawing/2014/main" val="1078203087"/>
                    </a:ext>
                  </a:extLst>
                </a:gridCol>
                <a:gridCol w="1383488">
                  <a:extLst>
                    <a:ext uri="{9D8B030D-6E8A-4147-A177-3AD203B41FA5}">
                      <a16:colId xmlns:a16="http://schemas.microsoft.com/office/drawing/2014/main" val="425679911"/>
                    </a:ext>
                  </a:extLst>
                </a:gridCol>
                <a:gridCol w="1383488">
                  <a:extLst>
                    <a:ext uri="{9D8B030D-6E8A-4147-A177-3AD203B41FA5}">
                      <a16:colId xmlns:a16="http://schemas.microsoft.com/office/drawing/2014/main" val="3341636374"/>
                    </a:ext>
                  </a:extLst>
                </a:gridCol>
                <a:gridCol w="1383488">
                  <a:extLst>
                    <a:ext uri="{9D8B030D-6E8A-4147-A177-3AD203B41FA5}">
                      <a16:colId xmlns:a16="http://schemas.microsoft.com/office/drawing/2014/main" val="550655191"/>
                    </a:ext>
                  </a:extLst>
                </a:gridCol>
                <a:gridCol w="1383488">
                  <a:extLst>
                    <a:ext uri="{9D8B030D-6E8A-4147-A177-3AD203B41FA5}">
                      <a16:colId xmlns:a16="http://schemas.microsoft.com/office/drawing/2014/main" val="2411505205"/>
                    </a:ext>
                  </a:extLst>
                </a:gridCol>
              </a:tblGrid>
              <a:tr h="125693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£16.10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£16.9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£16.09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1274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29E92C-94D3-4D5C-9155-47BBF49923F7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07754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equal amounts.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C2C051-0E3E-4CDA-8443-9E8FCE084163}"/>
              </a:ext>
            </a:extLst>
          </p:cNvPr>
          <p:cNvGraphicFramePr>
            <a:graphicFrameLocks noGrp="1"/>
          </p:cNvGraphicFramePr>
          <p:nvPr/>
        </p:nvGraphicFramePr>
        <p:xfrm>
          <a:off x="3773992" y="1721404"/>
          <a:ext cx="4690090" cy="3748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1256687036"/>
                    </a:ext>
                  </a:extLst>
                </a:gridCol>
                <a:gridCol w="1450090">
                  <a:extLst>
                    <a:ext uri="{9D8B030D-6E8A-4147-A177-3AD203B41FA5}">
                      <a16:colId xmlns:a16="http://schemas.microsoft.com/office/drawing/2014/main" val="259629306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251504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654p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0232"/>
                  </a:ext>
                </a:extLst>
              </a:tr>
              <a:tr h="14557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91463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 and 58p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£3 and 45p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38059"/>
                  </a:ext>
                </a:extLst>
              </a:tr>
              <a:tr h="14557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01210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£6 and 54p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£5 and 53p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83420"/>
                  </a:ext>
                </a:extLst>
              </a:tr>
              <a:tr h="14557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1422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458p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30633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C519D-137E-408A-977D-25632F779A64}"/>
              </a:ext>
            </a:extLst>
          </p:cNvPr>
          <p:cNvCxnSpPr>
            <a:cxnSpLocks/>
          </p:cNvCxnSpPr>
          <p:nvPr/>
        </p:nvCxnSpPr>
        <p:spPr>
          <a:xfrm>
            <a:off x="5385057" y="2156487"/>
            <a:ext cx="1472758" cy="1050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C1F78E-06CF-4DB5-9966-15A44ACA32CB}"/>
              </a:ext>
            </a:extLst>
          </p:cNvPr>
          <p:cNvCxnSpPr>
            <a:cxnSpLocks/>
          </p:cNvCxnSpPr>
          <p:nvPr/>
        </p:nvCxnSpPr>
        <p:spPr>
          <a:xfrm>
            <a:off x="5385058" y="3119959"/>
            <a:ext cx="1436751" cy="197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87B41A-45D5-4028-8DA0-35151BC39404}"/>
              </a:ext>
            </a:extLst>
          </p:cNvPr>
          <p:cNvCxnSpPr>
            <a:cxnSpLocks/>
          </p:cNvCxnSpPr>
          <p:nvPr/>
        </p:nvCxnSpPr>
        <p:spPr>
          <a:xfrm flipV="1">
            <a:off x="5411540" y="2133470"/>
            <a:ext cx="1436751" cy="19326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591330-68BF-4A46-83B2-433D8AC3C5A7}"/>
              </a:ext>
            </a:extLst>
          </p:cNvPr>
          <p:cNvCxnSpPr>
            <a:cxnSpLocks/>
          </p:cNvCxnSpPr>
          <p:nvPr/>
        </p:nvCxnSpPr>
        <p:spPr>
          <a:xfrm flipV="1">
            <a:off x="5394583" y="4059345"/>
            <a:ext cx="1436751" cy="9490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5E6735-E8D8-4CA7-B808-E76376761CE6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9394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 using &lt;, &gt; or = symbols.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C3B912-18B8-4436-B7D4-5114BAB6E958}"/>
              </a:ext>
            </a:extLst>
          </p:cNvPr>
          <p:cNvGraphicFramePr>
            <a:graphicFrameLocks noGrp="1"/>
          </p:cNvGraphicFramePr>
          <p:nvPr/>
        </p:nvGraphicFramePr>
        <p:xfrm>
          <a:off x="2370000" y="2238089"/>
          <a:ext cx="7452000" cy="240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406678128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394465663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59215799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46195562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925935740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518p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£5 and 82p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554p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414863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30481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£8 and 72p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837p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£8 and 29p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8917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89DA54-77E6-412D-82C8-438EA77E1FE1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38781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 using &lt;, &gt; or = symbols.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C3B912-18B8-4436-B7D4-5114BAB6E958}"/>
              </a:ext>
            </a:extLst>
          </p:cNvPr>
          <p:cNvGraphicFramePr>
            <a:graphicFrameLocks noGrp="1"/>
          </p:cNvGraphicFramePr>
          <p:nvPr/>
        </p:nvGraphicFramePr>
        <p:xfrm>
          <a:off x="2370000" y="2238089"/>
          <a:ext cx="7452000" cy="240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406678128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394465663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59215799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46195562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925935740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518p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£5 and 82p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554p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414863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30481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£8 and 72p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837p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£8 and 29p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8917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526AABA-0355-49B1-8D59-AC1F7858317C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460316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amounts in order from the smallest to the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FE10AB-59D5-4D5C-8D0B-8C5EDB99B2DE}"/>
              </a:ext>
            </a:extLst>
          </p:cNvPr>
          <p:cNvGraphicFramePr>
            <a:graphicFrameLocks noGrp="1"/>
          </p:cNvGraphicFramePr>
          <p:nvPr/>
        </p:nvGraphicFramePr>
        <p:xfrm>
          <a:off x="4008213" y="1840566"/>
          <a:ext cx="4175577" cy="1767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58905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£6 and 38p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883p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589056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58905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836p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£8 and 63p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FC7424-F1CF-40B7-A2C2-9034F151CA46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026684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amounts in order from the smallest to the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£6.38;  836p;  £8.63;  883p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FE10AB-59D5-4D5C-8D0B-8C5EDB99B2DE}"/>
              </a:ext>
            </a:extLst>
          </p:cNvPr>
          <p:cNvGraphicFramePr>
            <a:graphicFrameLocks noGrp="1"/>
          </p:cNvGraphicFramePr>
          <p:nvPr/>
        </p:nvGraphicFramePr>
        <p:xfrm>
          <a:off x="4008213" y="1840566"/>
          <a:ext cx="4175577" cy="1767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58905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£6 and 38p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883p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589056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58905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836p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£8 and 63p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39AC27-6619-4E7D-B383-7DBD012A1B8C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42358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conversion table.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E5716B-6442-450C-8C67-B06CA131879D}"/>
              </a:ext>
            </a:extLst>
          </p:cNvPr>
          <p:cNvGraphicFramePr>
            <a:graphicFrameLocks noGrp="1"/>
          </p:cNvGraphicFramePr>
          <p:nvPr/>
        </p:nvGraphicFramePr>
        <p:xfrm>
          <a:off x="3843090" y="1781175"/>
          <a:ext cx="450582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2910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225291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Pounds and Pence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£2 and 56p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763p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£5 and 10p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38006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484p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3445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£9 and 38p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54943"/>
                  </a:ext>
                </a:extLst>
              </a:tr>
            </a:tbl>
          </a:graphicData>
        </a:graphic>
      </p:graphicFrame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28284C27-0048-4DE8-AA86-CFB668C219B6}"/>
              </a:ext>
            </a:extLst>
          </p:cNvPr>
          <p:cNvSpPr/>
          <p:nvPr/>
        </p:nvSpPr>
        <p:spPr>
          <a:xfrm>
            <a:off x="5567364" y="2168978"/>
            <a:ext cx="1057275" cy="384875"/>
          </a:xfrm>
          <a:prstGeom prst="left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75A19-B7F0-4990-9FC1-D308AE85BE16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5380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conversion table.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E5716B-6442-450C-8C67-B06CA131879D}"/>
              </a:ext>
            </a:extLst>
          </p:cNvPr>
          <p:cNvGraphicFramePr>
            <a:graphicFrameLocks noGrp="1"/>
          </p:cNvGraphicFramePr>
          <p:nvPr/>
        </p:nvGraphicFramePr>
        <p:xfrm>
          <a:off x="3843090" y="1781175"/>
          <a:ext cx="450582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2910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225291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Pounds and Pence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£2 and 56p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256p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£7 and 63p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763p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£5 and 10p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510p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38006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 and 84p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484p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3445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£9 and 38p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938p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54943"/>
                  </a:ext>
                </a:extLst>
              </a:tr>
            </a:tbl>
          </a:graphicData>
        </a:graphic>
      </p:graphicFrame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28284C27-0048-4DE8-AA86-CFB668C219B6}"/>
              </a:ext>
            </a:extLst>
          </p:cNvPr>
          <p:cNvSpPr/>
          <p:nvPr/>
        </p:nvSpPr>
        <p:spPr>
          <a:xfrm>
            <a:off x="5567364" y="2168978"/>
            <a:ext cx="1057275" cy="384875"/>
          </a:xfrm>
          <a:prstGeom prst="left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AAAED-880D-4F50-A21C-6E60F7C4A5FB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837383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43C4-5A43-457D-BCA0-F7799C011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34" y="1825772"/>
            <a:ext cx="7766936" cy="1646302"/>
          </a:xfrm>
        </p:spPr>
        <p:txBody>
          <a:bodyPr/>
          <a:lstStyle/>
          <a:p>
            <a:pPr algn="l"/>
            <a:br>
              <a:rPr lang="en-GB" dirty="0"/>
            </a:br>
            <a:br>
              <a:rPr lang="en-GB" dirty="0"/>
            </a:br>
            <a:r>
              <a:rPr lang="en-GB" dirty="0"/>
              <a:t>Friday 1</a:t>
            </a:r>
            <a:r>
              <a:rPr lang="en-GB" baseline="30000" dirty="0"/>
              <a:t>st</a:t>
            </a:r>
            <a:r>
              <a:rPr lang="en-GB" dirty="0"/>
              <a:t> May 2020</a:t>
            </a:r>
            <a:br>
              <a:rPr lang="en-GB" dirty="0"/>
            </a:b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convert pounds and pence using reasoning and problem-solving </a:t>
            </a:r>
            <a:b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11902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F51AA1-5115-4074-8B71-2E87C501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257000-DB91-4B56-8A25-E72C47B43F1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these coins in her pocket. Does she have enough money to buy a pencil case that costs £4 and 50p?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Convince me.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A4FF9-1BE9-435D-93C9-F6BDC9F86245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885945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F51AA1-5115-4074-8B71-2E87C501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257000-DB91-4B56-8A25-E72C47B43F1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these coins in her pocket. Does she have enough money to buy a pencil case that costs £4 and 50p?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Convince me.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does not have enough money to buy the pencil case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40100-DC93-43A0-8ADC-9CBB861EE546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6408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2C0787-C987-420B-86AF-EAB438AA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5BB66B3-AC7C-47AF-8606-2B7B58E58DC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total?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88BC75-0155-4174-854F-EF30CFC704F9}"/>
              </a:ext>
            </a:extLst>
          </p:cNvPr>
          <p:cNvGraphicFramePr>
            <a:graphicFrameLocks noGrp="1"/>
          </p:cNvGraphicFramePr>
          <p:nvPr/>
        </p:nvGraphicFramePr>
        <p:xfrm>
          <a:off x="2701640" y="3750944"/>
          <a:ext cx="6917440" cy="1256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3488">
                  <a:extLst>
                    <a:ext uri="{9D8B030D-6E8A-4147-A177-3AD203B41FA5}">
                      <a16:colId xmlns:a16="http://schemas.microsoft.com/office/drawing/2014/main" val="1078203087"/>
                    </a:ext>
                  </a:extLst>
                </a:gridCol>
                <a:gridCol w="1383488">
                  <a:extLst>
                    <a:ext uri="{9D8B030D-6E8A-4147-A177-3AD203B41FA5}">
                      <a16:colId xmlns:a16="http://schemas.microsoft.com/office/drawing/2014/main" val="425679911"/>
                    </a:ext>
                  </a:extLst>
                </a:gridCol>
                <a:gridCol w="1383488">
                  <a:extLst>
                    <a:ext uri="{9D8B030D-6E8A-4147-A177-3AD203B41FA5}">
                      <a16:colId xmlns:a16="http://schemas.microsoft.com/office/drawing/2014/main" val="3341636374"/>
                    </a:ext>
                  </a:extLst>
                </a:gridCol>
                <a:gridCol w="1383488">
                  <a:extLst>
                    <a:ext uri="{9D8B030D-6E8A-4147-A177-3AD203B41FA5}">
                      <a16:colId xmlns:a16="http://schemas.microsoft.com/office/drawing/2014/main" val="550655191"/>
                    </a:ext>
                  </a:extLst>
                </a:gridCol>
                <a:gridCol w="1383488">
                  <a:extLst>
                    <a:ext uri="{9D8B030D-6E8A-4147-A177-3AD203B41FA5}">
                      <a16:colId xmlns:a16="http://schemas.microsoft.com/office/drawing/2014/main" val="2411505205"/>
                    </a:ext>
                  </a:extLst>
                </a:gridCol>
              </a:tblGrid>
              <a:tr h="125693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£16.10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£16.9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£16.09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1274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BA198E-6A95-4FB6-B5D4-72ACC654D76B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104891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F51AA1-5115-4074-8B71-2E87C501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257000-DB91-4B56-8A25-E72C47B43F1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these coins in her pocket. Does she have enough money to buy a pencil case that costs £4 and 50p?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Convince me.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does not have enough money to buy the pencil case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because £2 + 50p + 50p + 20p + 20p + 20p + 20p + 10p + 10p + 10p + 10p +10p = £4 and 30p.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£4 and 30p is less than £4 and 50p.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75E10-32CE-4D08-BCE1-980EAC980602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97174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9838E0-9F33-4E86-A41E-1FCD034B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6EAA1C-0CA0-496E-85F9-CCAF2275766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 is the cheapest?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54CB8D74-BA89-46AA-AB24-BDD24D917E8F}"/>
              </a:ext>
            </a:extLst>
          </p:cNvPr>
          <p:cNvSpPr/>
          <p:nvPr/>
        </p:nvSpPr>
        <p:spPr>
          <a:xfrm rot="20743007">
            <a:off x="2338429" y="2555030"/>
            <a:ext cx="1285875" cy="66996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259p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0541AB-429B-45FB-BDE3-98986C403A2E}"/>
              </a:ext>
            </a:extLst>
          </p:cNvPr>
          <p:cNvSpPr/>
          <p:nvPr/>
        </p:nvSpPr>
        <p:spPr>
          <a:xfrm>
            <a:off x="3591679" y="2253108"/>
            <a:ext cx="932330" cy="479535"/>
          </a:xfrm>
          <a:custGeom>
            <a:avLst/>
            <a:gdLst>
              <a:gd name="connsiteX0" fmla="*/ 0 w 752475"/>
              <a:gd name="connsiteY0" fmla="*/ 600075 h 600075"/>
              <a:gd name="connsiteX1" fmla="*/ 209550 w 752475"/>
              <a:gd name="connsiteY1" fmla="*/ 209550 h 600075"/>
              <a:gd name="connsiteX2" fmla="*/ 533400 w 752475"/>
              <a:gd name="connsiteY2" fmla="*/ 466725 h 600075"/>
              <a:gd name="connsiteX3" fmla="*/ 752475 w 75247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600075">
                <a:moveTo>
                  <a:pt x="0" y="600075"/>
                </a:moveTo>
                <a:cubicBezTo>
                  <a:pt x="60325" y="415925"/>
                  <a:pt x="120650" y="231775"/>
                  <a:pt x="209550" y="209550"/>
                </a:cubicBezTo>
                <a:cubicBezTo>
                  <a:pt x="298450" y="187325"/>
                  <a:pt x="442913" y="501650"/>
                  <a:pt x="533400" y="466725"/>
                </a:cubicBezTo>
                <a:cubicBezTo>
                  <a:pt x="623887" y="431800"/>
                  <a:pt x="688181" y="215900"/>
                  <a:pt x="7524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DF2D44-A395-4725-9619-B22FC1441DE2}"/>
              </a:ext>
            </a:extLst>
          </p:cNvPr>
          <p:cNvSpPr/>
          <p:nvPr/>
        </p:nvSpPr>
        <p:spPr>
          <a:xfrm rot="2515022">
            <a:off x="6804057" y="2166995"/>
            <a:ext cx="910590" cy="479535"/>
          </a:xfrm>
          <a:custGeom>
            <a:avLst/>
            <a:gdLst>
              <a:gd name="connsiteX0" fmla="*/ 0 w 752475"/>
              <a:gd name="connsiteY0" fmla="*/ 600075 h 600075"/>
              <a:gd name="connsiteX1" fmla="*/ 209550 w 752475"/>
              <a:gd name="connsiteY1" fmla="*/ 209550 h 600075"/>
              <a:gd name="connsiteX2" fmla="*/ 533400 w 752475"/>
              <a:gd name="connsiteY2" fmla="*/ 466725 h 600075"/>
              <a:gd name="connsiteX3" fmla="*/ 752475 w 75247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600075">
                <a:moveTo>
                  <a:pt x="0" y="600075"/>
                </a:moveTo>
                <a:cubicBezTo>
                  <a:pt x="60325" y="415925"/>
                  <a:pt x="120650" y="231775"/>
                  <a:pt x="209550" y="209550"/>
                </a:cubicBezTo>
                <a:cubicBezTo>
                  <a:pt x="298450" y="187325"/>
                  <a:pt x="442913" y="501650"/>
                  <a:pt x="533400" y="466725"/>
                </a:cubicBezTo>
                <a:cubicBezTo>
                  <a:pt x="623887" y="431800"/>
                  <a:pt x="688181" y="215900"/>
                  <a:pt x="7524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CD1CD1F-8A13-4A66-A2F6-9B5D1B3BCFF7}"/>
              </a:ext>
            </a:extLst>
          </p:cNvPr>
          <p:cNvSpPr/>
          <p:nvPr/>
        </p:nvSpPr>
        <p:spPr>
          <a:xfrm rot="20743007">
            <a:off x="5263839" y="2140939"/>
            <a:ext cx="1490381" cy="66996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95p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FB368188-A7DA-4011-9BAE-AB8AD8DF72F5}"/>
              </a:ext>
            </a:extLst>
          </p:cNvPr>
          <p:cNvSpPr/>
          <p:nvPr/>
        </p:nvSpPr>
        <p:spPr>
          <a:xfrm rot="20743007">
            <a:off x="4550048" y="3461379"/>
            <a:ext cx="1486281" cy="66996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75p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753F321-538D-4BF8-9DD4-B56A82D8C6D9}"/>
              </a:ext>
            </a:extLst>
          </p:cNvPr>
          <p:cNvSpPr/>
          <p:nvPr/>
        </p:nvSpPr>
        <p:spPr>
          <a:xfrm rot="2515022">
            <a:off x="6055642" y="3499537"/>
            <a:ext cx="910590" cy="479535"/>
          </a:xfrm>
          <a:custGeom>
            <a:avLst/>
            <a:gdLst>
              <a:gd name="connsiteX0" fmla="*/ 0 w 752475"/>
              <a:gd name="connsiteY0" fmla="*/ 600075 h 600075"/>
              <a:gd name="connsiteX1" fmla="*/ 209550 w 752475"/>
              <a:gd name="connsiteY1" fmla="*/ 209550 h 600075"/>
              <a:gd name="connsiteX2" fmla="*/ 533400 w 752475"/>
              <a:gd name="connsiteY2" fmla="*/ 466725 h 600075"/>
              <a:gd name="connsiteX3" fmla="*/ 752475 w 75247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600075">
                <a:moveTo>
                  <a:pt x="0" y="600075"/>
                </a:moveTo>
                <a:cubicBezTo>
                  <a:pt x="60325" y="415925"/>
                  <a:pt x="120650" y="231775"/>
                  <a:pt x="209550" y="209550"/>
                </a:cubicBezTo>
                <a:cubicBezTo>
                  <a:pt x="298450" y="187325"/>
                  <a:pt x="442913" y="501650"/>
                  <a:pt x="533400" y="466725"/>
                </a:cubicBezTo>
                <a:cubicBezTo>
                  <a:pt x="623887" y="431800"/>
                  <a:pt x="688181" y="215900"/>
                  <a:pt x="7524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FAA49-B579-4F0F-8E85-F5143E227D6F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129880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9838E0-9F33-4E86-A41E-1FCD034B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6EAA1C-0CA0-496E-85F9-CCAF2275766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 is the cheapest?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ice cream is the cheapest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54CB8D74-BA89-46AA-AB24-BDD24D917E8F}"/>
              </a:ext>
            </a:extLst>
          </p:cNvPr>
          <p:cNvSpPr/>
          <p:nvPr/>
        </p:nvSpPr>
        <p:spPr>
          <a:xfrm rot="20743007">
            <a:off x="2338429" y="2555030"/>
            <a:ext cx="1285875" cy="66996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259p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0541AB-429B-45FB-BDE3-98986C403A2E}"/>
              </a:ext>
            </a:extLst>
          </p:cNvPr>
          <p:cNvSpPr/>
          <p:nvPr/>
        </p:nvSpPr>
        <p:spPr>
          <a:xfrm>
            <a:off x="3591679" y="2253108"/>
            <a:ext cx="932330" cy="479535"/>
          </a:xfrm>
          <a:custGeom>
            <a:avLst/>
            <a:gdLst>
              <a:gd name="connsiteX0" fmla="*/ 0 w 752475"/>
              <a:gd name="connsiteY0" fmla="*/ 600075 h 600075"/>
              <a:gd name="connsiteX1" fmla="*/ 209550 w 752475"/>
              <a:gd name="connsiteY1" fmla="*/ 209550 h 600075"/>
              <a:gd name="connsiteX2" fmla="*/ 533400 w 752475"/>
              <a:gd name="connsiteY2" fmla="*/ 466725 h 600075"/>
              <a:gd name="connsiteX3" fmla="*/ 752475 w 75247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600075">
                <a:moveTo>
                  <a:pt x="0" y="600075"/>
                </a:moveTo>
                <a:cubicBezTo>
                  <a:pt x="60325" y="415925"/>
                  <a:pt x="120650" y="231775"/>
                  <a:pt x="209550" y="209550"/>
                </a:cubicBezTo>
                <a:cubicBezTo>
                  <a:pt x="298450" y="187325"/>
                  <a:pt x="442913" y="501650"/>
                  <a:pt x="533400" y="466725"/>
                </a:cubicBezTo>
                <a:cubicBezTo>
                  <a:pt x="623887" y="431800"/>
                  <a:pt x="688181" y="215900"/>
                  <a:pt x="7524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DF2D44-A395-4725-9619-B22FC1441DE2}"/>
              </a:ext>
            </a:extLst>
          </p:cNvPr>
          <p:cNvSpPr/>
          <p:nvPr/>
        </p:nvSpPr>
        <p:spPr>
          <a:xfrm rot="2515022">
            <a:off x="6804057" y="2166995"/>
            <a:ext cx="910590" cy="479535"/>
          </a:xfrm>
          <a:custGeom>
            <a:avLst/>
            <a:gdLst>
              <a:gd name="connsiteX0" fmla="*/ 0 w 752475"/>
              <a:gd name="connsiteY0" fmla="*/ 600075 h 600075"/>
              <a:gd name="connsiteX1" fmla="*/ 209550 w 752475"/>
              <a:gd name="connsiteY1" fmla="*/ 209550 h 600075"/>
              <a:gd name="connsiteX2" fmla="*/ 533400 w 752475"/>
              <a:gd name="connsiteY2" fmla="*/ 466725 h 600075"/>
              <a:gd name="connsiteX3" fmla="*/ 752475 w 75247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600075">
                <a:moveTo>
                  <a:pt x="0" y="600075"/>
                </a:moveTo>
                <a:cubicBezTo>
                  <a:pt x="60325" y="415925"/>
                  <a:pt x="120650" y="231775"/>
                  <a:pt x="209550" y="209550"/>
                </a:cubicBezTo>
                <a:cubicBezTo>
                  <a:pt x="298450" y="187325"/>
                  <a:pt x="442913" y="501650"/>
                  <a:pt x="533400" y="466725"/>
                </a:cubicBezTo>
                <a:cubicBezTo>
                  <a:pt x="623887" y="431800"/>
                  <a:pt x="688181" y="215900"/>
                  <a:pt x="7524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753F321-538D-4BF8-9DD4-B56A82D8C6D9}"/>
              </a:ext>
            </a:extLst>
          </p:cNvPr>
          <p:cNvSpPr/>
          <p:nvPr/>
        </p:nvSpPr>
        <p:spPr>
          <a:xfrm rot="2515022">
            <a:off x="6055642" y="3499537"/>
            <a:ext cx="910590" cy="479535"/>
          </a:xfrm>
          <a:custGeom>
            <a:avLst/>
            <a:gdLst>
              <a:gd name="connsiteX0" fmla="*/ 0 w 752475"/>
              <a:gd name="connsiteY0" fmla="*/ 600075 h 600075"/>
              <a:gd name="connsiteX1" fmla="*/ 209550 w 752475"/>
              <a:gd name="connsiteY1" fmla="*/ 209550 h 600075"/>
              <a:gd name="connsiteX2" fmla="*/ 533400 w 752475"/>
              <a:gd name="connsiteY2" fmla="*/ 466725 h 600075"/>
              <a:gd name="connsiteX3" fmla="*/ 752475 w 75247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600075">
                <a:moveTo>
                  <a:pt x="0" y="600075"/>
                </a:moveTo>
                <a:cubicBezTo>
                  <a:pt x="60325" y="415925"/>
                  <a:pt x="120650" y="231775"/>
                  <a:pt x="209550" y="209550"/>
                </a:cubicBezTo>
                <a:cubicBezTo>
                  <a:pt x="298450" y="187325"/>
                  <a:pt x="442913" y="501650"/>
                  <a:pt x="533400" y="466725"/>
                </a:cubicBezTo>
                <a:cubicBezTo>
                  <a:pt x="623887" y="431800"/>
                  <a:pt x="688181" y="215900"/>
                  <a:pt x="7524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1181A73-8F40-415B-AC9F-C0D9231EAEC2}"/>
              </a:ext>
            </a:extLst>
          </p:cNvPr>
          <p:cNvSpPr/>
          <p:nvPr/>
        </p:nvSpPr>
        <p:spPr>
          <a:xfrm rot="20743007">
            <a:off x="5263839" y="2140939"/>
            <a:ext cx="1490381" cy="66996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95p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C73DE597-FF5F-4B7B-ABA3-A8CCB10A013E}"/>
              </a:ext>
            </a:extLst>
          </p:cNvPr>
          <p:cNvSpPr/>
          <p:nvPr/>
        </p:nvSpPr>
        <p:spPr>
          <a:xfrm rot="20743007">
            <a:off x="4550048" y="3461379"/>
            <a:ext cx="1486281" cy="66996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75p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6C301-E053-4C8C-A737-95DA1E627D70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11329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9838E0-9F33-4E86-A41E-1FCD034B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6EAA1C-0CA0-496E-85F9-CCAF2275766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 is the cheapest?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ice cream is the cheapest because 259p is the same as £2 and 59p, which is less than both £2 and 95p and £2 and 75p.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54CB8D74-BA89-46AA-AB24-BDD24D917E8F}"/>
              </a:ext>
            </a:extLst>
          </p:cNvPr>
          <p:cNvSpPr/>
          <p:nvPr/>
        </p:nvSpPr>
        <p:spPr>
          <a:xfrm rot="20743007">
            <a:off x="2338429" y="2555030"/>
            <a:ext cx="1285875" cy="66996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259p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0541AB-429B-45FB-BDE3-98986C403A2E}"/>
              </a:ext>
            </a:extLst>
          </p:cNvPr>
          <p:cNvSpPr/>
          <p:nvPr/>
        </p:nvSpPr>
        <p:spPr>
          <a:xfrm>
            <a:off x="3591679" y="2253108"/>
            <a:ext cx="932330" cy="479535"/>
          </a:xfrm>
          <a:custGeom>
            <a:avLst/>
            <a:gdLst>
              <a:gd name="connsiteX0" fmla="*/ 0 w 752475"/>
              <a:gd name="connsiteY0" fmla="*/ 600075 h 600075"/>
              <a:gd name="connsiteX1" fmla="*/ 209550 w 752475"/>
              <a:gd name="connsiteY1" fmla="*/ 209550 h 600075"/>
              <a:gd name="connsiteX2" fmla="*/ 533400 w 752475"/>
              <a:gd name="connsiteY2" fmla="*/ 466725 h 600075"/>
              <a:gd name="connsiteX3" fmla="*/ 752475 w 75247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600075">
                <a:moveTo>
                  <a:pt x="0" y="600075"/>
                </a:moveTo>
                <a:cubicBezTo>
                  <a:pt x="60325" y="415925"/>
                  <a:pt x="120650" y="231775"/>
                  <a:pt x="209550" y="209550"/>
                </a:cubicBezTo>
                <a:cubicBezTo>
                  <a:pt x="298450" y="187325"/>
                  <a:pt x="442913" y="501650"/>
                  <a:pt x="533400" y="466725"/>
                </a:cubicBezTo>
                <a:cubicBezTo>
                  <a:pt x="623887" y="431800"/>
                  <a:pt x="688181" y="215900"/>
                  <a:pt x="7524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DF2D44-A395-4725-9619-B22FC1441DE2}"/>
              </a:ext>
            </a:extLst>
          </p:cNvPr>
          <p:cNvSpPr/>
          <p:nvPr/>
        </p:nvSpPr>
        <p:spPr>
          <a:xfrm rot="2515022">
            <a:off x="6804057" y="2166995"/>
            <a:ext cx="910590" cy="479535"/>
          </a:xfrm>
          <a:custGeom>
            <a:avLst/>
            <a:gdLst>
              <a:gd name="connsiteX0" fmla="*/ 0 w 752475"/>
              <a:gd name="connsiteY0" fmla="*/ 600075 h 600075"/>
              <a:gd name="connsiteX1" fmla="*/ 209550 w 752475"/>
              <a:gd name="connsiteY1" fmla="*/ 209550 h 600075"/>
              <a:gd name="connsiteX2" fmla="*/ 533400 w 752475"/>
              <a:gd name="connsiteY2" fmla="*/ 466725 h 600075"/>
              <a:gd name="connsiteX3" fmla="*/ 752475 w 75247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600075">
                <a:moveTo>
                  <a:pt x="0" y="600075"/>
                </a:moveTo>
                <a:cubicBezTo>
                  <a:pt x="60325" y="415925"/>
                  <a:pt x="120650" y="231775"/>
                  <a:pt x="209550" y="209550"/>
                </a:cubicBezTo>
                <a:cubicBezTo>
                  <a:pt x="298450" y="187325"/>
                  <a:pt x="442913" y="501650"/>
                  <a:pt x="533400" y="466725"/>
                </a:cubicBezTo>
                <a:cubicBezTo>
                  <a:pt x="623887" y="431800"/>
                  <a:pt x="688181" y="215900"/>
                  <a:pt x="7524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753F321-538D-4BF8-9DD4-B56A82D8C6D9}"/>
              </a:ext>
            </a:extLst>
          </p:cNvPr>
          <p:cNvSpPr/>
          <p:nvPr/>
        </p:nvSpPr>
        <p:spPr>
          <a:xfrm rot="2515022">
            <a:off x="6055642" y="3499537"/>
            <a:ext cx="910590" cy="479535"/>
          </a:xfrm>
          <a:custGeom>
            <a:avLst/>
            <a:gdLst>
              <a:gd name="connsiteX0" fmla="*/ 0 w 752475"/>
              <a:gd name="connsiteY0" fmla="*/ 600075 h 600075"/>
              <a:gd name="connsiteX1" fmla="*/ 209550 w 752475"/>
              <a:gd name="connsiteY1" fmla="*/ 209550 h 600075"/>
              <a:gd name="connsiteX2" fmla="*/ 533400 w 752475"/>
              <a:gd name="connsiteY2" fmla="*/ 466725 h 600075"/>
              <a:gd name="connsiteX3" fmla="*/ 752475 w 75247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600075">
                <a:moveTo>
                  <a:pt x="0" y="600075"/>
                </a:moveTo>
                <a:cubicBezTo>
                  <a:pt x="60325" y="415925"/>
                  <a:pt x="120650" y="231775"/>
                  <a:pt x="209550" y="209550"/>
                </a:cubicBezTo>
                <a:cubicBezTo>
                  <a:pt x="298450" y="187325"/>
                  <a:pt x="442913" y="501650"/>
                  <a:pt x="533400" y="466725"/>
                </a:cubicBezTo>
                <a:cubicBezTo>
                  <a:pt x="623887" y="431800"/>
                  <a:pt x="688181" y="215900"/>
                  <a:pt x="75247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5A295F3-01A0-4A8B-A02F-3BC4803B2F7C}"/>
              </a:ext>
            </a:extLst>
          </p:cNvPr>
          <p:cNvSpPr/>
          <p:nvPr/>
        </p:nvSpPr>
        <p:spPr>
          <a:xfrm rot="20743007">
            <a:off x="5263839" y="2140939"/>
            <a:ext cx="1490381" cy="66996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95p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804927DC-5B3F-45CF-8619-6971818F4D93}"/>
              </a:ext>
            </a:extLst>
          </p:cNvPr>
          <p:cNvSpPr/>
          <p:nvPr/>
        </p:nvSpPr>
        <p:spPr>
          <a:xfrm rot="20743007">
            <a:off x="4550048" y="3461379"/>
            <a:ext cx="1486281" cy="66996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75p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112E7-AF1A-49F2-9280-AD436648A43D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33481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45F5E9-AECC-4BAC-B4F9-74896C84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EF5199-33E4-4B9D-8B50-1471A100CB9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 different silver coins and a £1 coin in a purse.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could be in the purse?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3 possible answers.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220359C-6A94-4D0E-A814-FE4588784CDC}"/>
              </a:ext>
            </a:extLst>
          </p:cNvPr>
          <p:cNvGraphicFramePr>
            <a:graphicFrameLocks noGrp="1"/>
          </p:cNvGraphicFramePr>
          <p:nvPr/>
        </p:nvGraphicFramePr>
        <p:xfrm>
          <a:off x="3792000" y="4319744"/>
          <a:ext cx="4608000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4029735298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968467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pounds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3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9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4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370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88DBCA6-BA6D-4371-AD78-ECC6ED120B0A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762630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45F5E9-AECC-4BAC-B4F9-74896C84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EF5199-33E4-4B9D-8B50-1471A100CB9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 different silver coins and a £1 coin in a purse.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could be in the purse?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3 possible answers.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 £1 and 30p and 130p; £1 and 25p and 125p; £1 and 15p and 115p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220359C-6A94-4D0E-A814-FE4588784CDC}"/>
              </a:ext>
            </a:extLst>
          </p:cNvPr>
          <p:cNvGraphicFramePr>
            <a:graphicFrameLocks noGrp="1"/>
          </p:cNvGraphicFramePr>
          <p:nvPr/>
        </p:nvGraphicFramePr>
        <p:xfrm>
          <a:off x="2460000" y="4368800"/>
          <a:ext cx="7272000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4029735298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2968467384"/>
                    </a:ext>
                  </a:extLst>
                </a:gridCol>
              </a:tblGrid>
              <a:tr h="34718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Written in pounds and pence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3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70p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170p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9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60p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160p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4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55p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155p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370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E466EB-5D87-4BE0-AD31-8A70EC212ACF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9703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79CD97-8BFF-476F-BBA7-8311D14A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7D5A23F-5286-4FE8-A1F7-28475A36C1C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Make 10p using only bronze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Make 50p using only silver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Make £1 using only silver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there more than one way of doing it?</a:t>
            </a: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42DD-BCD9-4AE2-811A-1A5264EB44FE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2353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9AAB885-F795-4675-813C-355E4DB09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B24AE7E-FD3F-435C-9A40-F0AAEB9C4B8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Make 10p using only bronze coins.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Make 50p using only silver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Make £1 using only silver coins.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Here is a selection of answers.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A9217-1551-4E86-933B-0D6FAFB74AB6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34043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B0091C-989E-41B6-8FD6-7BD67ECE5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996D83-814B-4895-9B21-F005ED947FC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notes and coins to the correct amounts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A                                                           £6 and 10p                              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B                                                           £10 and 21p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C                                                          £7 and 5p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B0245-D319-459E-A719-2B801DAEB195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8108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B0091C-989E-41B6-8FD6-7BD67ECE5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996D83-814B-4895-9B21-F005ED947FC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notes and coins to the correct amounts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A                                                           £6 and 10p                              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B                                                           £10 and 21p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C                                                          £7 and 5p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7343A7-AB25-4FAD-B721-B12323A5E46D}"/>
              </a:ext>
            </a:extLst>
          </p:cNvPr>
          <p:cNvCxnSpPr/>
          <p:nvPr/>
        </p:nvCxnSpPr>
        <p:spPr>
          <a:xfrm>
            <a:off x="6232901" y="2464904"/>
            <a:ext cx="1320838" cy="1219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F569-1FF9-470D-A1F2-EFDF576EB1AC}"/>
              </a:ext>
            </a:extLst>
          </p:cNvPr>
          <p:cNvCxnSpPr>
            <a:cxnSpLocks/>
          </p:cNvCxnSpPr>
          <p:nvPr/>
        </p:nvCxnSpPr>
        <p:spPr>
          <a:xfrm flipV="1">
            <a:off x="6331543" y="2475192"/>
            <a:ext cx="1222197" cy="12023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66CEDC-3667-4F94-BDC1-53F18500EDA0}"/>
              </a:ext>
            </a:extLst>
          </p:cNvPr>
          <p:cNvCxnSpPr>
            <a:cxnSpLocks/>
          </p:cNvCxnSpPr>
          <p:nvPr/>
        </p:nvCxnSpPr>
        <p:spPr>
          <a:xfrm>
            <a:off x="6331543" y="4896724"/>
            <a:ext cx="122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78AC40-3EE1-4D12-9668-07F5BA65F17E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6974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A6C729-243A-405B-97C2-B1434840C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621D43-D9E8-46F4-B5B7-82AE36239C13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coins that make £2 and 51p.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CD92E-D4CB-43A6-BF8D-51871A27BBE4}"/>
              </a:ext>
            </a:extLst>
          </p:cNvPr>
          <p:cNvSpPr txBox="1"/>
          <p:nvPr/>
        </p:nvSpPr>
        <p:spPr>
          <a:xfrm>
            <a:off x="9815687" y="5941408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705505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1356</Words>
  <Application>Microsoft Office PowerPoint</Application>
  <PresentationFormat>Widescreen</PresentationFormat>
  <Paragraphs>758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Century Gothic</vt:lpstr>
      <vt:lpstr>Trebuchet MS</vt:lpstr>
      <vt:lpstr>Wingdings 3</vt:lpstr>
      <vt:lpstr>Facet</vt:lpstr>
      <vt:lpstr>Tuesday 28th April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29th April 2020  Lo: I can add pounds and pence using reasoning and problem-solving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30th April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Friday 1st May 2020 Year 3: I can convert pounds and pence using reasoning and problem-solving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28th April 2020</dc:title>
  <dc:creator>Zainab Ali</dc:creator>
  <cp:lastModifiedBy>Zainab Ali</cp:lastModifiedBy>
  <cp:revision>5</cp:revision>
  <dcterms:created xsi:type="dcterms:W3CDTF">2020-04-22T08:40:56Z</dcterms:created>
  <dcterms:modified xsi:type="dcterms:W3CDTF">2020-04-22T09:30:41Z</dcterms:modified>
</cp:coreProperties>
</file>