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sldIdLst>
    <p:sldId id="386" r:id="rId5"/>
    <p:sldId id="387" r:id="rId6"/>
    <p:sldId id="388" r:id="rId7"/>
    <p:sldId id="362" r:id="rId8"/>
    <p:sldId id="360" r:id="rId9"/>
    <p:sldId id="364" r:id="rId10"/>
    <p:sldId id="365" r:id="rId11"/>
    <p:sldId id="366" r:id="rId12"/>
    <p:sldId id="369" r:id="rId13"/>
    <p:sldId id="389" r:id="rId14"/>
    <p:sldId id="371" r:id="rId15"/>
    <p:sldId id="390" r:id="rId16"/>
    <p:sldId id="372" r:id="rId17"/>
    <p:sldId id="391" r:id="rId18"/>
    <p:sldId id="374" r:id="rId19"/>
    <p:sldId id="392" r:id="rId20"/>
    <p:sldId id="395" r:id="rId21"/>
    <p:sldId id="396" r:id="rId22"/>
    <p:sldId id="3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1B2E8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xup" userId="f0cf2359-c867-42e7-8ac2-6b3e19dcb7ab" providerId="ADAL" clId="{6C19F36C-816F-464F-BD74-65DF293869DF}"/>
  </pc:docChgLst>
  <pc:docChgLst>
    <pc:chgData name="Sian Stebbings" userId="e14ea2a2-07d0-4302-97b9-16dc822a37cc" providerId="ADAL" clId="{56E1915F-10D1-4DF8-8A35-FB81E425D492}"/>
  </pc:docChgLst>
  <pc:docChgLst>
    <pc:chgData name="Kyle Tidswell-Brown" userId="3518c4a0-5c99-4880-b127-cb60ccf11a39" providerId="ADAL" clId="{C131E2C2-4EB0-4366-B507-297E777870F0}"/>
    <pc:docChg chg="modSld">
      <pc:chgData name="Kyle Tidswell-Brown" userId="3518c4a0-5c99-4880-b127-cb60ccf11a39" providerId="ADAL" clId="{C131E2C2-4EB0-4366-B507-297E777870F0}" dt="2019-03-08T11:32:19.904" v="3" actId="20577"/>
      <pc:docMkLst>
        <pc:docMk/>
      </pc:docMkLst>
      <pc:sldChg chg="modSp">
        <pc:chgData name="Kyle Tidswell-Brown" userId="3518c4a0-5c99-4880-b127-cb60ccf11a39" providerId="ADAL" clId="{C131E2C2-4EB0-4366-B507-297E777870F0}" dt="2019-03-08T11:32:19.904" v="3" actId="20577"/>
        <pc:sldMkLst>
          <pc:docMk/>
          <pc:sldMk cId="3215531324" sldId="386"/>
        </pc:sldMkLst>
        <pc:spChg chg="mod">
          <ac:chgData name="Kyle Tidswell-Brown" userId="3518c4a0-5c99-4880-b127-cb60ccf11a39" providerId="ADAL" clId="{C131E2C2-4EB0-4366-B507-297E777870F0}" dt="2019-03-08T11:32:19.904" v="3" actId="20577"/>
          <ac:spMkLst>
            <pc:docMk/>
            <pc:sldMk cId="3215531324" sldId="38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31E2C2-4EB0-4366-B507-297E777870F0}" dt="2019-03-08T11:30:02.334" v="1" actId="20577"/>
        <pc:sldMkLst>
          <pc:docMk/>
          <pc:sldMk cId="332354265" sldId="387"/>
        </pc:sldMkLst>
        <pc:spChg chg="mod">
          <ac:chgData name="Kyle Tidswell-Brown" userId="3518c4a0-5c99-4880-b127-cb60ccf11a39" providerId="ADAL" clId="{C131E2C2-4EB0-4366-B507-297E777870F0}" dt="2019-03-08T11:30:02.334" v="1" actId="20577"/>
          <ac:spMkLst>
            <pc:docMk/>
            <pc:sldMk cId="332354265" sldId="387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9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9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37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4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3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4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5 – Week 5 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Converting Units – Step 1</a:t>
            </a:r>
          </a:p>
          <a:p>
            <a:pPr lvl="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About This Resource:</a:t>
            </a:r>
          </a:p>
          <a:p>
            <a:pPr lvl="0">
              <a:defRPr/>
            </a:pPr>
            <a:endParaRPr lang="en-GB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This PowerPoint has been designed to support your teaching of this small step from the planning. It includes a starter activity suitable for your group and an example of each question from the Varied Fluency and Reasoning and Problem Solving resources also provided in the worksheets. I recommend that you work through the PowerPoint each day and complete the work that goes with it.</a:t>
            </a:r>
          </a:p>
          <a:p>
            <a:pPr lvl="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3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Wednesday 22</a:t>
            </a:r>
            <a:r>
              <a:rPr lang="en-GB" sz="1600" b="1" u="sng" baseline="30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nd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Select a number from the box to make these statements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correct. Add the correct unit of measurement.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AFE3065-05B3-4E68-9557-2E6BDE9B03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337" y="1918596"/>
          <a:ext cx="7543326" cy="18824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71663">
                  <a:extLst>
                    <a:ext uri="{9D8B030D-6E8A-4147-A177-3AD203B41FA5}">
                      <a16:colId xmlns="" xmlns:a16="http://schemas.microsoft.com/office/drawing/2014/main" val="1868155166"/>
                    </a:ext>
                  </a:extLst>
                </a:gridCol>
                <a:gridCol w="3771663">
                  <a:extLst>
                    <a:ext uri="{9D8B030D-6E8A-4147-A177-3AD203B41FA5}">
                      <a16:colId xmlns="" xmlns:a16="http://schemas.microsoft.com/office/drawing/2014/main" val="279013872"/>
                    </a:ext>
                  </a:extLst>
                </a:gridCol>
              </a:tblGrid>
              <a:tr h="941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5kg &lt; </a:t>
                      </a: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</a:t>
                      </a:r>
                      <a:endParaRPr lang="en-US" sz="2800" b="1" spc="-3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 16kg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6087685"/>
                  </a:ext>
                </a:extLst>
              </a:tr>
              <a:tr h="941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7.1km &gt; </a:t>
                      </a: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3,900m = </a:t>
                      </a: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40948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7170282E-9EA7-487F-841F-AA66055AEA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2529" y="4184959"/>
          <a:ext cx="7543328" cy="774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85832">
                  <a:extLst>
                    <a:ext uri="{9D8B030D-6E8A-4147-A177-3AD203B41FA5}">
                      <a16:colId xmlns="" xmlns:a16="http://schemas.microsoft.com/office/drawing/2014/main" val="1607560752"/>
                    </a:ext>
                  </a:extLst>
                </a:gridCol>
                <a:gridCol w="1885832">
                  <a:extLst>
                    <a:ext uri="{9D8B030D-6E8A-4147-A177-3AD203B41FA5}">
                      <a16:colId xmlns="" xmlns:a16="http://schemas.microsoft.com/office/drawing/2014/main" val="2598563506"/>
                    </a:ext>
                  </a:extLst>
                </a:gridCol>
                <a:gridCol w="1885832">
                  <a:extLst>
                    <a:ext uri="{9D8B030D-6E8A-4147-A177-3AD203B41FA5}">
                      <a16:colId xmlns="" xmlns:a16="http://schemas.microsoft.com/office/drawing/2014/main" val="3742408804"/>
                    </a:ext>
                  </a:extLst>
                </a:gridCol>
                <a:gridCol w="1885832">
                  <a:extLst>
                    <a:ext uri="{9D8B030D-6E8A-4147-A177-3AD203B41FA5}">
                      <a16:colId xmlns="" xmlns:a16="http://schemas.microsoft.com/office/drawing/2014/main" val="1894474866"/>
                    </a:ext>
                  </a:extLst>
                </a:gridCol>
              </a:tblGrid>
              <a:tr h="77496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3.9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17,000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5,300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4,800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13248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83BCFC-AECA-4E36-A5C7-C36E238329FA}"/>
              </a:ext>
            </a:extLst>
          </p:cNvPr>
          <p:cNvSpPr/>
          <p:nvPr/>
        </p:nvSpPr>
        <p:spPr>
          <a:xfrm>
            <a:off x="2571734" y="2140961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5,300g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3016B90-B88D-4AC2-BC76-F7F60B93BEC9}"/>
              </a:ext>
            </a:extLst>
          </p:cNvPr>
          <p:cNvSpPr/>
          <p:nvPr/>
        </p:nvSpPr>
        <p:spPr>
          <a:xfrm>
            <a:off x="5098328" y="2140961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17,000g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FD73C11-95E5-4EBE-8C07-6FB1A6528C47}"/>
              </a:ext>
            </a:extLst>
          </p:cNvPr>
          <p:cNvSpPr/>
          <p:nvPr/>
        </p:nvSpPr>
        <p:spPr>
          <a:xfrm>
            <a:off x="2714310" y="3078529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4,800m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6661A78-C3DB-4B5A-B189-B0D1CBEEDB26}"/>
              </a:ext>
            </a:extLst>
          </p:cNvPr>
          <p:cNvSpPr/>
          <p:nvPr/>
        </p:nvSpPr>
        <p:spPr>
          <a:xfrm>
            <a:off x="6631770" y="3078529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3.9km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D16C68-6BDF-4641-BFF7-C9712A759A0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1152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Mike runs       of 1km. 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metres does he run?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E60ED4-65DA-4FAA-AB5B-4EE7E866985F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017BC5A-75DF-4FD3-97B2-94070B312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95474"/>
              </p:ext>
            </p:extLst>
          </p:nvPr>
        </p:nvGraphicFramePr>
        <p:xfrm>
          <a:off x="4531145" y="1344441"/>
          <a:ext cx="360000" cy="609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635623969"/>
                    </a:ext>
                  </a:extLst>
                </a:gridCol>
              </a:tblGrid>
              <a:tr h="1441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444120"/>
                  </a:ext>
                </a:extLst>
              </a:tr>
              <a:tr h="1955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587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2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Mike runs       of 1km. 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metres does he run?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900m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1km = 1,000m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1,000m ÷ 10 = 100m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100m x 9 = 900m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E805CFBE-816C-460F-B544-DB61496B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34123"/>
              </p:ext>
            </p:extLst>
          </p:nvPr>
        </p:nvGraphicFramePr>
        <p:xfrm>
          <a:off x="4531145" y="1344441"/>
          <a:ext cx="360000" cy="609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635623969"/>
                    </a:ext>
                  </a:extLst>
                </a:gridCol>
              </a:tblGrid>
              <a:tr h="1441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444120"/>
                  </a:ext>
                </a:extLst>
              </a:tr>
              <a:tr h="1955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58755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E60ED4-65DA-4FAA-AB5B-4EE7E866985F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66985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Thursday 23</a:t>
            </a:r>
            <a:r>
              <a:rPr lang="en-GB" sz="1600" b="1" u="sng" baseline="30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circles so that each line adds up to 7,000g in every direction. Give your answer in kilograms.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5836B4-89DC-497E-8733-77BC15262F92}"/>
              </a:ext>
            </a:extLst>
          </p:cNvPr>
          <p:cNvGrpSpPr/>
          <p:nvPr/>
        </p:nvGrpSpPr>
        <p:grpSpPr>
          <a:xfrm>
            <a:off x="2383895" y="1839885"/>
            <a:ext cx="4376211" cy="4157672"/>
            <a:chOff x="2389456" y="1839885"/>
            <a:chExt cx="4376211" cy="415767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D8B304C3-B7A2-4E9B-82C9-D9F14432B7B5}"/>
                </a:ext>
              </a:extLst>
            </p:cNvPr>
            <p:cNvSpPr/>
            <p:nvPr/>
          </p:nvSpPr>
          <p:spPr>
            <a:xfrm>
              <a:off x="4041419" y="3414689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5D4B4450-CEF0-46BC-8FFB-FB601A7894B4}"/>
                </a:ext>
              </a:extLst>
            </p:cNvPr>
            <p:cNvSpPr/>
            <p:nvPr/>
          </p:nvSpPr>
          <p:spPr>
            <a:xfrm>
              <a:off x="5694297" y="4943608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400g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41110C08-24F4-482D-A1C9-86B3909E3443}"/>
                </a:ext>
              </a:extLst>
            </p:cNvPr>
            <p:cNvSpPr/>
            <p:nvPr/>
          </p:nvSpPr>
          <p:spPr>
            <a:xfrm>
              <a:off x="4041419" y="4948825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2.7kg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1E37DEDF-DA29-4739-900C-5E106C24B293}"/>
                </a:ext>
              </a:extLst>
            </p:cNvPr>
            <p:cNvSpPr/>
            <p:nvPr/>
          </p:nvSpPr>
          <p:spPr>
            <a:xfrm>
              <a:off x="2389456" y="4943608"/>
              <a:ext cx="1071371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8685D78-1B08-4767-8292-223400680DB4}"/>
                </a:ext>
              </a:extLst>
            </p:cNvPr>
            <p:cNvSpPr/>
            <p:nvPr/>
          </p:nvSpPr>
          <p:spPr>
            <a:xfrm>
              <a:off x="5683800" y="1839885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2,400g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C4DD352-66EE-49D6-9277-BF0FA159EAB7}"/>
                </a:ext>
              </a:extLst>
            </p:cNvPr>
            <p:cNvSpPr/>
            <p:nvPr/>
          </p:nvSpPr>
          <p:spPr>
            <a:xfrm>
              <a:off x="4041419" y="1848364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705349-3778-4CA6-A8B9-ED57682C0D8D}"/>
                </a:ext>
              </a:extLst>
            </p:cNvPr>
            <p:cNvSpPr/>
            <p:nvPr/>
          </p:nvSpPr>
          <p:spPr>
            <a:xfrm>
              <a:off x="2393115" y="1839885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0.5kg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809F4E3-8021-4D8C-8AF6-A846222350CB}"/>
                </a:ext>
              </a:extLst>
            </p:cNvPr>
            <p:cNvCxnSpPr>
              <a:cxnSpLocks/>
              <a:stCxn id="27" idx="2"/>
              <a:endCxn id="15" idx="6"/>
            </p:cNvCxnSpPr>
            <p:nvPr/>
          </p:nvCxnSpPr>
          <p:spPr>
            <a:xfrm flipH="1" flipV="1">
              <a:off x="3464485" y="2364251"/>
              <a:ext cx="576934" cy="8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9F07B98-4C70-4A3D-98B5-F5A28D2BF50A}"/>
                </a:ext>
              </a:extLst>
            </p:cNvPr>
            <p:cNvCxnSpPr>
              <a:cxnSpLocks/>
              <a:stCxn id="27" idx="4"/>
              <a:endCxn id="9" idx="0"/>
            </p:cNvCxnSpPr>
            <p:nvPr/>
          </p:nvCxnSpPr>
          <p:spPr>
            <a:xfrm>
              <a:off x="4577104" y="2897096"/>
              <a:ext cx="0" cy="517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E461185-0AFB-49F1-B322-6D7F35738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1310" y="2360503"/>
              <a:ext cx="571605" cy="4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1ABC167-CFFA-4ACD-A7BA-D8D4277B71ED}"/>
                </a:ext>
              </a:extLst>
            </p:cNvPr>
            <p:cNvCxnSpPr>
              <a:cxnSpLocks/>
            </p:cNvCxnSpPr>
            <p:nvPr/>
          </p:nvCxnSpPr>
          <p:spPr>
            <a:xfrm>
              <a:off x="4585036" y="4464980"/>
              <a:ext cx="588" cy="481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73CC26D-CDCE-4CE8-A2A1-EF65DC824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1308" y="5468405"/>
              <a:ext cx="571605" cy="4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8304D93-A11A-4625-B05D-B49E71F3BA17}"/>
                </a:ext>
              </a:extLst>
            </p:cNvPr>
            <p:cNvCxnSpPr>
              <a:cxnSpLocks/>
              <a:stCxn id="11" idx="2"/>
              <a:endCxn id="29" idx="6"/>
            </p:cNvCxnSpPr>
            <p:nvPr/>
          </p:nvCxnSpPr>
          <p:spPr>
            <a:xfrm flipH="1" flipV="1">
              <a:off x="3460827" y="5467974"/>
              <a:ext cx="580592" cy="52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EDAF38-053A-4B50-8169-78D178AC898F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35189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circles so that each line adds up to 7,000g in every direction. Give your answer in kilograms.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5836B4-89DC-497E-8733-77BC15262F92}"/>
              </a:ext>
            </a:extLst>
          </p:cNvPr>
          <p:cNvGrpSpPr/>
          <p:nvPr/>
        </p:nvGrpSpPr>
        <p:grpSpPr>
          <a:xfrm>
            <a:off x="2383895" y="1839885"/>
            <a:ext cx="4376211" cy="4157672"/>
            <a:chOff x="2389456" y="1839885"/>
            <a:chExt cx="4376211" cy="415767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D8B304C3-B7A2-4E9B-82C9-D9F14432B7B5}"/>
                </a:ext>
              </a:extLst>
            </p:cNvPr>
            <p:cNvSpPr/>
            <p:nvPr/>
          </p:nvSpPr>
          <p:spPr>
            <a:xfrm>
              <a:off x="4041419" y="3414689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0.2kg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5D4B4450-CEF0-46BC-8FFB-FB601A7894B4}"/>
                </a:ext>
              </a:extLst>
            </p:cNvPr>
            <p:cNvSpPr/>
            <p:nvPr/>
          </p:nvSpPr>
          <p:spPr>
            <a:xfrm>
              <a:off x="5694297" y="4943608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400g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41110C08-24F4-482D-A1C9-86B3909E3443}"/>
                </a:ext>
              </a:extLst>
            </p:cNvPr>
            <p:cNvSpPr/>
            <p:nvPr/>
          </p:nvSpPr>
          <p:spPr>
            <a:xfrm>
              <a:off x="4041419" y="4948825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2.7kg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1E37DEDF-DA29-4739-900C-5E106C24B293}"/>
                </a:ext>
              </a:extLst>
            </p:cNvPr>
            <p:cNvSpPr/>
            <p:nvPr/>
          </p:nvSpPr>
          <p:spPr>
            <a:xfrm>
              <a:off x="2389456" y="4943608"/>
              <a:ext cx="1071371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3.9kg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8685D78-1B08-4767-8292-223400680DB4}"/>
                </a:ext>
              </a:extLst>
            </p:cNvPr>
            <p:cNvSpPr/>
            <p:nvPr/>
          </p:nvSpPr>
          <p:spPr>
            <a:xfrm>
              <a:off x="5683800" y="1839885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2,400g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C4DD352-66EE-49D6-9277-BF0FA159EAB7}"/>
                </a:ext>
              </a:extLst>
            </p:cNvPr>
            <p:cNvSpPr/>
            <p:nvPr/>
          </p:nvSpPr>
          <p:spPr>
            <a:xfrm>
              <a:off x="4041419" y="1848364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4.1kg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705349-3778-4CA6-A8B9-ED57682C0D8D}"/>
                </a:ext>
              </a:extLst>
            </p:cNvPr>
            <p:cNvSpPr/>
            <p:nvPr/>
          </p:nvSpPr>
          <p:spPr>
            <a:xfrm>
              <a:off x="2393115" y="1839885"/>
              <a:ext cx="1071370" cy="10487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0.5kg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809F4E3-8021-4D8C-8AF6-A846222350CB}"/>
                </a:ext>
              </a:extLst>
            </p:cNvPr>
            <p:cNvCxnSpPr>
              <a:cxnSpLocks/>
              <a:stCxn id="27" idx="2"/>
              <a:endCxn id="15" idx="6"/>
            </p:cNvCxnSpPr>
            <p:nvPr/>
          </p:nvCxnSpPr>
          <p:spPr>
            <a:xfrm flipH="1" flipV="1">
              <a:off x="3464485" y="2364251"/>
              <a:ext cx="576934" cy="8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9F07B98-4C70-4A3D-98B5-F5A28D2BF50A}"/>
                </a:ext>
              </a:extLst>
            </p:cNvPr>
            <p:cNvCxnSpPr>
              <a:cxnSpLocks/>
              <a:stCxn id="27" idx="4"/>
              <a:endCxn id="9" idx="0"/>
            </p:cNvCxnSpPr>
            <p:nvPr/>
          </p:nvCxnSpPr>
          <p:spPr>
            <a:xfrm>
              <a:off x="4577104" y="2897096"/>
              <a:ext cx="0" cy="517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E461185-0AFB-49F1-B322-6D7F35738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1310" y="2360503"/>
              <a:ext cx="571605" cy="4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1ABC167-CFFA-4ACD-A7BA-D8D4277B71ED}"/>
                </a:ext>
              </a:extLst>
            </p:cNvPr>
            <p:cNvCxnSpPr>
              <a:cxnSpLocks/>
            </p:cNvCxnSpPr>
            <p:nvPr/>
          </p:nvCxnSpPr>
          <p:spPr>
            <a:xfrm>
              <a:off x="4585036" y="4464980"/>
              <a:ext cx="588" cy="481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73CC26D-CDCE-4CE8-A2A1-EF65DC824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1308" y="5468405"/>
              <a:ext cx="571605" cy="4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8304D93-A11A-4625-B05D-B49E71F3BA17}"/>
                </a:ext>
              </a:extLst>
            </p:cNvPr>
            <p:cNvCxnSpPr>
              <a:cxnSpLocks/>
              <a:stCxn id="11" idx="2"/>
              <a:endCxn id="29" idx="6"/>
            </p:cNvCxnSpPr>
            <p:nvPr/>
          </p:nvCxnSpPr>
          <p:spPr>
            <a:xfrm flipH="1" flipV="1">
              <a:off x="3460827" y="5467974"/>
              <a:ext cx="580592" cy="52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EDAF38-053A-4B50-8169-78D178AC898F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43654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cards below, create as many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comparisons as you can.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5C1588C-DF0A-43E6-8C12-80E53F1CBC5B}"/>
              </a:ext>
            </a:extLst>
          </p:cNvPr>
          <p:cNvGrpSpPr/>
          <p:nvPr/>
        </p:nvGrpSpPr>
        <p:grpSpPr>
          <a:xfrm>
            <a:off x="984413" y="1813860"/>
            <a:ext cx="7069696" cy="2158464"/>
            <a:chOff x="440277" y="3938505"/>
            <a:chExt cx="2830205" cy="864096"/>
          </a:xfrm>
          <a:solidFill>
            <a:schemeClr val="bg1"/>
          </a:solidFill>
        </p:grpSpPr>
        <p:sp>
          <p:nvSpPr>
            <p:cNvPr id="28" name="Rounded Rectangle 3">
              <a:extLst>
                <a:ext uri="{FF2B5EF4-FFF2-40B4-BE49-F238E27FC236}">
                  <a16:creationId xmlns="" xmlns:a16="http://schemas.microsoft.com/office/drawing/2014/main" id="{7C9D0C8E-8738-464E-A686-5B863F3A1172}"/>
                </a:ext>
              </a:extLst>
            </p:cNvPr>
            <p:cNvSpPr/>
            <p:nvPr/>
          </p:nvSpPr>
          <p:spPr>
            <a:xfrm>
              <a:off x="440277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5,500m</a:t>
              </a:r>
            </a:p>
          </p:txBody>
        </p:sp>
        <p:sp>
          <p:nvSpPr>
            <p:cNvPr id="30" name="Rounded Rectangle 56">
              <a:extLst>
                <a:ext uri="{FF2B5EF4-FFF2-40B4-BE49-F238E27FC236}">
                  <a16:creationId xmlns="" xmlns:a16="http://schemas.microsoft.com/office/drawing/2014/main" id="{8EA48F94-DCCF-460D-97EF-1A848B757F51}"/>
                </a:ext>
              </a:extLst>
            </p:cNvPr>
            <p:cNvSpPr/>
            <p:nvPr/>
          </p:nvSpPr>
          <p:spPr>
            <a:xfrm>
              <a:off x="1027593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4.3km</a:t>
              </a:r>
            </a:p>
          </p:txBody>
        </p:sp>
        <p:sp>
          <p:nvSpPr>
            <p:cNvPr id="32" name="Rounded Rectangle 62">
              <a:extLst>
                <a:ext uri="{FF2B5EF4-FFF2-40B4-BE49-F238E27FC236}">
                  <a16:creationId xmlns="" xmlns:a16="http://schemas.microsoft.com/office/drawing/2014/main" id="{3FCD4722-B95A-4F1C-BCB0-B1BABA017844}"/>
                </a:ext>
              </a:extLst>
            </p:cNvPr>
            <p:cNvSpPr/>
            <p:nvPr/>
          </p:nvSpPr>
          <p:spPr>
            <a:xfrm>
              <a:off x="1607703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2,300m</a:t>
              </a:r>
            </a:p>
          </p:txBody>
        </p:sp>
        <p:sp>
          <p:nvSpPr>
            <p:cNvPr id="33" name="Rounded Rectangle 72">
              <a:extLst>
                <a:ext uri="{FF2B5EF4-FFF2-40B4-BE49-F238E27FC236}">
                  <a16:creationId xmlns="" xmlns:a16="http://schemas.microsoft.com/office/drawing/2014/main" id="{9D7D856E-362D-4BDB-9916-8A55413F1140}"/>
                </a:ext>
              </a:extLst>
            </p:cNvPr>
            <p:cNvSpPr/>
            <p:nvPr/>
          </p:nvSpPr>
          <p:spPr>
            <a:xfrm>
              <a:off x="2191144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  <p:sp>
          <p:nvSpPr>
            <p:cNvPr id="34" name="Rounded Rectangle 75">
              <a:extLst>
                <a:ext uri="{FF2B5EF4-FFF2-40B4-BE49-F238E27FC236}">
                  <a16:creationId xmlns="" xmlns:a16="http://schemas.microsoft.com/office/drawing/2014/main" id="{DA59195D-1C4A-4CC2-BF39-554D49E1EC37}"/>
                </a:ext>
              </a:extLst>
            </p:cNvPr>
            <p:cNvSpPr/>
            <p:nvPr/>
          </p:nvSpPr>
          <p:spPr>
            <a:xfrm>
              <a:off x="2768232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&gt;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92A1E0-5F52-4F1C-BB41-4F9653A6827E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71382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cards below, create as many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comparisons as you can.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5C1588C-DF0A-43E6-8C12-80E53F1CBC5B}"/>
              </a:ext>
            </a:extLst>
          </p:cNvPr>
          <p:cNvGrpSpPr/>
          <p:nvPr/>
        </p:nvGrpSpPr>
        <p:grpSpPr>
          <a:xfrm>
            <a:off x="984413" y="1813860"/>
            <a:ext cx="7069696" cy="2158464"/>
            <a:chOff x="440277" y="3938505"/>
            <a:chExt cx="2830205" cy="864096"/>
          </a:xfrm>
          <a:solidFill>
            <a:schemeClr val="bg1"/>
          </a:solidFill>
        </p:grpSpPr>
        <p:sp>
          <p:nvSpPr>
            <p:cNvPr id="28" name="Rounded Rectangle 3">
              <a:extLst>
                <a:ext uri="{FF2B5EF4-FFF2-40B4-BE49-F238E27FC236}">
                  <a16:creationId xmlns="" xmlns:a16="http://schemas.microsoft.com/office/drawing/2014/main" id="{7C9D0C8E-8738-464E-A686-5B863F3A1172}"/>
                </a:ext>
              </a:extLst>
            </p:cNvPr>
            <p:cNvSpPr/>
            <p:nvPr/>
          </p:nvSpPr>
          <p:spPr>
            <a:xfrm>
              <a:off x="440277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5,500m</a:t>
              </a:r>
            </a:p>
          </p:txBody>
        </p:sp>
        <p:sp>
          <p:nvSpPr>
            <p:cNvPr id="30" name="Rounded Rectangle 56">
              <a:extLst>
                <a:ext uri="{FF2B5EF4-FFF2-40B4-BE49-F238E27FC236}">
                  <a16:creationId xmlns="" xmlns:a16="http://schemas.microsoft.com/office/drawing/2014/main" id="{8EA48F94-DCCF-460D-97EF-1A848B757F51}"/>
                </a:ext>
              </a:extLst>
            </p:cNvPr>
            <p:cNvSpPr/>
            <p:nvPr/>
          </p:nvSpPr>
          <p:spPr>
            <a:xfrm>
              <a:off x="1027593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4.3km</a:t>
              </a:r>
            </a:p>
          </p:txBody>
        </p:sp>
        <p:sp>
          <p:nvSpPr>
            <p:cNvPr id="32" name="Rounded Rectangle 62">
              <a:extLst>
                <a:ext uri="{FF2B5EF4-FFF2-40B4-BE49-F238E27FC236}">
                  <a16:creationId xmlns="" xmlns:a16="http://schemas.microsoft.com/office/drawing/2014/main" id="{3FCD4722-B95A-4F1C-BCB0-B1BABA017844}"/>
                </a:ext>
              </a:extLst>
            </p:cNvPr>
            <p:cNvSpPr/>
            <p:nvPr/>
          </p:nvSpPr>
          <p:spPr>
            <a:xfrm>
              <a:off x="1607703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2,300m</a:t>
              </a:r>
            </a:p>
          </p:txBody>
        </p:sp>
        <p:sp>
          <p:nvSpPr>
            <p:cNvPr id="33" name="Rounded Rectangle 72">
              <a:extLst>
                <a:ext uri="{FF2B5EF4-FFF2-40B4-BE49-F238E27FC236}">
                  <a16:creationId xmlns="" xmlns:a16="http://schemas.microsoft.com/office/drawing/2014/main" id="{9D7D856E-362D-4BDB-9916-8A55413F1140}"/>
                </a:ext>
              </a:extLst>
            </p:cNvPr>
            <p:cNvSpPr/>
            <p:nvPr/>
          </p:nvSpPr>
          <p:spPr>
            <a:xfrm>
              <a:off x="2191144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  <p:sp>
          <p:nvSpPr>
            <p:cNvPr id="34" name="Rounded Rectangle 75">
              <a:extLst>
                <a:ext uri="{FF2B5EF4-FFF2-40B4-BE49-F238E27FC236}">
                  <a16:creationId xmlns="" xmlns:a16="http://schemas.microsoft.com/office/drawing/2014/main" id="{DA59195D-1C4A-4CC2-BF39-554D49E1EC37}"/>
                </a:ext>
              </a:extLst>
            </p:cNvPr>
            <p:cNvSpPr/>
            <p:nvPr/>
          </p:nvSpPr>
          <p:spPr>
            <a:xfrm>
              <a:off x="2768232" y="3938505"/>
              <a:ext cx="502250" cy="864096"/>
            </a:xfrm>
            <a:prstGeom prst="round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&gt;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7AFD11E-155E-4F8E-8D1F-9FB763285D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4413" y="4331319"/>
          <a:ext cx="7069696" cy="172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848">
                  <a:extLst>
                    <a:ext uri="{9D8B030D-6E8A-4147-A177-3AD203B41FA5}">
                      <a16:colId xmlns="" xmlns:a16="http://schemas.microsoft.com/office/drawing/2014/main" val="3193548349"/>
                    </a:ext>
                  </a:extLst>
                </a:gridCol>
                <a:gridCol w="3534848">
                  <a:extLst>
                    <a:ext uri="{9D8B030D-6E8A-4147-A177-3AD203B41FA5}">
                      <a16:colId xmlns="" xmlns:a16="http://schemas.microsoft.com/office/drawing/2014/main" val="2704050597"/>
                    </a:ext>
                  </a:extLst>
                </a:gridCol>
              </a:tblGrid>
              <a:tr h="1727736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4.3km &lt; 5,500m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2,300m &lt; 5,500m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2,300m &lt; 4.3km</a:t>
                      </a:r>
                      <a:endParaRPr lang="en-GB" sz="2400" b="1" dirty="0">
                        <a:solidFill>
                          <a:srgbClr val="FF33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5,500m &gt; 4.3km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5,500m &gt; 2,300m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4.3km &gt; 2,300m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005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92A1E0-5F52-4F1C-BB41-4F9653A6827E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11575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7C676D-4A75-483B-AFF1-DCAEC1801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6D371E-F91E-401C-93FC-09EEE3A200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Friday </a:t>
            </a:r>
            <a:r>
              <a:rPr lang="en-GB" sz="1600" b="1" u="sng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24</a:t>
            </a:r>
            <a:r>
              <a:rPr lang="en-GB" sz="1600" b="1" u="sng" baseline="3000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1" u="sng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bunch of bananas weighs 550g.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Kim right?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725482-BAE7-455D-A6C9-D1EB3E93B1F3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="" xmlns:a16="http://schemas.microsoft.com/office/drawing/2014/main" id="{E2824F0B-CBCB-485B-B61B-1563455F3FE1}"/>
              </a:ext>
            </a:extLst>
          </p:cNvPr>
          <p:cNvSpPr/>
          <p:nvPr/>
        </p:nvSpPr>
        <p:spPr>
          <a:xfrm>
            <a:off x="2576707" y="1572971"/>
            <a:ext cx="3123053" cy="1475638"/>
          </a:xfrm>
          <a:prstGeom prst="wedgeRoundRectCallout">
            <a:avLst>
              <a:gd name="adj1" fmla="val -61198"/>
              <a:gd name="adj2" fmla="val 396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£3.50 to spend, so I can buy 2 bunches of bananas.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5AD918D-6674-4741-866E-82AA7E872A05}"/>
              </a:ext>
            </a:extLst>
          </p:cNvPr>
          <p:cNvSpPr/>
          <p:nvPr/>
        </p:nvSpPr>
        <p:spPr>
          <a:xfrm rot="1564742">
            <a:off x="6816945" y="1610230"/>
            <a:ext cx="1813560" cy="96774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£3.50 per kg</a:t>
            </a:r>
          </a:p>
        </p:txBody>
      </p:sp>
    </p:spTree>
    <p:extLst>
      <p:ext uri="{BB962C8B-B14F-4D97-AF65-F5344CB8AC3E}">
        <p14:creationId xmlns:p14="http://schemas.microsoft.com/office/powerpoint/2010/main" val="108817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7C676D-4A75-483B-AFF1-DCAEC1801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6D371E-F91E-401C-93FC-09EEE3A200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bunch of bananas weighs 550g.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Kim right?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Kim is incorrect because…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725482-BAE7-455D-A6C9-D1EB3E93B1F3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="" xmlns:a16="http://schemas.microsoft.com/office/drawing/2014/main" id="{E2824F0B-CBCB-485B-B61B-1563455F3FE1}"/>
              </a:ext>
            </a:extLst>
          </p:cNvPr>
          <p:cNvSpPr/>
          <p:nvPr/>
        </p:nvSpPr>
        <p:spPr>
          <a:xfrm>
            <a:off x="2576707" y="1572971"/>
            <a:ext cx="3123053" cy="1475638"/>
          </a:xfrm>
          <a:prstGeom prst="wedgeRoundRectCallout">
            <a:avLst>
              <a:gd name="adj1" fmla="val -61198"/>
              <a:gd name="adj2" fmla="val 396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£3.50 to spend, so I can buy 2 bunches of bananas.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5AD918D-6674-4741-866E-82AA7E872A05}"/>
              </a:ext>
            </a:extLst>
          </p:cNvPr>
          <p:cNvSpPr/>
          <p:nvPr/>
        </p:nvSpPr>
        <p:spPr>
          <a:xfrm rot="1564742">
            <a:off x="6816945" y="1610230"/>
            <a:ext cx="1813560" cy="96774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£3.50 per kg</a:t>
            </a:r>
          </a:p>
        </p:txBody>
      </p:sp>
    </p:spTree>
    <p:extLst>
      <p:ext uri="{BB962C8B-B14F-4D97-AF65-F5344CB8AC3E}">
        <p14:creationId xmlns:p14="http://schemas.microsoft.com/office/powerpoint/2010/main" val="408591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7C676D-4A75-483B-AFF1-DCAEC1801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6D371E-F91E-401C-93FC-09EEE3A200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bunch of bananas weighs 550g.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Kim right?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Kim is incorrect because 2 bunches would be 550g x 2 = 1,100g = 1.1kg. Kim only has enough money for 1kg of bananas.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725482-BAE7-455D-A6C9-D1EB3E93B1F3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="" xmlns:a16="http://schemas.microsoft.com/office/drawing/2014/main" id="{E2824F0B-CBCB-485B-B61B-1563455F3FE1}"/>
              </a:ext>
            </a:extLst>
          </p:cNvPr>
          <p:cNvSpPr/>
          <p:nvPr/>
        </p:nvSpPr>
        <p:spPr>
          <a:xfrm>
            <a:off x="2576707" y="1572971"/>
            <a:ext cx="3123053" cy="1475638"/>
          </a:xfrm>
          <a:prstGeom prst="wedgeRoundRectCallout">
            <a:avLst>
              <a:gd name="adj1" fmla="val -61198"/>
              <a:gd name="adj2" fmla="val 396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£3.50 to spend, so I can buy 2 bunches of bananas.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5AD918D-6674-4741-866E-82AA7E872A05}"/>
              </a:ext>
            </a:extLst>
          </p:cNvPr>
          <p:cNvSpPr/>
          <p:nvPr/>
        </p:nvSpPr>
        <p:spPr>
          <a:xfrm rot="1564742">
            <a:off x="6816945" y="1610230"/>
            <a:ext cx="1813560" cy="96774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£3.50 per kg</a:t>
            </a:r>
          </a:p>
        </p:txBody>
      </p:sp>
    </p:spTree>
    <p:extLst>
      <p:ext uri="{BB962C8B-B14F-4D97-AF65-F5344CB8AC3E}">
        <p14:creationId xmlns:p14="http://schemas.microsoft.com/office/powerpoint/2010/main" val="20037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5/6 – Summer Block 1 – Converting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Units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 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5: Kilograms and Kilometres</a:t>
            </a: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Tuesday 21</a:t>
            </a:r>
            <a:r>
              <a:rPr lang="en-GB" sz="1600" b="1" u="sng" baseline="300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st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April 2020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boxes to show what you must do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convert these units of measure.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2640F80-24E0-4554-8934-0E5850F90468}"/>
              </a:ext>
            </a:extLst>
          </p:cNvPr>
          <p:cNvGrpSpPr/>
          <p:nvPr/>
        </p:nvGrpSpPr>
        <p:grpSpPr>
          <a:xfrm>
            <a:off x="1568230" y="2459401"/>
            <a:ext cx="2321927" cy="1393667"/>
            <a:chOff x="1259151" y="2326881"/>
            <a:chExt cx="2321927" cy="13936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CA2D15AB-C5A5-4939-8D07-1077D3F33BED}"/>
                </a:ext>
              </a:extLst>
            </p:cNvPr>
            <p:cNvSpPr/>
            <p:nvPr/>
          </p:nvSpPr>
          <p:spPr>
            <a:xfrm>
              <a:off x="1259151" y="3137452"/>
              <a:ext cx="662414" cy="583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km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4E71111B-CCBE-4A5C-B640-3E9FA5BDEEBE}"/>
                </a:ext>
              </a:extLst>
            </p:cNvPr>
            <p:cNvSpPr/>
            <p:nvPr/>
          </p:nvSpPr>
          <p:spPr>
            <a:xfrm>
              <a:off x="2918664" y="3137452"/>
              <a:ext cx="662414" cy="583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m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="" xmlns:a16="http://schemas.microsoft.com/office/drawing/2014/main" id="{D234F43A-F654-4C6F-85E0-7D7744653E2D}"/>
                </a:ext>
              </a:extLst>
            </p:cNvPr>
            <p:cNvSpPr/>
            <p:nvPr/>
          </p:nvSpPr>
          <p:spPr>
            <a:xfrm rot="5400000" flipV="1">
              <a:off x="2047889" y="1688857"/>
              <a:ext cx="755374" cy="2031422"/>
            </a:xfrm>
            <a:prstGeom prst="curvedRightArrow">
              <a:avLst>
                <a:gd name="adj1" fmla="val 29215"/>
                <a:gd name="adj2" fmla="val 46052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Arrow: Curved Right 48">
            <a:extLst>
              <a:ext uri="{FF2B5EF4-FFF2-40B4-BE49-F238E27FC236}">
                <a16:creationId xmlns="" xmlns:a16="http://schemas.microsoft.com/office/drawing/2014/main" id="{4898AB22-879B-4601-8900-1371862CF6E8}"/>
              </a:ext>
            </a:extLst>
          </p:cNvPr>
          <p:cNvSpPr/>
          <p:nvPr/>
        </p:nvSpPr>
        <p:spPr>
          <a:xfrm rot="16200000" flipV="1">
            <a:off x="2356968" y="3270241"/>
            <a:ext cx="755374" cy="2031422"/>
          </a:xfrm>
          <a:prstGeom prst="curvedRightArrow">
            <a:avLst>
              <a:gd name="adj1" fmla="val 29215"/>
              <a:gd name="adj2" fmla="val 46052"/>
              <a:gd name="adj3" fmla="val 25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5F8955B-428E-4B3E-A498-7E5667434334}"/>
              </a:ext>
            </a:extLst>
          </p:cNvPr>
          <p:cNvGrpSpPr/>
          <p:nvPr/>
        </p:nvGrpSpPr>
        <p:grpSpPr>
          <a:xfrm>
            <a:off x="5393635" y="2459401"/>
            <a:ext cx="2321927" cy="2204238"/>
            <a:chOff x="5562922" y="2326881"/>
            <a:chExt cx="2321927" cy="2204238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5B528C96-F936-48D7-837F-CD8D3E6676E5}"/>
                </a:ext>
              </a:extLst>
            </p:cNvPr>
            <p:cNvSpPr/>
            <p:nvPr/>
          </p:nvSpPr>
          <p:spPr>
            <a:xfrm>
              <a:off x="5562922" y="3137452"/>
              <a:ext cx="662414" cy="583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g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81ADCADF-6DE3-423C-AE5D-20D297B90A86}"/>
                </a:ext>
              </a:extLst>
            </p:cNvPr>
            <p:cNvSpPr/>
            <p:nvPr/>
          </p:nvSpPr>
          <p:spPr>
            <a:xfrm>
              <a:off x="7222435" y="3137452"/>
              <a:ext cx="662414" cy="583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kg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Arrow: Curved Right 49">
              <a:extLst>
                <a:ext uri="{FF2B5EF4-FFF2-40B4-BE49-F238E27FC236}">
                  <a16:creationId xmlns="" xmlns:a16="http://schemas.microsoft.com/office/drawing/2014/main" id="{8EFD7F43-E1E7-4E59-A806-F5B901ACC73A}"/>
                </a:ext>
              </a:extLst>
            </p:cNvPr>
            <p:cNvSpPr/>
            <p:nvPr/>
          </p:nvSpPr>
          <p:spPr>
            <a:xfrm rot="5400000" flipV="1">
              <a:off x="6352498" y="1688857"/>
              <a:ext cx="755374" cy="2031422"/>
            </a:xfrm>
            <a:prstGeom prst="curvedRightArrow">
              <a:avLst>
                <a:gd name="adj1" fmla="val 29215"/>
                <a:gd name="adj2" fmla="val 46052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Arrow: Curved Right 50">
              <a:extLst>
                <a:ext uri="{FF2B5EF4-FFF2-40B4-BE49-F238E27FC236}">
                  <a16:creationId xmlns="" xmlns:a16="http://schemas.microsoft.com/office/drawing/2014/main" id="{31411EFF-E302-4BF0-9600-7C82EE7BE3A3}"/>
                </a:ext>
              </a:extLst>
            </p:cNvPr>
            <p:cNvSpPr/>
            <p:nvPr/>
          </p:nvSpPr>
          <p:spPr>
            <a:xfrm rot="16200000" flipV="1">
              <a:off x="6352498" y="3137721"/>
              <a:ext cx="755374" cy="2031422"/>
            </a:xfrm>
            <a:prstGeom prst="curvedRightArrow">
              <a:avLst>
                <a:gd name="adj1" fmla="val 29215"/>
                <a:gd name="adj2" fmla="val 46052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DA667872-03B0-4E49-BC1D-253807BBC181}"/>
              </a:ext>
            </a:extLst>
          </p:cNvPr>
          <p:cNvSpPr/>
          <p:nvPr/>
        </p:nvSpPr>
        <p:spPr>
          <a:xfrm>
            <a:off x="2019135" y="1891180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A82B4903-B736-41B0-8E1B-E1604EE8C594}"/>
              </a:ext>
            </a:extLst>
          </p:cNvPr>
          <p:cNvSpPr/>
          <p:nvPr/>
        </p:nvSpPr>
        <p:spPr>
          <a:xfrm>
            <a:off x="2019135" y="4762809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CB99DBEF-9EFE-4085-AB33-0324BA2DD69E}"/>
              </a:ext>
            </a:extLst>
          </p:cNvPr>
          <p:cNvSpPr/>
          <p:nvPr/>
        </p:nvSpPr>
        <p:spPr>
          <a:xfrm>
            <a:off x="5845378" y="1891180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68E9D0B1-83AF-467B-89CC-B83EDDB46887}"/>
              </a:ext>
            </a:extLst>
          </p:cNvPr>
          <p:cNvSpPr/>
          <p:nvPr/>
        </p:nvSpPr>
        <p:spPr>
          <a:xfrm>
            <a:off x="5845378" y="4758767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246698-7E70-4442-9568-15E493C6C318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72704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boxes to show what you must do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convert these units of measure.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2640F80-24E0-4554-8934-0E5850F90468}"/>
              </a:ext>
            </a:extLst>
          </p:cNvPr>
          <p:cNvGrpSpPr/>
          <p:nvPr/>
        </p:nvGrpSpPr>
        <p:grpSpPr>
          <a:xfrm>
            <a:off x="1568230" y="2459401"/>
            <a:ext cx="2321927" cy="1393667"/>
            <a:chOff x="1259151" y="2326881"/>
            <a:chExt cx="2321927" cy="13936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CA2D15AB-C5A5-4939-8D07-1077D3F33BED}"/>
                </a:ext>
              </a:extLst>
            </p:cNvPr>
            <p:cNvSpPr/>
            <p:nvPr/>
          </p:nvSpPr>
          <p:spPr>
            <a:xfrm>
              <a:off x="1259151" y="3137452"/>
              <a:ext cx="662414" cy="583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km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4E71111B-CCBE-4A5C-B640-3E9FA5BDEEBE}"/>
                </a:ext>
              </a:extLst>
            </p:cNvPr>
            <p:cNvSpPr/>
            <p:nvPr/>
          </p:nvSpPr>
          <p:spPr>
            <a:xfrm>
              <a:off x="2918664" y="3137452"/>
              <a:ext cx="662414" cy="583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m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="" xmlns:a16="http://schemas.microsoft.com/office/drawing/2014/main" id="{D234F43A-F654-4C6F-85E0-7D7744653E2D}"/>
                </a:ext>
              </a:extLst>
            </p:cNvPr>
            <p:cNvSpPr/>
            <p:nvPr/>
          </p:nvSpPr>
          <p:spPr>
            <a:xfrm rot="5400000" flipV="1">
              <a:off x="2047889" y="1688857"/>
              <a:ext cx="755374" cy="2031422"/>
            </a:xfrm>
            <a:prstGeom prst="curvedRightArrow">
              <a:avLst>
                <a:gd name="adj1" fmla="val 29215"/>
                <a:gd name="adj2" fmla="val 46052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Arrow: Curved Right 48">
            <a:extLst>
              <a:ext uri="{FF2B5EF4-FFF2-40B4-BE49-F238E27FC236}">
                <a16:creationId xmlns="" xmlns:a16="http://schemas.microsoft.com/office/drawing/2014/main" id="{4898AB22-879B-4601-8900-1371862CF6E8}"/>
              </a:ext>
            </a:extLst>
          </p:cNvPr>
          <p:cNvSpPr/>
          <p:nvPr/>
        </p:nvSpPr>
        <p:spPr>
          <a:xfrm rot="16200000" flipV="1">
            <a:off x="2356968" y="3270241"/>
            <a:ext cx="755374" cy="2031422"/>
          </a:xfrm>
          <a:prstGeom prst="curvedRightArrow">
            <a:avLst>
              <a:gd name="adj1" fmla="val 29215"/>
              <a:gd name="adj2" fmla="val 46052"/>
              <a:gd name="adj3" fmla="val 25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5F8955B-428E-4B3E-A498-7E5667434334}"/>
              </a:ext>
            </a:extLst>
          </p:cNvPr>
          <p:cNvGrpSpPr/>
          <p:nvPr/>
        </p:nvGrpSpPr>
        <p:grpSpPr>
          <a:xfrm>
            <a:off x="5393635" y="2459401"/>
            <a:ext cx="2321927" cy="2204238"/>
            <a:chOff x="5562922" y="2326881"/>
            <a:chExt cx="2321927" cy="2204238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5B528C96-F936-48D7-837F-CD8D3E6676E5}"/>
                </a:ext>
              </a:extLst>
            </p:cNvPr>
            <p:cNvSpPr/>
            <p:nvPr/>
          </p:nvSpPr>
          <p:spPr>
            <a:xfrm>
              <a:off x="5562922" y="3137452"/>
              <a:ext cx="662414" cy="583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g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81ADCADF-6DE3-423C-AE5D-20D297B90A86}"/>
                </a:ext>
              </a:extLst>
            </p:cNvPr>
            <p:cNvSpPr/>
            <p:nvPr/>
          </p:nvSpPr>
          <p:spPr>
            <a:xfrm>
              <a:off x="7222435" y="3137452"/>
              <a:ext cx="662414" cy="583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kg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Arrow: Curved Right 49">
              <a:extLst>
                <a:ext uri="{FF2B5EF4-FFF2-40B4-BE49-F238E27FC236}">
                  <a16:creationId xmlns="" xmlns:a16="http://schemas.microsoft.com/office/drawing/2014/main" id="{8EFD7F43-E1E7-4E59-A806-F5B901ACC73A}"/>
                </a:ext>
              </a:extLst>
            </p:cNvPr>
            <p:cNvSpPr/>
            <p:nvPr/>
          </p:nvSpPr>
          <p:spPr>
            <a:xfrm rot="5400000" flipV="1">
              <a:off x="6352498" y="1688857"/>
              <a:ext cx="755374" cy="2031422"/>
            </a:xfrm>
            <a:prstGeom prst="curvedRightArrow">
              <a:avLst>
                <a:gd name="adj1" fmla="val 29215"/>
                <a:gd name="adj2" fmla="val 46052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Arrow: Curved Right 50">
              <a:extLst>
                <a:ext uri="{FF2B5EF4-FFF2-40B4-BE49-F238E27FC236}">
                  <a16:creationId xmlns="" xmlns:a16="http://schemas.microsoft.com/office/drawing/2014/main" id="{31411EFF-E302-4BF0-9600-7C82EE7BE3A3}"/>
                </a:ext>
              </a:extLst>
            </p:cNvPr>
            <p:cNvSpPr/>
            <p:nvPr/>
          </p:nvSpPr>
          <p:spPr>
            <a:xfrm rot="16200000" flipV="1">
              <a:off x="6352498" y="3137721"/>
              <a:ext cx="755374" cy="2031422"/>
            </a:xfrm>
            <a:prstGeom prst="curvedRightArrow">
              <a:avLst>
                <a:gd name="adj1" fmla="val 29215"/>
                <a:gd name="adj2" fmla="val 46052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DA667872-03B0-4E49-BC1D-253807BBC181}"/>
              </a:ext>
            </a:extLst>
          </p:cNvPr>
          <p:cNvSpPr/>
          <p:nvPr/>
        </p:nvSpPr>
        <p:spPr>
          <a:xfrm>
            <a:off x="2019135" y="1891180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x 1,000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A82B4903-B736-41B0-8E1B-E1604EE8C594}"/>
              </a:ext>
            </a:extLst>
          </p:cNvPr>
          <p:cNvSpPr/>
          <p:nvPr/>
        </p:nvSpPr>
        <p:spPr>
          <a:xfrm>
            <a:off x="2019135" y="4762809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0000"/>
                </a:solidFill>
                <a:latin typeface="Century Gothic" panose="020B0502020202020204" pitchFamily="34" charset="0"/>
              </a:rPr>
              <a:t>÷</a:t>
            </a:r>
            <a:r>
              <a:rPr lang="en-GB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>
                <a:solidFill>
                  <a:srgbClr val="FF0000"/>
                </a:solidFill>
                <a:latin typeface="Century Gothic" panose="020B0502020202020204" pitchFamily="34" charset="0"/>
              </a:rPr>
              <a:t>1,000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CB99DBEF-9EFE-4085-AB33-0324BA2DD69E}"/>
              </a:ext>
            </a:extLst>
          </p:cNvPr>
          <p:cNvSpPr/>
          <p:nvPr/>
        </p:nvSpPr>
        <p:spPr>
          <a:xfrm>
            <a:off x="5845378" y="1891180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1,000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68E9D0B1-83AF-467B-89CC-B83EDDB46887}"/>
              </a:ext>
            </a:extLst>
          </p:cNvPr>
          <p:cNvSpPr/>
          <p:nvPr/>
        </p:nvSpPr>
        <p:spPr>
          <a:xfrm>
            <a:off x="5845378" y="4758767"/>
            <a:ext cx="1431040" cy="492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x 1,000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246698-7E70-4442-9568-15E493C6C318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9144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each of the conversions and correct any that are wrong.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83EE773-494D-4D44-BA68-AAD9290DB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25965"/>
              </p:ext>
            </p:extLst>
          </p:nvPr>
        </p:nvGraphicFramePr>
        <p:xfrm>
          <a:off x="674254" y="1348509"/>
          <a:ext cx="7795492" cy="48860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97746">
                  <a:extLst>
                    <a:ext uri="{9D8B030D-6E8A-4147-A177-3AD203B41FA5}">
                      <a16:colId xmlns="" xmlns:a16="http://schemas.microsoft.com/office/drawing/2014/main" val="371732971"/>
                    </a:ext>
                  </a:extLst>
                </a:gridCol>
                <a:gridCol w="3897746">
                  <a:extLst>
                    <a:ext uri="{9D8B030D-6E8A-4147-A177-3AD203B41FA5}">
                      <a16:colId xmlns="" xmlns:a16="http://schemas.microsoft.com/office/drawing/2014/main" val="901090316"/>
                    </a:ext>
                  </a:extLst>
                </a:gridCol>
              </a:tblGrid>
              <a:tr h="97720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6,000m = 6.0km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900m = 9.0km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1407239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7.5km = 7,500m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4.7kg = 4,070g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7830595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50,000g = 5.5kg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150g = 15.0kg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0619501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200m = 2.0km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8.1kg = 810g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8775621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1,600g = 1.6kg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1,900m = 1.9km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41558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DB6481-E984-49C9-A6CD-E78AAC06E3D5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each of the conversions and correct any that are wrong.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83EE773-494D-4D44-BA68-AAD9290DB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10301"/>
              </p:ext>
            </p:extLst>
          </p:nvPr>
        </p:nvGraphicFramePr>
        <p:xfrm>
          <a:off x="674254" y="1348509"/>
          <a:ext cx="7795492" cy="48860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97746">
                  <a:extLst>
                    <a:ext uri="{9D8B030D-6E8A-4147-A177-3AD203B41FA5}">
                      <a16:colId xmlns="" xmlns:a16="http://schemas.microsoft.com/office/drawing/2014/main" val="371732971"/>
                    </a:ext>
                  </a:extLst>
                </a:gridCol>
                <a:gridCol w="3897746">
                  <a:extLst>
                    <a:ext uri="{9D8B030D-6E8A-4147-A177-3AD203B41FA5}">
                      <a16:colId xmlns="" xmlns:a16="http://schemas.microsoft.com/office/drawing/2014/main" val="901090316"/>
                    </a:ext>
                  </a:extLst>
                </a:gridCol>
              </a:tblGrid>
              <a:tr h="97720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6,000m = 6.0km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900m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0.9km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9,000m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9km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1407239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7.5km = 7,500m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4.7kg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4,700g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4.07kg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4,070g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7830595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50,000g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50kg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5,500g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5.5kg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150g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0.15kg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15,000g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15kg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0619501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200m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0.2km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2,000m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2.0km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8.1kg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8,100g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0.81kg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810g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8775621"/>
                  </a:ext>
                </a:extLst>
              </a:tr>
              <a:tr h="97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1,600g = 1.6kg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1,900m = 1.9km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41558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F61627-4CB7-41C7-B173-A9B7A5009E39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04346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978319A7-78A4-42C9-B3CD-6D8A7BE76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19841"/>
              </p:ext>
            </p:extLst>
          </p:nvPr>
        </p:nvGraphicFramePr>
        <p:xfrm>
          <a:off x="858668" y="1552242"/>
          <a:ext cx="7426665" cy="371329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8049">
                  <a:extLst>
                    <a:ext uri="{9D8B030D-6E8A-4147-A177-3AD203B41FA5}">
                      <a16:colId xmlns="" xmlns:a16="http://schemas.microsoft.com/office/drawing/2014/main" val="186815516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325495045"/>
                    </a:ext>
                  </a:extLst>
                </a:gridCol>
                <a:gridCol w="3348616">
                  <a:extLst>
                    <a:ext uri="{9D8B030D-6E8A-4147-A177-3AD203B41FA5}">
                      <a16:colId xmlns="" xmlns:a16="http://schemas.microsoft.com/office/drawing/2014/main" val="279013872"/>
                    </a:ext>
                  </a:extLst>
                </a:gridCol>
              </a:tblGrid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4kg  &gt;  3,500g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21kg  &gt;  2,010g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6087685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8869821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6279852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7.3km  =  730m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2,900m  &gt;  2.9km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409489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592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017C82-142C-4B77-B0EA-80C8E0439451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04601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978319A7-78A4-42C9-B3CD-6D8A7BE76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20867"/>
              </p:ext>
            </p:extLst>
          </p:nvPr>
        </p:nvGraphicFramePr>
        <p:xfrm>
          <a:off x="858668" y="1552242"/>
          <a:ext cx="7426665" cy="445595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8049">
                  <a:extLst>
                    <a:ext uri="{9D8B030D-6E8A-4147-A177-3AD203B41FA5}">
                      <a16:colId xmlns="" xmlns:a16="http://schemas.microsoft.com/office/drawing/2014/main" val="186815516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325495045"/>
                    </a:ext>
                  </a:extLst>
                </a:gridCol>
                <a:gridCol w="3348616">
                  <a:extLst>
                    <a:ext uri="{9D8B030D-6E8A-4147-A177-3AD203B41FA5}">
                      <a16:colId xmlns="" xmlns:a16="http://schemas.microsoft.com/office/drawing/2014/main" val="279013872"/>
                    </a:ext>
                  </a:extLst>
                </a:gridCol>
              </a:tblGrid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4kg  &gt;  3,500g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21kg  &gt;  2,010g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6087685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True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True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8869821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6279852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7.3km  =  730m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2,900m  &gt;  2.9km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409489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False ( &gt; 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False ( = 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59292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00309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67D923-AAB5-47D7-A765-25E49BB177D2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72020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Select a number from the box to make these statements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correct. Add the correct unit of measurement.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AFE3065-05B3-4E68-9557-2E6BDE9B0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7324"/>
              </p:ext>
            </p:extLst>
          </p:nvPr>
        </p:nvGraphicFramePr>
        <p:xfrm>
          <a:off x="800337" y="1918596"/>
          <a:ext cx="7543326" cy="18824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71663">
                  <a:extLst>
                    <a:ext uri="{9D8B030D-6E8A-4147-A177-3AD203B41FA5}">
                      <a16:colId xmlns="" xmlns:a16="http://schemas.microsoft.com/office/drawing/2014/main" val="1868155166"/>
                    </a:ext>
                  </a:extLst>
                </a:gridCol>
                <a:gridCol w="3771663">
                  <a:extLst>
                    <a:ext uri="{9D8B030D-6E8A-4147-A177-3AD203B41FA5}">
                      <a16:colId xmlns="" xmlns:a16="http://schemas.microsoft.com/office/drawing/2014/main" val="279013872"/>
                    </a:ext>
                  </a:extLst>
                </a:gridCol>
              </a:tblGrid>
              <a:tr h="941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5kg &lt; </a:t>
                      </a: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</a:t>
                      </a:r>
                      <a:endParaRPr lang="en-US" sz="2800" b="1" spc="-3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 16kg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6087685"/>
                  </a:ext>
                </a:extLst>
              </a:tr>
              <a:tr h="941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7.1km &gt; </a:t>
                      </a: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3,900m = </a:t>
                      </a: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40948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7170282E-9EA7-487F-841F-AA66055AE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18566"/>
              </p:ext>
            </p:extLst>
          </p:nvPr>
        </p:nvGraphicFramePr>
        <p:xfrm>
          <a:off x="852529" y="4184959"/>
          <a:ext cx="7543328" cy="774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85832">
                  <a:extLst>
                    <a:ext uri="{9D8B030D-6E8A-4147-A177-3AD203B41FA5}">
                      <a16:colId xmlns="" xmlns:a16="http://schemas.microsoft.com/office/drawing/2014/main" val="1607560752"/>
                    </a:ext>
                  </a:extLst>
                </a:gridCol>
                <a:gridCol w="1885832">
                  <a:extLst>
                    <a:ext uri="{9D8B030D-6E8A-4147-A177-3AD203B41FA5}">
                      <a16:colId xmlns="" xmlns:a16="http://schemas.microsoft.com/office/drawing/2014/main" val="2598563506"/>
                    </a:ext>
                  </a:extLst>
                </a:gridCol>
                <a:gridCol w="1885832">
                  <a:extLst>
                    <a:ext uri="{9D8B030D-6E8A-4147-A177-3AD203B41FA5}">
                      <a16:colId xmlns="" xmlns:a16="http://schemas.microsoft.com/office/drawing/2014/main" val="3742408804"/>
                    </a:ext>
                  </a:extLst>
                </a:gridCol>
                <a:gridCol w="1885832">
                  <a:extLst>
                    <a:ext uri="{9D8B030D-6E8A-4147-A177-3AD203B41FA5}">
                      <a16:colId xmlns="" xmlns:a16="http://schemas.microsoft.com/office/drawing/2014/main" val="1894474866"/>
                    </a:ext>
                  </a:extLst>
                </a:gridCol>
              </a:tblGrid>
              <a:tr h="77496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3.9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17,000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5,300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assoonCRInfantMedium" panose="02000603020000020003" pitchFamily="2" charset="77"/>
                        </a:rPr>
                        <a:t>4,800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1324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D16C68-6BDF-4641-BFF7-C9712A759A0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8121220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c7a0828-c5e4-45f8-a074-18a8fdc88e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A7FC9-A8DD-4E00-87AF-831467442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1467</TotalTime>
  <Words>732</Words>
  <Application>Microsoft Office PowerPoint</Application>
  <PresentationFormat>On-screen Show (4:3)</PresentationFormat>
  <Paragraphs>274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Amaan</cp:lastModifiedBy>
  <cp:revision>99</cp:revision>
  <dcterms:created xsi:type="dcterms:W3CDTF">2018-03-17T10:08:43Z</dcterms:created>
  <dcterms:modified xsi:type="dcterms:W3CDTF">2020-04-18T21:44:01Z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