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sldIdLst>
    <p:sldId id="386" r:id="rId5"/>
    <p:sldId id="387" r:id="rId6"/>
    <p:sldId id="398" r:id="rId7"/>
    <p:sldId id="399" r:id="rId8"/>
    <p:sldId id="400" r:id="rId9"/>
    <p:sldId id="382" r:id="rId10"/>
    <p:sldId id="401" r:id="rId11"/>
    <p:sldId id="383" r:id="rId12"/>
    <p:sldId id="402" r:id="rId13"/>
    <p:sldId id="384" r:id="rId14"/>
    <p:sldId id="403" r:id="rId15"/>
    <p:sldId id="404" r:id="rId16"/>
    <p:sldId id="355" r:id="rId17"/>
    <p:sldId id="375" r:id="rId18"/>
    <p:sldId id="376" r:id="rId19"/>
    <p:sldId id="405" r:id="rId20"/>
    <p:sldId id="406" r:id="rId21"/>
    <p:sldId id="314" r:id="rId22"/>
    <p:sldId id="3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1B2E8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xup" userId="f0cf2359-c867-42e7-8ac2-6b3e19dcb7ab" providerId="ADAL" clId="{6C19F36C-816F-464F-BD74-65DF293869DF}"/>
  </pc:docChgLst>
  <pc:docChgLst>
    <pc:chgData name="Sian Stebbings" userId="e14ea2a2-07d0-4302-97b9-16dc822a37cc" providerId="ADAL" clId="{56E1915F-10D1-4DF8-8A35-FB81E425D492}"/>
  </pc:docChgLst>
  <pc:docChgLst>
    <pc:chgData name="Kyle Tidswell-Brown" userId="3518c4a0-5c99-4880-b127-cb60ccf11a39" providerId="ADAL" clId="{C131E2C2-4EB0-4366-B507-297E777870F0}"/>
    <pc:docChg chg="modSld">
      <pc:chgData name="Kyle Tidswell-Brown" userId="3518c4a0-5c99-4880-b127-cb60ccf11a39" providerId="ADAL" clId="{C131E2C2-4EB0-4366-B507-297E777870F0}" dt="2019-03-08T11:32:19.904" v="3" actId="20577"/>
      <pc:docMkLst>
        <pc:docMk/>
      </pc:docMkLst>
      <pc:sldChg chg="modSp">
        <pc:chgData name="Kyle Tidswell-Brown" userId="3518c4a0-5c99-4880-b127-cb60ccf11a39" providerId="ADAL" clId="{C131E2C2-4EB0-4366-B507-297E777870F0}" dt="2019-03-08T11:32:19.904" v="3" actId="20577"/>
        <pc:sldMkLst>
          <pc:docMk/>
          <pc:sldMk cId="3215531324" sldId="386"/>
        </pc:sldMkLst>
        <pc:spChg chg="mod">
          <ac:chgData name="Kyle Tidswell-Brown" userId="3518c4a0-5c99-4880-b127-cb60ccf11a39" providerId="ADAL" clId="{C131E2C2-4EB0-4366-B507-297E777870F0}" dt="2019-03-08T11:32:19.904" v="3" actId="20577"/>
          <ac:spMkLst>
            <pc:docMk/>
            <pc:sldMk cId="3215531324" sldId="38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C131E2C2-4EB0-4366-B507-297E777870F0}" dt="2019-03-08T11:30:02.334" v="1" actId="20577"/>
        <pc:sldMkLst>
          <pc:docMk/>
          <pc:sldMk cId="332354265" sldId="387"/>
        </pc:sldMkLst>
        <pc:spChg chg="mod">
          <ac:chgData name="Kyle Tidswell-Brown" userId="3518c4a0-5c99-4880-b127-cb60ccf11a39" providerId="ADAL" clId="{C131E2C2-4EB0-4366-B507-297E777870F0}" dt="2019-03-08T11:30:02.334" v="1" actId="20577"/>
          <ac:spMkLst>
            <pc:docMk/>
            <pc:sldMk cId="332354265" sldId="387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4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918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19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37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4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8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3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7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3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9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4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5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13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6 – Week 5 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Converting Units – Step 1</a:t>
            </a:r>
          </a:p>
          <a:p>
            <a:pPr lvl="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About This Resource:</a:t>
            </a:r>
          </a:p>
          <a:p>
            <a:pPr lvl="0">
              <a:defRPr/>
            </a:pPr>
            <a:endParaRPr lang="en-GB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This PowerPoint has been designed to support your teaching of this small step from the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planning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. It includes a starter activity suitable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for your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group and an example of each question from the Varied Fluency and Reasoning and Problem Solving resources also provided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in the worksheets.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recommend that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you work through the PowerPoint each day and complete the work that goes with it.</a:t>
            </a:r>
          </a:p>
          <a:p>
            <a:pPr lvl="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endParaRPr lang="en-GB" sz="105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0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31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B68A5F-EA90-40CA-857A-04A9883DC0B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3</a:t>
            </a: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of the following objects could be 100m long?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Running track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0BB2E39-4A33-5344-8C14-7CADCFCE6578}"/>
              </a:ext>
            </a:extLst>
          </p:cNvPr>
          <p:cNvSpPr/>
          <p:nvPr/>
        </p:nvSpPr>
        <p:spPr>
          <a:xfrm>
            <a:off x="3618000" y="1961160"/>
            <a:ext cx="1908000" cy="540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hall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FDBD688-36AA-1249-9DAC-07E12F8E1B3B}"/>
              </a:ext>
            </a:extLst>
          </p:cNvPr>
          <p:cNvSpPr/>
          <p:nvPr/>
        </p:nvSpPr>
        <p:spPr>
          <a:xfrm>
            <a:off x="3618000" y="2857717"/>
            <a:ext cx="1908000" cy="540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running track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A6C34B7-146B-3047-A580-7E609252730A}"/>
              </a:ext>
            </a:extLst>
          </p:cNvPr>
          <p:cNvSpPr/>
          <p:nvPr/>
        </p:nvSpPr>
        <p:spPr>
          <a:xfrm>
            <a:off x="3618000" y="3754274"/>
            <a:ext cx="1908000" cy="540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7300296-4C3D-4086-9FB9-557E494D1CBE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46897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B7DC51C-0D7C-4023-A9A8-B2577D9B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BCA8055-0784-473E-8669-40053B83E4EC}"/>
              </a:ext>
            </a:extLst>
          </p:cNvPr>
          <p:cNvGrpSpPr/>
          <p:nvPr/>
        </p:nvGrpSpPr>
        <p:grpSpPr>
          <a:xfrm>
            <a:off x="2934194" y="2109607"/>
            <a:ext cx="1800000" cy="2179834"/>
            <a:chOff x="1488655" y="1737865"/>
            <a:chExt cx="1251143" cy="2179834"/>
          </a:xfrm>
        </p:grpSpPr>
        <p:sp>
          <p:nvSpPr>
            <p:cNvPr id="19" name="Rounded Rectangle 14">
              <a:extLst>
                <a:ext uri="{FF2B5EF4-FFF2-40B4-BE49-F238E27FC236}">
                  <a16:creationId xmlns="" xmlns:a16="http://schemas.microsoft.com/office/drawing/2014/main" id="{CA58CED1-33A7-495E-841A-591F4A5E3994}"/>
                </a:ext>
              </a:extLst>
            </p:cNvPr>
            <p:cNvSpPr/>
            <p:nvPr/>
          </p:nvSpPr>
          <p:spPr>
            <a:xfrm>
              <a:off x="1488655" y="1737865"/>
              <a:ext cx="1251143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125cm tall</a:t>
              </a:r>
            </a:p>
          </p:txBody>
        </p:sp>
        <p:sp>
          <p:nvSpPr>
            <p:cNvPr id="20" name="Rounded Rectangle 15">
              <a:extLst>
                <a:ext uri="{FF2B5EF4-FFF2-40B4-BE49-F238E27FC236}">
                  <a16:creationId xmlns="" xmlns:a16="http://schemas.microsoft.com/office/drawing/2014/main" id="{57183502-AEF4-48E8-B3A1-D5829ED817A4}"/>
                </a:ext>
              </a:extLst>
            </p:cNvPr>
            <p:cNvSpPr/>
            <p:nvPr/>
          </p:nvSpPr>
          <p:spPr>
            <a:xfrm>
              <a:off x="1488655" y="2557782"/>
              <a:ext cx="1251143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weighs 20g</a:t>
              </a:r>
            </a:p>
          </p:txBody>
        </p:sp>
        <p:sp>
          <p:nvSpPr>
            <p:cNvPr id="21" name="Rounded Rectangle 16">
              <a:extLst>
                <a:ext uri="{FF2B5EF4-FFF2-40B4-BE49-F238E27FC236}">
                  <a16:creationId xmlns="" xmlns:a16="http://schemas.microsoft.com/office/drawing/2014/main" id="{7BC68348-C5B2-41B2-8D47-FA7448AE0EB2}"/>
                </a:ext>
              </a:extLst>
            </p:cNvPr>
            <p:cNvSpPr/>
            <p:nvPr/>
          </p:nvSpPr>
          <p:spPr>
            <a:xfrm>
              <a:off x="1488655" y="3377699"/>
              <a:ext cx="1251143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weighs 20kg 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F0BEB-8826-4896-AC61-2C1EEB43D4B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most accurate estimates to the item.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3E489C-1109-4AF6-8EC2-02AA21E08412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35667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B7DC51C-0D7C-4023-A9A8-B2577D9B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F0BEB-8826-4896-AC61-2C1EEB43D4B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most accurate estimates to the item.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125cm tall and weighs 20kg.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D6EB86E-D94E-411A-A259-08A1FFD088E8}"/>
              </a:ext>
            </a:extLst>
          </p:cNvPr>
          <p:cNvGrpSpPr/>
          <p:nvPr/>
        </p:nvGrpSpPr>
        <p:grpSpPr>
          <a:xfrm>
            <a:off x="2934194" y="2109607"/>
            <a:ext cx="1800000" cy="2179834"/>
            <a:chOff x="1488655" y="1737865"/>
            <a:chExt cx="1251143" cy="2179834"/>
          </a:xfrm>
        </p:grpSpPr>
        <p:sp>
          <p:nvSpPr>
            <p:cNvPr id="14" name="Rounded Rectangle 14">
              <a:extLst>
                <a:ext uri="{FF2B5EF4-FFF2-40B4-BE49-F238E27FC236}">
                  <a16:creationId xmlns="" xmlns:a16="http://schemas.microsoft.com/office/drawing/2014/main" id="{4F617092-CE1E-4A1E-AE07-B25AB3C68330}"/>
                </a:ext>
              </a:extLst>
            </p:cNvPr>
            <p:cNvSpPr/>
            <p:nvPr/>
          </p:nvSpPr>
          <p:spPr>
            <a:xfrm>
              <a:off x="1488655" y="1737865"/>
              <a:ext cx="1251143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125cm tall</a:t>
              </a:r>
            </a:p>
          </p:txBody>
        </p:sp>
        <p:sp>
          <p:nvSpPr>
            <p:cNvPr id="15" name="Rounded Rectangle 15">
              <a:extLst>
                <a:ext uri="{FF2B5EF4-FFF2-40B4-BE49-F238E27FC236}">
                  <a16:creationId xmlns="" xmlns:a16="http://schemas.microsoft.com/office/drawing/2014/main" id="{186FED73-EA1B-48BC-8E6C-A4B33881A62A}"/>
                </a:ext>
              </a:extLst>
            </p:cNvPr>
            <p:cNvSpPr/>
            <p:nvPr/>
          </p:nvSpPr>
          <p:spPr>
            <a:xfrm>
              <a:off x="1488655" y="2557782"/>
              <a:ext cx="1251143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weighs 20g</a:t>
              </a:r>
            </a:p>
          </p:txBody>
        </p:sp>
        <p:sp>
          <p:nvSpPr>
            <p:cNvPr id="16" name="Rounded Rectangle 16">
              <a:extLst>
                <a:ext uri="{FF2B5EF4-FFF2-40B4-BE49-F238E27FC236}">
                  <a16:creationId xmlns="" xmlns:a16="http://schemas.microsoft.com/office/drawing/2014/main" id="{3F42ADC5-0932-4346-92BB-6339356D0078}"/>
                </a:ext>
              </a:extLst>
            </p:cNvPr>
            <p:cNvSpPr/>
            <p:nvPr/>
          </p:nvSpPr>
          <p:spPr>
            <a:xfrm>
              <a:off x="1488655" y="3377699"/>
              <a:ext cx="1251143" cy="54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weighs 20kg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E7FEBF5-02A1-4477-950E-6F42B8557064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48286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Thursday 23</a:t>
            </a:r>
            <a:r>
              <a:rPr lang="en-GB" sz="1600" b="1" u="sng" baseline="30000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Felix is measuring the height of his classmates’ and recording his results.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forgotten to write the unit of measurement.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unit measurement could he be using for each length? Convince me.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5600ACF-544F-FC46-8899-144D60D7F6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28000" y="1660027"/>
          <a:ext cx="216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000">
                  <a:extLst>
                    <a:ext uri="{9D8B030D-6E8A-4147-A177-3AD203B41FA5}">
                      <a16:colId xmlns="" xmlns:a16="http://schemas.microsoft.com/office/drawing/2014/main" val="1073452030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46657556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59167793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Peter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064861"/>
                  </a:ext>
                </a:extLst>
              </a:tr>
              <a:tr h="72000">
                <a:tc gridSpan="3"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568692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Lizzy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14386"/>
                  </a:ext>
                </a:extLst>
              </a:tr>
              <a:tr h="72000">
                <a:tc gridSpan="3"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141531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Isla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19422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93E965-5627-43F5-98C0-57C2EBCA6BC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Felix is measuring the height of his classmates’ and recording his results.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has forgotten to write the unit of measurement.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unit measurement could he be using for each length? Convince me.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the heights are similar and in a class of children, there wouldn’t be too much difference in their heights.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5600ACF-544F-FC46-8899-144D60D7F6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28000" y="1660027"/>
          <a:ext cx="2160000" cy="14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000">
                  <a:extLst>
                    <a:ext uri="{9D8B030D-6E8A-4147-A177-3AD203B41FA5}">
                      <a16:colId xmlns="" xmlns:a16="http://schemas.microsoft.com/office/drawing/2014/main" val="1073452030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46657556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59167793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Peter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064861"/>
                  </a:ext>
                </a:extLst>
              </a:tr>
              <a:tr h="72000">
                <a:tc gridSpan="3"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568692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Lizzy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cm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614386"/>
                  </a:ext>
                </a:extLst>
              </a:tr>
              <a:tr h="72000">
                <a:tc gridSpan="3">
                  <a:txBody>
                    <a:bodyPr/>
                    <a:lstStyle/>
                    <a:p>
                      <a:pPr algn="ctr"/>
                      <a:endParaRPr lang="en-US" sz="1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1415317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Isla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0.9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19422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9A1A57-8041-4D94-8CAC-2B7CD040207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86585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F9DEFB9-DC45-43BB-8ECB-15B9EF15C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0" name="Rounded Rectangular Callout 8">
            <a:extLst>
              <a:ext uri="{FF2B5EF4-FFF2-40B4-BE49-F238E27FC236}">
                <a16:creationId xmlns="" xmlns:a16="http://schemas.microsoft.com/office/drawing/2014/main" id="{02209F76-391E-4BF7-889D-8176AAD98A96}"/>
              </a:ext>
            </a:extLst>
          </p:cNvPr>
          <p:cNvSpPr/>
          <p:nvPr/>
        </p:nvSpPr>
        <p:spPr>
          <a:xfrm>
            <a:off x="4228572" y="1560810"/>
            <a:ext cx="2484000" cy="900000"/>
          </a:xfrm>
          <a:prstGeom prst="wedgeRoundRectCallout">
            <a:avLst>
              <a:gd name="adj1" fmla="val -64469"/>
              <a:gd name="adj2" fmla="val -2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it will be around 117m.</a:t>
            </a:r>
          </a:p>
        </p:txBody>
      </p:sp>
      <p:sp>
        <p:nvSpPr>
          <p:cNvPr id="21" name="Rounded Rectangular Callout 9">
            <a:extLst>
              <a:ext uri="{FF2B5EF4-FFF2-40B4-BE49-F238E27FC236}">
                <a16:creationId xmlns="" xmlns:a16="http://schemas.microsoft.com/office/drawing/2014/main" id="{FEC9371F-B8C4-4427-88FA-A1E294C9CE47}"/>
              </a:ext>
            </a:extLst>
          </p:cNvPr>
          <p:cNvSpPr/>
          <p:nvPr/>
        </p:nvSpPr>
        <p:spPr>
          <a:xfrm flipH="1">
            <a:off x="2186472" y="3045221"/>
            <a:ext cx="2484000" cy="900000"/>
          </a:xfrm>
          <a:prstGeom prst="wedgeRoundRectCallout">
            <a:avLst>
              <a:gd name="adj1" fmla="val -64469"/>
              <a:gd name="adj2" fmla="val -2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it will be around 117cm.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CF73EC-C877-4E08-A4D3-48A8C2CB429A}"/>
              </a:ext>
            </a:extLst>
          </p:cNvPr>
          <p:cNvSpPr txBox="1"/>
          <p:nvPr/>
        </p:nvSpPr>
        <p:spPr>
          <a:xfrm>
            <a:off x="2577488" y="246081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0C27B3-7276-47DE-AC78-2D820CD36230}"/>
              </a:ext>
            </a:extLst>
          </p:cNvPr>
          <p:cNvSpPr txBox="1"/>
          <p:nvPr/>
        </p:nvSpPr>
        <p:spPr>
          <a:xfrm>
            <a:off x="5782722" y="399511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India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D291E55-6D88-4155-9C0F-84425F78928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estimating how far it is to walk to assembly.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do you agree with and why?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64784A2-74DA-4717-BF78-E2A5D08EC586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63236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F9DEFB9-DC45-43BB-8ECB-15B9EF15C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1" name="Rounded Rectangular Callout 9">
            <a:extLst>
              <a:ext uri="{FF2B5EF4-FFF2-40B4-BE49-F238E27FC236}">
                <a16:creationId xmlns="" xmlns:a16="http://schemas.microsoft.com/office/drawing/2014/main" id="{FEC9371F-B8C4-4427-88FA-A1E294C9CE47}"/>
              </a:ext>
            </a:extLst>
          </p:cNvPr>
          <p:cNvSpPr/>
          <p:nvPr/>
        </p:nvSpPr>
        <p:spPr>
          <a:xfrm flipH="1">
            <a:off x="2186472" y="3045221"/>
            <a:ext cx="2484000" cy="900000"/>
          </a:xfrm>
          <a:prstGeom prst="wedgeRoundRectCallout">
            <a:avLst>
              <a:gd name="adj1" fmla="val -64469"/>
              <a:gd name="adj2" fmla="val -2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it will be around 117cm.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CF73EC-C877-4E08-A4D3-48A8C2CB429A}"/>
              </a:ext>
            </a:extLst>
          </p:cNvPr>
          <p:cNvSpPr txBox="1"/>
          <p:nvPr/>
        </p:nvSpPr>
        <p:spPr>
          <a:xfrm>
            <a:off x="2577488" y="246081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0C27B3-7276-47DE-AC78-2D820CD36230}"/>
              </a:ext>
            </a:extLst>
          </p:cNvPr>
          <p:cNvSpPr txBox="1"/>
          <p:nvPr/>
        </p:nvSpPr>
        <p:spPr>
          <a:xfrm>
            <a:off x="5782722" y="399511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India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D291E55-6D88-4155-9C0F-84425F78928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estimating how far it is to walk to assembly.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do you agree with and why?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agree with Sam because…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="" xmlns:a16="http://schemas.microsoft.com/office/drawing/2014/main" id="{382F5A3E-4277-4E8F-8D0F-7375EC50DF9E}"/>
              </a:ext>
            </a:extLst>
          </p:cNvPr>
          <p:cNvSpPr/>
          <p:nvPr/>
        </p:nvSpPr>
        <p:spPr>
          <a:xfrm>
            <a:off x="4228572" y="1560810"/>
            <a:ext cx="2484000" cy="900000"/>
          </a:xfrm>
          <a:prstGeom prst="wedgeRoundRectCallout">
            <a:avLst>
              <a:gd name="adj1" fmla="val -64469"/>
              <a:gd name="adj2" fmla="val -2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think it will be around 117m.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65C896-AB88-4A3E-8309-89EEC6C548C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01436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F9DEFB9-DC45-43BB-8ECB-15B9EF15C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1" name="Rounded Rectangular Callout 9">
            <a:extLst>
              <a:ext uri="{FF2B5EF4-FFF2-40B4-BE49-F238E27FC236}">
                <a16:creationId xmlns="" xmlns:a16="http://schemas.microsoft.com/office/drawing/2014/main" id="{FEC9371F-B8C4-4427-88FA-A1E294C9CE47}"/>
              </a:ext>
            </a:extLst>
          </p:cNvPr>
          <p:cNvSpPr/>
          <p:nvPr/>
        </p:nvSpPr>
        <p:spPr>
          <a:xfrm flipH="1">
            <a:off x="2186472" y="3045221"/>
            <a:ext cx="2484000" cy="900000"/>
          </a:xfrm>
          <a:prstGeom prst="wedgeRoundRectCallout">
            <a:avLst>
              <a:gd name="adj1" fmla="val -64469"/>
              <a:gd name="adj2" fmla="val -2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it will be around 117cm.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CF73EC-C877-4E08-A4D3-48A8C2CB429A}"/>
              </a:ext>
            </a:extLst>
          </p:cNvPr>
          <p:cNvSpPr txBox="1"/>
          <p:nvPr/>
        </p:nvSpPr>
        <p:spPr>
          <a:xfrm>
            <a:off x="2577488" y="2460810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0C27B3-7276-47DE-AC78-2D820CD36230}"/>
              </a:ext>
            </a:extLst>
          </p:cNvPr>
          <p:cNvSpPr txBox="1"/>
          <p:nvPr/>
        </p:nvSpPr>
        <p:spPr>
          <a:xfrm>
            <a:off x="5782722" y="3995111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India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D291E55-6D88-4155-9C0F-84425F78928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estimating how far it is to walk to assembly.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Who do you agree with and why?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agree with Sam because metres is the correct unit of measure for this distance. 117cm is not far enough.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="" xmlns:a16="http://schemas.microsoft.com/office/drawing/2014/main" id="{382F5A3E-4277-4E8F-8D0F-7375EC50DF9E}"/>
              </a:ext>
            </a:extLst>
          </p:cNvPr>
          <p:cNvSpPr/>
          <p:nvPr/>
        </p:nvSpPr>
        <p:spPr>
          <a:xfrm>
            <a:off x="4228572" y="1560810"/>
            <a:ext cx="2484000" cy="900000"/>
          </a:xfrm>
          <a:prstGeom prst="wedgeRoundRectCallout">
            <a:avLst>
              <a:gd name="adj1" fmla="val -64469"/>
              <a:gd name="adj2" fmla="val -285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think it will be around 117m.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A43580-24F8-4C1E-B36C-D4E4C1096C0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9540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9DDE15-8305-4CD0-8D10-7697D4BA2BF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</a:p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Friday 24</a:t>
            </a:r>
            <a:r>
              <a:rPr lang="en-GB" sz="1600" b="1" u="sng" baseline="300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we know that one bottle of lemonade has volume of 1 litre, make estimates for the following: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51C5330-D4E8-994D-87A7-9F4D7C6B6A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11918" y="1769694"/>
          <a:ext cx="2920164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0">
                  <a:extLst>
                    <a:ext uri="{9D8B030D-6E8A-4147-A177-3AD203B41FA5}">
                      <a16:colId xmlns="" xmlns:a16="http://schemas.microsoft.com/office/drawing/2014/main" val="617068663"/>
                    </a:ext>
                  </a:extLst>
                </a:gridCol>
                <a:gridCol w="832164">
                  <a:extLst>
                    <a:ext uri="{9D8B030D-6E8A-4147-A177-3AD203B41FA5}">
                      <a16:colId xmlns="" xmlns:a16="http://schemas.microsoft.com/office/drawing/2014/main" val="7383393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bath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22074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sink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3249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can of drink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0045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cup of coffee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9281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1DC60D3-6D5D-4B00-806E-28DFA86F95ED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19DDE15-8305-4CD0-8D10-7697D4BA2BF5}"/>
              </a:ext>
            </a:extLst>
          </p:cNvPr>
          <p:cNvSpPr/>
          <p:nvPr/>
        </p:nvSpPr>
        <p:spPr>
          <a:xfrm>
            <a:off x="275304" y="272388"/>
            <a:ext cx="8593393" cy="590599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we know that one bottle of lemonade has volume of 1 litre, make estimates for the following: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Estimates may vary.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C51C5330-D4E8-994D-87A7-9F4D7C6B6A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11918" y="1769694"/>
          <a:ext cx="2920164" cy="21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000">
                  <a:extLst>
                    <a:ext uri="{9D8B030D-6E8A-4147-A177-3AD203B41FA5}">
                      <a16:colId xmlns="" xmlns:a16="http://schemas.microsoft.com/office/drawing/2014/main" val="617068663"/>
                    </a:ext>
                  </a:extLst>
                </a:gridCol>
                <a:gridCol w="832164">
                  <a:extLst>
                    <a:ext uri="{9D8B030D-6E8A-4147-A177-3AD203B41FA5}">
                      <a16:colId xmlns="" xmlns:a16="http://schemas.microsoft.com/office/drawing/2014/main" val="7383393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bath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80L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22074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sink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32493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can of drink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0.5L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020045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cup of coffee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0.5L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9281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3F96BA-4123-4B4B-8F98-CCC3D1D6C7E1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17361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5/6 – Summer Block 1 – Converting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Units</a:t>
            </a:r>
          </a:p>
          <a:p>
            <a:pPr lvl="0"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Tuesday 21</a:t>
            </a:r>
            <a:r>
              <a:rPr lang="en-GB" sz="1600" b="1" u="sng" baseline="300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st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 </a:t>
            </a: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6: Metric Measures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24D1B1C-4728-6D4A-A2A9-2705AA12B47C}"/>
              </a:ext>
            </a:extLst>
          </p:cNvPr>
          <p:cNvGrpSpPr/>
          <p:nvPr/>
        </p:nvGrpSpPr>
        <p:grpSpPr>
          <a:xfrm>
            <a:off x="1764959" y="1052381"/>
            <a:ext cx="5614083" cy="3694290"/>
            <a:chOff x="621958" y="928022"/>
            <a:chExt cx="5614083" cy="3694290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8C878D3-7D3E-324F-837B-50CF94BA8254}"/>
                </a:ext>
              </a:extLst>
            </p:cNvPr>
            <p:cNvGrpSpPr/>
            <p:nvPr/>
          </p:nvGrpSpPr>
          <p:grpSpPr>
            <a:xfrm>
              <a:off x="621958" y="1216107"/>
              <a:ext cx="5614083" cy="3133977"/>
              <a:chOff x="332230" y="959921"/>
              <a:chExt cx="2801833" cy="1564080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F20B336A-99F0-594B-8E11-6BF492A3DE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230" y="959921"/>
                <a:ext cx="624548" cy="62454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kg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ABCE245B-C0B5-DA47-A8D6-11FD062896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9515" y="959921"/>
                <a:ext cx="624548" cy="62454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ml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B6046C43-3F62-074E-9C89-13D55FBDCC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2230" y="1899453"/>
                <a:ext cx="624548" cy="62454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km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6C6E5953-2353-CE4C-9F05-B02B4970E4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9515" y="1899453"/>
                <a:ext cx="624548" cy="62454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3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cm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409574-CA17-6D4C-BE34-40BC43F397A8}"/>
                </a:ext>
              </a:extLst>
            </p:cNvPr>
            <p:cNvGrpSpPr/>
            <p:nvPr/>
          </p:nvGrpSpPr>
          <p:grpSpPr>
            <a:xfrm>
              <a:off x="2451282" y="928022"/>
              <a:ext cx="1989300" cy="3694290"/>
              <a:chOff x="2434349" y="944955"/>
              <a:chExt cx="1989300" cy="369429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D7BBB594-EEF1-2E42-BAD5-ACE6279EAEB6}"/>
                  </a:ext>
                </a:extLst>
              </p:cNvPr>
              <p:cNvSpPr/>
              <p:nvPr/>
            </p:nvSpPr>
            <p:spPr>
              <a:xfrm>
                <a:off x="2434349" y="944955"/>
                <a:ext cx="1989300" cy="84666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kilogram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18DD4339-DB96-5A49-A757-5B5648D9CB31}"/>
                  </a:ext>
                </a:extLst>
              </p:cNvPr>
              <p:cNvSpPr/>
              <p:nvPr/>
            </p:nvSpPr>
            <p:spPr>
              <a:xfrm>
                <a:off x="2434349" y="1894163"/>
                <a:ext cx="1989300" cy="84666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centimetres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DB361F8E-E40B-594B-8438-5996D2B5860D}"/>
                  </a:ext>
                </a:extLst>
              </p:cNvPr>
              <p:cNvSpPr/>
              <p:nvPr/>
            </p:nvSpPr>
            <p:spPr>
              <a:xfrm>
                <a:off x="2434349" y="2843371"/>
                <a:ext cx="1989300" cy="84666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kilometres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F3DB9261-37AE-7444-B895-3B32783E20E1}"/>
                  </a:ext>
                </a:extLst>
              </p:cNvPr>
              <p:cNvSpPr/>
              <p:nvPr/>
            </p:nvSpPr>
            <p:spPr>
              <a:xfrm>
                <a:off x="2434349" y="3792579"/>
                <a:ext cx="1989300" cy="84666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mililitres</a:t>
                </a:r>
                <a:endPara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D04F52-E943-47A0-A333-A89C8CA0926A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64888BC-CB22-4D60-B540-427EE22F2771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3B0B128-CDBD-4AE9-9D21-9A5DEA5EA0DD}"/>
              </a:ext>
            </a:extLst>
          </p:cNvPr>
          <p:cNvGrpSpPr/>
          <p:nvPr/>
        </p:nvGrpSpPr>
        <p:grpSpPr>
          <a:xfrm>
            <a:off x="1764959" y="1052381"/>
            <a:ext cx="5614083" cy="3694290"/>
            <a:chOff x="1764959" y="1052381"/>
            <a:chExt cx="5614083" cy="369429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DC10E891-ACCF-4E35-BFEB-B980477FFC5D}"/>
                </a:ext>
              </a:extLst>
            </p:cNvPr>
            <p:cNvCxnSpPr/>
            <p:nvPr/>
          </p:nvCxnSpPr>
          <p:spPr>
            <a:xfrm flipV="1">
              <a:off x="3016377" y="1384239"/>
              <a:ext cx="577906" cy="4904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7478CBE0-3AD1-4AF7-8939-68AFF4CB3806}"/>
                </a:ext>
              </a:extLst>
            </p:cNvPr>
            <p:cNvCxnSpPr/>
            <p:nvPr/>
          </p:nvCxnSpPr>
          <p:spPr>
            <a:xfrm flipV="1">
              <a:off x="3016377" y="3325954"/>
              <a:ext cx="577906" cy="4904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A0CDC35-70B0-4E3C-B8A1-7B2403AA6F0F}"/>
                </a:ext>
              </a:extLst>
            </p:cNvPr>
            <p:cNvCxnSpPr>
              <a:cxnSpLocks/>
              <a:endCxn id="20" idx="1"/>
            </p:cNvCxnSpPr>
            <p:nvPr/>
          </p:nvCxnSpPr>
          <p:spPr>
            <a:xfrm>
              <a:off x="5596516" y="2317044"/>
              <a:ext cx="714374" cy="10892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22259C5-FF9D-4E3C-BA73-5D3B7E41B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6516" y="2001589"/>
              <a:ext cx="544041" cy="23217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F20B336A-99F0-594B-8E11-6BF492A3D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4959" y="1340466"/>
              <a:ext cx="1251418" cy="1251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kg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ABCE245B-C0B5-DA47-A8D6-11FD062896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7624" y="1340466"/>
              <a:ext cx="1251418" cy="1251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ml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6046C43-3F62-074E-9C89-13D55FBDCC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4959" y="3223024"/>
              <a:ext cx="1251418" cy="1251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km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6C6E5953-2353-CE4C-9F05-B02B4970E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27624" y="3223024"/>
              <a:ext cx="1251418" cy="1251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cm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D7BBB594-EEF1-2E42-BAD5-ACE6279EAEB6}"/>
                </a:ext>
              </a:extLst>
            </p:cNvPr>
            <p:cNvSpPr/>
            <p:nvPr/>
          </p:nvSpPr>
          <p:spPr>
            <a:xfrm>
              <a:off x="3594283" y="1052381"/>
              <a:ext cx="1989300" cy="8466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kilogram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18DD4339-DB96-5A49-A757-5B5648D9CB31}"/>
                </a:ext>
              </a:extLst>
            </p:cNvPr>
            <p:cNvSpPr/>
            <p:nvPr/>
          </p:nvSpPr>
          <p:spPr>
            <a:xfrm>
              <a:off x="3594283" y="2001589"/>
              <a:ext cx="1989300" cy="8466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centimetres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DB361F8E-E40B-594B-8438-5996D2B5860D}"/>
                </a:ext>
              </a:extLst>
            </p:cNvPr>
            <p:cNvSpPr/>
            <p:nvPr/>
          </p:nvSpPr>
          <p:spPr>
            <a:xfrm>
              <a:off x="3594283" y="2950797"/>
              <a:ext cx="1989300" cy="8466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kilometres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F3DB9261-37AE-7444-B895-3B32783E20E1}"/>
                </a:ext>
              </a:extLst>
            </p:cNvPr>
            <p:cNvSpPr/>
            <p:nvPr/>
          </p:nvSpPr>
          <p:spPr>
            <a:xfrm>
              <a:off x="3594283" y="3900005"/>
              <a:ext cx="1989300" cy="8466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mililitres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78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DDAE04B-8C10-4D8A-8974-8C5B7B16372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units of measurement to the correct purpose.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9C7A1E7-47FC-3748-8ADE-CE662FD55D58}"/>
              </a:ext>
            </a:extLst>
          </p:cNvPr>
          <p:cNvGrpSpPr/>
          <p:nvPr/>
        </p:nvGrpSpPr>
        <p:grpSpPr>
          <a:xfrm>
            <a:off x="1259151" y="2028827"/>
            <a:ext cx="1839566" cy="1887396"/>
            <a:chOff x="1442935" y="2954898"/>
            <a:chExt cx="1152000" cy="1530646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0F68B471-4970-8840-AFE8-3F68E8FB3E93}"/>
                </a:ext>
              </a:extLst>
            </p:cNvPr>
            <p:cNvSpPr/>
            <p:nvPr/>
          </p:nvSpPr>
          <p:spPr>
            <a:xfrm>
              <a:off x="1442935" y="2954898"/>
              <a:ext cx="1152000" cy="43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weight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0DC96609-B4F7-BA46-B0E6-6B6AF5D70C73}"/>
                </a:ext>
              </a:extLst>
            </p:cNvPr>
            <p:cNvSpPr/>
            <p:nvPr/>
          </p:nvSpPr>
          <p:spPr>
            <a:xfrm>
              <a:off x="1442935" y="3504221"/>
              <a:ext cx="1152000" cy="43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length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5E435F51-9519-0C4C-9CA0-D2FE7C526D3A}"/>
                </a:ext>
              </a:extLst>
            </p:cNvPr>
            <p:cNvSpPr/>
            <p:nvPr/>
          </p:nvSpPr>
          <p:spPr>
            <a:xfrm>
              <a:off x="1442935" y="4053544"/>
              <a:ext cx="1152000" cy="43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volume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7879B1F-DA39-9B45-A494-A2BE8818F1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45285" y="1961751"/>
          <a:ext cx="1531818" cy="2021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818">
                  <a:extLst>
                    <a:ext uri="{9D8B030D-6E8A-4147-A177-3AD203B41FA5}">
                      <a16:colId xmlns="" xmlns:a16="http://schemas.microsoft.com/office/drawing/2014/main" val="1222644157"/>
                    </a:ext>
                  </a:extLst>
                </a:gridCol>
              </a:tblGrid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Century Gothic" panose="020B0502020202020204" pitchFamily="34" charset="0"/>
                        </a:rPr>
                        <a:t>centilitres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156176"/>
                  </a:ext>
                </a:extLst>
              </a:tr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Century Gothic" panose="020B0502020202020204" pitchFamily="34" charset="0"/>
                        </a:rPr>
                        <a:t>litres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7575063"/>
                  </a:ext>
                </a:extLst>
              </a:tr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8692558"/>
                  </a:ext>
                </a:extLst>
              </a:tr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grams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0861958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D3199A3-5609-4FDB-B1AD-E161FD0CCBB7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00322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DDAE04B-8C10-4D8A-8974-8C5B7B16372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units of measurement to the correct purpose.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9C7A1E7-47FC-3748-8ADE-CE662FD55D58}"/>
              </a:ext>
            </a:extLst>
          </p:cNvPr>
          <p:cNvGrpSpPr/>
          <p:nvPr/>
        </p:nvGrpSpPr>
        <p:grpSpPr>
          <a:xfrm>
            <a:off x="1259151" y="2028827"/>
            <a:ext cx="1839566" cy="1887396"/>
            <a:chOff x="1442935" y="2954898"/>
            <a:chExt cx="1152000" cy="1530646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0F68B471-4970-8840-AFE8-3F68E8FB3E93}"/>
                </a:ext>
              </a:extLst>
            </p:cNvPr>
            <p:cNvSpPr/>
            <p:nvPr/>
          </p:nvSpPr>
          <p:spPr>
            <a:xfrm>
              <a:off x="1442935" y="2954898"/>
              <a:ext cx="1152000" cy="43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weight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0DC96609-B4F7-BA46-B0E6-6B6AF5D70C73}"/>
                </a:ext>
              </a:extLst>
            </p:cNvPr>
            <p:cNvSpPr/>
            <p:nvPr/>
          </p:nvSpPr>
          <p:spPr>
            <a:xfrm>
              <a:off x="1442935" y="3504221"/>
              <a:ext cx="1152000" cy="43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length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5E435F51-9519-0C4C-9CA0-D2FE7C526D3A}"/>
                </a:ext>
              </a:extLst>
            </p:cNvPr>
            <p:cNvSpPr/>
            <p:nvPr/>
          </p:nvSpPr>
          <p:spPr>
            <a:xfrm>
              <a:off x="1442935" y="4053544"/>
              <a:ext cx="1152000" cy="43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volume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7879B1F-DA39-9B45-A494-A2BE8818F1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45285" y="1961751"/>
          <a:ext cx="1531818" cy="20215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1818">
                  <a:extLst>
                    <a:ext uri="{9D8B030D-6E8A-4147-A177-3AD203B41FA5}">
                      <a16:colId xmlns="" xmlns:a16="http://schemas.microsoft.com/office/drawing/2014/main" val="1222644157"/>
                    </a:ext>
                  </a:extLst>
                </a:gridCol>
              </a:tblGrid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Century Gothic" panose="020B0502020202020204" pitchFamily="34" charset="0"/>
                        </a:rPr>
                        <a:t>centilitres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55156176"/>
                  </a:ext>
                </a:extLst>
              </a:tr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err="1">
                          <a:latin typeface="Century Gothic" panose="020B0502020202020204" pitchFamily="34" charset="0"/>
                        </a:rPr>
                        <a:t>litres</a:t>
                      </a:r>
                      <a:endParaRPr lang="en-US" sz="20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07575063"/>
                  </a:ext>
                </a:extLst>
              </a:tr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mm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78692558"/>
                  </a:ext>
                </a:extLst>
              </a:tr>
              <a:tr h="50538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grams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08619583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93EC5196-2005-4129-943C-631EA0D82E42}"/>
              </a:ext>
            </a:extLst>
          </p:cNvPr>
          <p:cNvCxnSpPr>
            <a:cxnSpLocks/>
          </p:cNvCxnSpPr>
          <p:nvPr/>
        </p:nvCxnSpPr>
        <p:spPr>
          <a:xfrm>
            <a:off x="3110159" y="2295170"/>
            <a:ext cx="3219363" cy="14651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4866E77-D027-4914-A532-26E83EE68667}"/>
              </a:ext>
            </a:extLst>
          </p:cNvPr>
          <p:cNvCxnSpPr>
            <a:cxnSpLocks/>
          </p:cNvCxnSpPr>
          <p:nvPr/>
        </p:nvCxnSpPr>
        <p:spPr>
          <a:xfrm flipV="1">
            <a:off x="3110159" y="2875290"/>
            <a:ext cx="3299997" cy="8249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E53C0FA-E602-4898-814C-1B45EC093EF2}"/>
              </a:ext>
            </a:extLst>
          </p:cNvPr>
          <p:cNvCxnSpPr>
            <a:cxnSpLocks/>
          </p:cNvCxnSpPr>
          <p:nvPr/>
        </p:nvCxnSpPr>
        <p:spPr>
          <a:xfrm flipV="1">
            <a:off x="3111342" y="2295170"/>
            <a:ext cx="3023510" cy="1415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22DE3F7-28C7-49DF-87F3-28C2464385B7}"/>
              </a:ext>
            </a:extLst>
          </p:cNvPr>
          <p:cNvCxnSpPr>
            <a:cxnSpLocks/>
          </p:cNvCxnSpPr>
          <p:nvPr/>
        </p:nvCxnSpPr>
        <p:spPr>
          <a:xfrm>
            <a:off x="3110159" y="2999975"/>
            <a:ext cx="3373768" cy="238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FB92E5C-828F-461D-AB72-D300A1E7D829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94204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2147189-0038-4405-988E-DDEAD12B78F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odd one out.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14D5ECD-00D8-4DAD-A300-584257809B6F}"/>
              </a:ext>
            </a:extLst>
          </p:cNvPr>
          <p:cNvGrpSpPr/>
          <p:nvPr/>
        </p:nvGrpSpPr>
        <p:grpSpPr>
          <a:xfrm>
            <a:off x="2466000" y="1682313"/>
            <a:ext cx="4212000" cy="3394252"/>
            <a:chOff x="2682000" y="1682313"/>
            <a:chExt cx="4212000" cy="3394252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E84BA7B9-01B0-7D41-881E-83773DA7984E}"/>
                </a:ext>
              </a:extLst>
            </p:cNvPr>
            <p:cNvSpPr/>
            <p:nvPr/>
          </p:nvSpPr>
          <p:spPr>
            <a:xfrm>
              <a:off x="2682000" y="1682313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A. 5km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FDA9E2F5-6BA4-7148-8C69-D75141BBCCB9}"/>
                </a:ext>
              </a:extLst>
            </p:cNvPr>
            <p:cNvSpPr/>
            <p:nvPr/>
          </p:nvSpPr>
          <p:spPr>
            <a:xfrm>
              <a:off x="2682000" y="2597730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B. 127cm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07C419F9-3ABA-5948-B26B-A6C28BEEA1F3}"/>
                </a:ext>
              </a:extLst>
            </p:cNvPr>
            <p:cNvSpPr/>
            <p:nvPr/>
          </p:nvSpPr>
          <p:spPr>
            <a:xfrm>
              <a:off x="2682000" y="3513147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C. 2.5kg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CF75F02B-1B52-4B4C-8B1A-46723BE219FC}"/>
                </a:ext>
              </a:extLst>
            </p:cNvPr>
            <p:cNvSpPr/>
            <p:nvPr/>
          </p:nvSpPr>
          <p:spPr>
            <a:xfrm>
              <a:off x="2682000" y="4428565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D. The length of a football pitch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A6A02AD-F46C-455B-9554-07AE248611D9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28767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2147189-0038-4405-988E-DDEAD12B78F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odd one out.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2.5kg.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others are all measurements of length.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C27781-2DAD-4F89-BB4B-E12F5F3CA639}"/>
              </a:ext>
            </a:extLst>
          </p:cNvPr>
          <p:cNvGrpSpPr/>
          <p:nvPr/>
        </p:nvGrpSpPr>
        <p:grpSpPr>
          <a:xfrm>
            <a:off x="2466000" y="1682313"/>
            <a:ext cx="4212000" cy="3394252"/>
            <a:chOff x="2682000" y="1682313"/>
            <a:chExt cx="4212000" cy="3394252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E84BA7B9-01B0-7D41-881E-83773DA7984E}"/>
                </a:ext>
              </a:extLst>
            </p:cNvPr>
            <p:cNvSpPr/>
            <p:nvPr/>
          </p:nvSpPr>
          <p:spPr>
            <a:xfrm>
              <a:off x="2682000" y="1682313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A. 5km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FDA9E2F5-6BA4-7148-8C69-D75141BBCCB9}"/>
                </a:ext>
              </a:extLst>
            </p:cNvPr>
            <p:cNvSpPr/>
            <p:nvPr/>
          </p:nvSpPr>
          <p:spPr>
            <a:xfrm>
              <a:off x="2682000" y="2597730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B. 127cm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07C419F9-3ABA-5948-B26B-A6C28BEEA1F3}"/>
                </a:ext>
              </a:extLst>
            </p:cNvPr>
            <p:cNvSpPr/>
            <p:nvPr/>
          </p:nvSpPr>
          <p:spPr>
            <a:xfrm>
              <a:off x="2682000" y="3513147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C. 2.5kg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CF75F02B-1B52-4B4C-8B1A-46723BE219FC}"/>
                </a:ext>
              </a:extLst>
            </p:cNvPr>
            <p:cNvSpPr/>
            <p:nvPr/>
          </p:nvSpPr>
          <p:spPr>
            <a:xfrm>
              <a:off x="2682000" y="4428565"/>
              <a:ext cx="4212000" cy="648000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D. The length of a football pitch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F56F508-DE15-4AAE-82C2-221553EB3071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353262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B68A5F-EA90-40CA-857A-04A9883DC0B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3</a:t>
            </a:r>
          </a:p>
          <a:p>
            <a:pPr lvl="0" algn="ctr"/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Wednesday 22</a:t>
            </a:r>
            <a:r>
              <a:rPr lang="en-GB" sz="1600" b="1" u="sng" baseline="30000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nd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April 2020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of the following objects could be 100m long?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0BB2E39-4A33-5344-8C14-7CADCFCE6578}"/>
              </a:ext>
            </a:extLst>
          </p:cNvPr>
          <p:cNvSpPr/>
          <p:nvPr/>
        </p:nvSpPr>
        <p:spPr>
          <a:xfrm>
            <a:off x="3618000" y="1961160"/>
            <a:ext cx="1908000" cy="54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hall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FDBD688-36AA-1249-9DAC-07E12F8E1B3B}"/>
              </a:ext>
            </a:extLst>
          </p:cNvPr>
          <p:cNvSpPr/>
          <p:nvPr/>
        </p:nvSpPr>
        <p:spPr>
          <a:xfrm>
            <a:off x="3618000" y="2857717"/>
            <a:ext cx="1908000" cy="54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running track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5A6C34B7-146B-3047-A580-7E609252730A}"/>
              </a:ext>
            </a:extLst>
          </p:cNvPr>
          <p:cNvSpPr/>
          <p:nvPr/>
        </p:nvSpPr>
        <p:spPr>
          <a:xfrm>
            <a:off x="3618000" y="3754274"/>
            <a:ext cx="1908000" cy="54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bench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266B2C-E754-4943-88F7-5BFF576E55B6}"/>
              </a:ext>
            </a:extLst>
          </p:cNvPr>
          <p:cNvSpPr txBox="1"/>
          <p:nvPr/>
        </p:nvSpPr>
        <p:spPr>
          <a:xfrm>
            <a:off x="8291686" y="5941407"/>
            <a:ext cx="497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:p14="http://schemas.microsoft.com/office/powerpoint/2010/main" val="40194139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A7FC9-A8DD-4E00-87AF-831467442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1463</TotalTime>
  <Words>676</Words>
  <Application>Microsoft Office PowerPoint</Application>
  <PresentationFormat>On-screen Show (4:3)</PresentationFormat>
  <Paragraphs>397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Amaan</cp:lastModifiedBy>
  <cp:revision>99</cp:revision>
  <dcterms:created xsi:type="dcterms:W3CDTF">2018-03-17T10:08:43Z</dcterms:created>
  <dcterms:modified xsi:type="dcterms:W3CDTF">2020-04-18T21:27:36Z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