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14" r:id="rId6"/>
    <p:sldId id="376" r:id="rId7"/>
    <p:sldId id="377" r:id="rId8"/>
    <p:sldId id="355" r:id="rId9"/>
    <p:sldId id="378" r:id="rId10"/>
    <p:sldId id="375" r:id="rId11"/>
    <p:sldId id="382" r:id="rId12"/>
    <p:sldId id="38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Decimals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u="sng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27.03.20</a:t>
            </a:r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8: 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I can divide 2-digits by 10 using reasoning and problem-solving 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your knowledge of dividing 2-digits </a:t>
            </a: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by 10 to find the odd one out.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D05BA7-E849-43BA-B5D6-66F9968C5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608040"/>
              </p:ext>
            </p:extLst>
          </p:nvPr>
        </p:nvGraphicFramePr>
        <p:xfrm>
          <a:off x="2704963" y="1938292"/>
          <a:ext cx="3734073" cy="1011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897">
                  <a:extLst>
                    <a:ext uri="{9D8B030D-6E8A-4147-A177-3AD203B41FA5}">
                      <a16:colId xmlns:a16="http://schemas.microsoft.com/office/drawing/2014/main" val="3617825937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984894183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1411233610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3347465215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2679299724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2908145598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4120810850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3055341560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766586246"/>
                    </a:ext>
                  </a:extLst>
                </a:gridCol>
              </a:tblGrid>
              <a:tr h="33712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26672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110871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118531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E78CBE53-D05F-4A12-BCDE-56BF8233EBC3}"/>
              </a:ext>
            </a:extLst>
          </p:cNvPr>
          <p:cNvSpPr/>
          <p:nvPr/>
        </p:nvSpPr>
        <p:spPr>
          <a:xfrm>
            <a:off x="4030687" y="2311283"/>
            <a:ext cx="264869" cy="2648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A1DEA2-854A-4FCE-9909-29745A2BF199}"/>
              </a:ext>
            </a:extLst>
          </p:cNvPr>
          <p:cNvSpPr/>
          <p:nvPr/>
        </p:nvSpPr>
        <p:spPr>
          <a:xfrm>
            <a:off x="3186682" y="1976375"/>
            <a:ext cx="264869" cy="2648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04A84E-7452-4BDB-8191-BF24DED849E0}"/>
              </a:ext>
            </a:extLst>
          </p:cNvPr>
          <p:cNvSpPr txBox="1"/>
          <p:nvPr/>
        </p:nvSpPr>
        <p:spPr>
          <a:xfrm>
            <a:off x="2326279" y="2225083"/>
            <a:ext cx="373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1468DA-AA55-4877-9B8B-97E5058536D1}"/>
              </a:ext>
            </a:extLst>
          </p:cNvPr>
          <p:cNvSpPr txBox="1"/>
          <p:nvPr/>
        </p:nvSpPr>
        <p:spPr>
          <a:xfrm>
            <a:off x="1169111" y="3951899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B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7D74D7B-AD90-4969-B820-CD487040A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077701"/>
              </p:ext>
            </p:extLst>
          </p:nvPr>
        </p:nvGraphicFramePr>
        <p:xfrm>
          <a:off x="1523329" y="3598139"/>
          <a:ext cx="3262692" cy="110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673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815673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815673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815673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307530"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01C51FA9-8B28-43A3-9D64-65849B026276}"/>
              </a:ext>
            </a:extLst>
          </p:cNvPr>
          <p:cNvSpPr/>
          <p:nvPr/>
        </p:nvSpPr>
        <p:spPr>
          <a:xfrm>
            <a:off x="3112477" y="3732430"/>
            <a:ext cx="84395" cy="84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C95FF83-315E-4781-987F-0F3DBC926EDF}"/>
              </a:ext>
            </a:extLst>
          </p:cNvPr>
          <p:cNvSpPr/>
          <p:nvPr/>
        </p:nvSpPr>
        <p:spPr>
          <a:xfrm>
            <a:off x="3111549" y="4281218"/>
            <a:ext cx="86249" cy="84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397D120-6182-4F5A-95B0-40AF084B9C4B}"/>
              </a:ext>
            </a:extLst>
          </p:cNvPr>
          <p:cNvSpPr/>
          <p:nvPr/>
        </p:nvSpPr>
        <p:spPr>
          <a:xfrm>
            <a:off x="2470502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C15BA7E-0F7B-409E-A422-ADB3CACD3D2F}"/>
              </a:ext>
            </a:extLst>
          </p:cNvPr>
          <p:cNvSpPr/>
          <p:nvPr/>
        </p:nvSpPr>
        <p:spPr>
          <a:xfrm>
            <a:off x="2836260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0CFDFD-BE1E-4C64-99AF-BA9F4703740B}"/>
              </a:ext>
            </a:extLst>
          </p:cNvPr>
          <p:cNvSpPr txBox="1"/>
          <p:nvPr/>
        </p:nvSpPr>
        <p:spPr>
          <a:xfrm>
            <a:off x="6374241" y="3904242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C    </a:t>
            </a:r>
            <a:r>
              <a:rPr lang="en-GB" sz="3200" b="1" dirty="0">
                <a:latin typeface="Century Gothic" panose="020B0502020202020204" pitchFamily="34" charset="0"/>
              </a:rPr>
              <a:t>42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75F9A18-CC11-4A92-A7E5-26BDDE3E2576}"/>
              </a:ext>
            </a:extLst>
          </p:cNvPr>
          <p:cNvSpPr/>
          <p:nvPr/>
        </p:nvSpPr>
        <p:spPr>
          <a:xfrm>
            <a:off x="2470502" y="4424172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7F91B44-3B29-491B-918C-ACF8E089E478}"/>
              </a:ext>
            </a:extLst>
          </p:cNvPr>
          <p:cNvSpPr/>
          <p:nvPr/>
        </p:nvSpPr>
        <p:spPr>
          <a:xfrm>
            <a:off x="2836260" y="4424172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FA4DEB-A3ED-4037-B7EF-BB9F1A88D1B6}"/>
              </a:ext>
            </a:extLst>
          </p:cNvPr>
          <p:cNvSpPr/>
          <p:nvPr/>
        </p:nvSpPr>
        <p:spPr>
          <a:xfrm>
            <a:off x="3287134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1009B26-C15B-4192-AF81-5B7AC53A4C57}"/>
              </a:ext>
            </a:extLst>
          </p:cNvPr>
          <p:cNvSpPr/>
          <p:nvPr/>
        </p:nvSpPr>
        <p:spPr>
          <a:xfrm>
            <a:off x="3652892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3EA370-E23F-4584-A59B-3044690C9499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your knowledge of dividing 2-digits </a:t>
            </a: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by 10 to find the odd one out.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is the odd one out because…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D05BA7-E849-43BA-B5D6-66F9968C5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548629"/>
              </p:ext>
            </p:extLst>
          </p:nvPr>
        </p:nvGraphicFramePr>
        <p:xfrm>
          <a:off x="2704963" y="1938292"/>
          <a:ext cx="3734073" cy="1011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897">
                  <a:extLst>
                    <a:ext uri="{9D8B030D-6E8A-4147-A177-3AD203B41FA5}">
                      <a16:colId xmlns:a16="http://schemas.microsoft.com/office/drawing/2014/main" val="3617825937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984894183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1411233610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3347465215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2679299724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2908145598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4120810850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3055341560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766586246"/>
                    </a:ext>
                  </a:extLst>
                </a:gridCol>
              </a:tblGrid>
              <a:tr h="33712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26672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110871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118531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E78CBE53-D05F-4A12-BCDE-56BF8233EBC3}"/>
              </a:ext>
            </a:extLst>
          </p:cNvPr>
          <p:cNvSpPr/>
          <p:nvPr/>
        </p:nvSpPr>
        <p:spPr>
          <a:xfrm>
            <a:off x="4030687" y="2311283"/>
            <a:ext cx="264869" cy="2648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A1DEA2-854A-4FCE-9909-29745A2BF199}"/>
              </a:ext>
            </a:extLst>
          </p:cNvPr>
          <p:cNvSpPr/>
          <p:nvPr/>
        </p:nvSpPr>
        <p:spPr>
          <a:xfrm>
            <a:off x="3186682" y="1976375"/>
            <a:ext cx="264869" cy="2648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04A84E-7452-4BDB-8191-BF24DED849E0}"/>
              </a:ext>
            </a:extLst>
          </p:cNvPr>
          <p:cNvSpPr txBox="1"/>
          <p:nvPr/>
        </p:nvSpPr>
        <p:spPr>
          <a:xfrm>
            <a:off x="2326279" y="2225083"/>
            <a:ext cx="373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1468DA-AA55-4877-9B8B-97E5058536D1}"/>
              </a:ext>
            </a:extLst>
          </p:cNvPr>
          <p:cNvSpPr txBox="1"/>
          <p:nvPr/>
        </p:nvSpPr>
        <p:spPr>
          <a:xfrm>
            <a:off x="1169111" y="3951899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B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7D74D7B-AD90-4969-B820-CD487040A708}"/>
              </a:ext>
            </a:extLst>
          </p:cNvPr>
          <p:cNvGraphicFramePr>
            <a:graphicFrameLocks noGrp="1"/>
          </p:cNvGraphicFramePr>
          <p:nvPr/>
        </p:nvGraphicFramePr>
        <p:xfrm>
          <a:off x="1523329" y="3598139"/>
          <a:ext cx="3262692" cy="110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673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815673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815673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815673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307530"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01C51FA9-8B28-43A3-9D64-65849B026276}"/>
              </a:ext>
            </a:extLst>
          </p:cNvPr>
          <p:cNvSpPr/>
          <p:nvPr/>
        </p:nvSpPr>
        <p:spPr>
          <a:xfrm>
            <a:off x="3112477" y="3732430"/>
            <a:ext cx="84395" cy="84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C95FF83-315E-4781-987F-0F3DBC926EDF}"/>
              </a:ext>
            </a:extLst>
          </p:cNvPr>
          <p:cNvSpPr/>
          <p:nvPr/>
        </p:nvSpPr>
        <p:spPr>
          <a:xfrm>
            <a:off x="3111549" y="4281218"/>
            <a:ext cx="86249" cy="84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397D120-6182-4F5A-95B0-40AF084B9C4B}"/>
              </a:ext>
            </a:extLst>
          </p:cNvPr>
          <p:cNvSpPr/>
          <p:nvPr/>
        </p:nvSpPr>
        <p:spPr>
          <a:xfrm>
            <a:off x="2470502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C15BA7E-0F7B-409E-A422-ADB3CACD3D2F}"/>
              </a:ext>
            </a:extLst>
          </p:cNvPr>
          <p:cNvSpPr/>
          <p:nvPr/>
        </p:nvSpPr>
        <p:spPr>
          <a:xfrm>
            <a:off x="2836260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0CFDFD-BE1E-4C64-99AF-BA9F4703740B}"/>
              </a:ext>
            </a:extLst>
          </p:cNvPr>
          <p:cNvSpPr txBox="1"/>
          <p:nvPr/>
        </p:nvSpPr>
        <p:spPr>
          <a:xfrm>
            <a:off x="6374241" y="3904242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C    </a:t>
            </a:r>
            <a:r>
              <a:rPr lang="en-GB" sz="3200" b="1" dirty="0">
                <a:latin typeface="Century Gothic" panose="020B0502020202020204" pitchFamily="34" charset="0"/>
              </a:rPr>
              <a:t>42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75F9A18-CC11-4A92-A7E5-26BDDE3E2576}"/>
              </a:ext>
            </a:extLst>
          </p:cNvPr>
          <p:cNvSpPr/>
          <p:nvPr/>
        </p:nvSpPr>
        <p:spPr>
          <a:xfrm>
            <a:off x="2470502" y="4424172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7F91B44-3B29-491B-918C-ACF8E089E478}"/>
              </a:ext>
            </a:extLst>
          </p:cNvPr>
          <p:cNvSpPr/>
          <p:nvPr/>
        </p:nvSpPr>
        <p:spPr>
          <a:xfrm>
            <a:off x="2836260" y="4424172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FA4DEB-A3ED-4037-B7EF-BB9F1A88D1B6}"/>
              </a:ext>
            </a:extLst>
          </p:cNvPr>
          <p:cNvSpPr/>
          <p:nvPr/>
        </p:nvSpPr>
        <p:spPr>
          <a:xfrm>
            <a:off x="3287134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1009B26-C15B-4192-AF81-5B7AC53A4C57}"/>
              </a:ext>
            </a:extLst>
          </p:cNvPr>
          <p:cNvSpPr/>
          <p:nvPr/>
        </p:nvSpPr>
        <p:spPr>
          <a:xfrm>
            <a:off x="3652892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F751DB-BDBD-424F-B50E-361DDC801F14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08598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your knowledge of dividing 2-digits </a:t>
            </a: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by 10 to find the odd one out.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is the odd one out because C ÷ 10 = B</a:t>
            </a: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D05BA7-E849-43BA-B5D6-66F9968C5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701753"/>
              </p:ext>
            </p:extLst>
          </p:nvPr>
        </p:nvGraphicFramePr>
        <p:xfrm>
          <a:off x="2704963" y="1938292"/>
          <a:ext cx="3734073" cy="1011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897">
                  <a:extLst>
                    <a:ext uri="{9D8B030D-6E8A-4147-A177-3AD203B41FA5}">
                      <a16:colId xmlns:a16="http://schemas.microsoft.com/office/drawing/2014/main" val="3617825937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984894183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1411233610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3347465215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2679299724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2908145598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4120810850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3055341560"/>
                    </a:ext>
                  </a:extLst>
                </a:gridCol>
                <a:gridCol w="414897">
                  <a:extLst>
                    <a:ext uri="{9D8B030D-6E8A-4147-A177-3AD203B41FA5}">
                      <a16:colId xmlns:a16="http://schemas.microsoft.com/office/drawing/2014/main" val="766586246"/>
                    </a:ext>
                  </a:extLst>
                </a:gridCol>
              </a:tblGrid>
              <a:tr h="33712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26672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110871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118531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E78CBE53-D05F-4A12-BCDE-56BF8233EBC3}"/>
              </a:ext>
            </a:extLst>
          </p:cNvPr>
          <p:cNvSpPr/>
          <p:nvPr/>
        </p:nvSpPr>
        <p:spPr>
          <a:xfrm>
            <a:off x="4030687" y="2311283"/>
            <a:ext cx="264869" cy="2648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A1DEA2-854A-4FCE-9909-29745A2BF199}"/>
              </a:ext>
            </a:extLst>
          </p:cNvPr>
          <p:cNvSpPr/>
          <p:nvPr/>
        </p:nvSpPr>
        <p:spPr>
          <a:xfrm>
            <a:off x="3186682" y="1976375"/>
            <a:ext cx="264869" cy="2648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04A84E-7452-4BDB-8191-BF24DED849E0}"/>
              </a:ext>
            </a:extLst>
          </p:cNvPr>
          <p:cNvSpPr txBox="1"/>
          <p:nvPr/>
        </p:nvSpPr>
        <p:spPr>
          <a:xfrm>
            <a:off x="2326279" y="2225083"/>
            <a:ext cx="373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1468DA-AA55-4877-9B8B-97E5058536D1}"/>
              </a:ext>
            </a:extLst>
          </p:cNvPr>
          <p:cNvSpPr txBox="1"/>
          <p:nvPr/>
        </p:nvSpPr>
        <p:spPr>
          <a:xfrm>
            <a:off x="1169111" y="3951899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B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7D74D7B-AD90-4969-B820-CD487040A708}"/>
              </a:ext>
            </a:extLst>
          </p:cNvPr>
          <p:cNvGraphicFramePr>
            <a:graphicFrameLocks noGrp="1"/>
          </p:cNvGraphicFramePr>
          <p:nvPr/>
        </p:nvGraphicFramePr>
        <p:xfrm>
          <a:off x="1523329" y="3598139"/>
          <a:ext cx="3262692" cy="110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673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815673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815673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815673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307530"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01C51FA9-8B28-43A3-9D64-65849B026276}"/>
              </a:ext>
            </a:extLst>
          </p:cNvPr>
          <p:cNvSpPr/>
          <p:nvPr/>
        </p:nvSpPr>
        <p:spPr>
          <a:xfrm>
            <a:off x="3112477" y="3732430"/>
            <a:ext cx="84395" cy="84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C95FF83-315E-4781-987F-0F3DBC926EDF}"/>
              </a:ext>
            </a:extLst>
          </p:cNvPr>
          <p:cNvSpPr/>
          <p:nvPr/>
        </p:nvSpPr>
        <p:spPr>
          <a:xfrm>
            <a:off x="3111549" y="4281218"/>
            <a:ext cx="86249" cy="84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397D120-6182-4F5A-95B0-40AF084B9C4B}"/>
              </a:ext>
            </a:extLst>
          </p:cNvPr>
          <p:cNvSpPr/>
          <p:nvPr/>
        </p:nvSpPr>
        <p:spPr>
          <a:xfrm>
            <a:off x="2470502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C15BA7E-0F7B-409E-A422-ADB3CACD3D2F}"/>
              </a:ext>
            </a:extLst>
          </p:cNvPr>
          <p:cNvSpPr/>
          <p:nvPr/>
        </p:nvSpPr>
        <p:spPr>
          <a:xfrm>
            <a:off x="2836260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0CFDFD-BE1E-4C64-99AF-BA9F4703740B}"/>
              </a:ext>
            </a:extLst>
          </p:cNvPr>
          <p:cNvSpPr txBox="1"/>
          <p:nvPr/>
        </p:nvSpPr>
        <p:spPr>
          <a:xfrm>
            <a:off x="6374241" y="3904242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C    </a:t>
            </a:r>
            <a:r>
              <a:rPr lang="en-GB" sz="3200" b="1" dirty="0">
                <a:latin typeface="Century Gothic" panose="020B0502020202020204" pitchFamily="34" charset="0"/>
              </a:rPr>
              <a:t>42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75F9A18-CC11-4A92-A7E5-26BDDE3E2576}"/>
              </a:ext>
            </a:extLst>
          </p:cNvPr>
          <p:cNvSpPr/>
          <p:nvPr/>
        </p:nvSpPr>
        <p:spPr>
          <a:xfrm>
            <a:off x="2470502" y="4424172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7F91B44-3B29-491B-918C-ACF8E089E478}"/>
              </a:ext>
            </a:extLst>
          </p:cNvPr>
          <p:cNvSpPr/>
          <p:nvPr/>
        </p:nvSpPr>
        <p:spPr>
          <a:xfrm>
            <a:off x="2836260" y="4424172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FA4DEB-A3ED-4037-B7EF-BB9F1A88D1B6}"/>
              </a:ext>
            </a:extLst>
          </p:cNvPr>
          <p:cNvSpPr/>
          <p:nvPr/>
        </p:nvSpPr>
        <p:spPr>
          <a:xfrm>
            <a:off x="3287134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1009B26-C15B-4192-AF81-5B7AC53A4C57}"/>
              </a:ext>
            </a:extLst>
          </p:cNvPr>
          <p:cNvSpPr/>
          <p:nvPr/>
        </p:nvSpPr>
        <p:spPr>
          <a:xfrm>
            <a:off x="3652892" y="4015721"/>
            <a:ext cx="180909" cy="1809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179C39-0766-461C-99FE-0EC008BD1165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27057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cards to complete the number sentence.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Find 3 possibilities.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3F4873B-A80B-4E3B-AFB2-495C825A5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97070"/>
              </p:ext>
            </p:extLst>
          </p:nvPr>
        </p:nvGraphicFramePr>
        <p:xfrm>
          <a:off x="2252865" y="4137323"/>
          <a:ext cx="4638270" cy="922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654">
                  <a:extLst>
                    <a:ext uri="{9D8B030D-6E8A-4147-A177-3AD203B41FA5}">
                      <a16:colId xmlns:a16="http://schemas.microsoft.com/office/drawing/2014/main" val="768598594"/>
                    </a:ext>
                  </a:extLst>
                </a:gridCol>
                <a:gridCol w="927654">
                  <a:extLst>
                    <a:ext uri="{9D8B030D-6E8A-4147-A177-3AD203B41FA5}">
                      <a16:colId xmlns:a16="http://schemas.microsoft.com/office/drawing/2014/main" val="2505995274"/>
                    </a:ext>
                  </a:extLst>
                </a:gridCol>
                <a:gridCol w="927654">
                  <a:extLst>
                    <a:ext uri="{9D8B030D-6E8A-4147-A177-3AD203B41FA5}">
                      <a16:colId xmlns:a16="http://schemas.microsoft.com/office/drawing/2014/main" val="175898142"/>
                    </a:ext>
                  </a:extLst>
                </a:gridCol>
                <a:gridCol w="927654">
                  <a:extLst>
                    <a:ext uri="{9D8B030D-6E8A-4147-A177-3AD203B41FA5}">
                      <a16:colId xmlns:a16="http://schemas.microsoft.com/office/drawing/2014/main" val="2503985266"/>
                    </a:ext>
                  </a:extLst>
                </a:gridCol>
                <a:gridCol w="927654">
                  <a:extLst>
                    <a:ext uri="{9D8B030D-6E8A-4147-A177-3AD203B41FA5}">
                      <a16:colId xmlns:a16="http://schemas.microsoft.com/office/drawing/2014/main" val="4012353985"/>
                    </a:ext>
                  </a:extLst>
                </a:gridCol>
              </a:tblGrid>
              <a:tr h="922464"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 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614209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A4F1440D-3D8E-4476-B4B1-E6441BE9912E}"/>
              </a:ext>
            </a:extLst>
          </p:cNvPr>
          <p:cNvGrpSpPr/>
          <p:nvPr/>
        </p:nvGrpSpPr>
        <p:grpSpPr>
          <a:xfrm>
            <a:off x="2160102" y="1660778"/>
            <a:ext cx="4823795" cy="1999509"/>
            <a:chOff x="2829299" y="2619792"/>
            <a:chExt cx="2995196" cy="1241537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5D719540-5729-4BB3-AA29-D94053EDCDD3}"/>
                </a:ext>
              </a:extLst>
            </p:cNvPr>
            <p:cNvSpPr/>
            <p:nvPr/>
          </p:nvSpPr>
          <p:spPr>
            <a:xfrm>
              <a:off x="5284495" y="2619792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72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5C1B0AC-E150-47D7-BF80-9EDA447CA08E}"/>
                </a:ext>
              </a:extLst>
            </p:cNvPr>
            <p:cNvSpPr/>
            <p:nvPr/>
          </p:nvSpPr>
          <p:spPr>
            <a:xfrm>
              <a:off x="3647698" y="2619792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680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DE21624-CEBC-4FC0-A379-0AF05D0C6B7F}"/>
                </a:ext>
              </a:extLst>
            </p:cNvPr>
            <p:cNvSpPr/>
            <p:nvPr/>
          </p:nvSpPr>
          <p:spPr>
            <a:xfrm>
              <a:off x="4466097" y="2619792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3.5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8DF6C5E-0F00-4D1D-B438-068855A9FB57}"/>
                </a:ext>
              </a:extLst>
            </p:cNvPr>
            <p:cNvSpPr/>
            <p:nvPr/>
          </p:nvSpPr>
          <p:spPr>
            <a:xfrm>
              <a:off x="2829299" y="2619792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5.3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134400C7-89B4-492E-85D2-AB3FB7349C8B}"/>
                </a:ext>
              </a:extLst>
            </p:cNvPr>
            <p:cNvSpPr/>
            <p:nvPr/>
          </p:nvSpPr>
          <p:spPr>
            <a:xfrm>
              <a:off x="5284495" y="3321329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53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AF0B4AC5-2E62-4EBD-92DD-C76AF8619680}"/>
                </a:ext>
              </a:extLst>
            </p:cNvPr>
            <p:cNvSpPr/>
            <p:nvPr/>
          </p:nvSpPr>
          <p:spPr>
            <a:xfrm>
              <a:off x="3647697" y="3321329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7.2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B6156138-EFE3-44A5-B0F3-5F3FBA96B46E}"/>
                </a:ext>
              </a:extLst>
            </p:cNvPr>
            <p:cNvSpPr/>
            <p:nvPr/>
          </p:nvSpPr>
          <p:spPr>
            <a:xfrm>
              <a:off x="4466097" y="3321329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1.6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A77A074-0245-4F5C-A1D0-0C4C834F4140}"/>
                </a:ext>
              </a:extLst>
            </p:cNvPr>
            <p:cNvSpPr/>
            <p:nvPr/>
          </p:nvSpPr>
          <p:spPr>
            <a:xfrm>
              <a:off x="2829299" y="3321329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D346F5A-75F3-4666-8CF5-E15CE53A05E8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cards to complete the number sentence.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Find 3 possibilities.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72 ÷ 10 = 7.2,  53 ÷ 10 = 5.3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3F4873B-A80B-4E3B-AFB2-495C825A5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585786"/>
              </p:ext>
            </p:extLst>
          </p:nvPr>
        </p:nvGraphicFramePr>
        <p:xfrm>
          <a:off x="2252865" y="4137323"/>
          <a:ext cx="4638270" cy="922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654">
                  <a:extLst>
                    <a:ext uri="{9D8B030D-6E8A-4147-A177-3AD203B41FA5}">
                      <a16:colId xmlns:a16="http://schemas.microsoft.com/office/drawing/2014/main" val="768598594"/>
                    </a:ext>
                  </a:extLst>
                </a:gridCol>
                <a:gridCol w="927654">
                  <a:extLst>
                    <a:ext uri="{9D8B030D-6E8A-4147-A177-3AD203B41FA5}">
                      <a16:colId xmlns:a16="http://schemas.microsoft.com/office/drawing/2014/main" val="2505995274"/>
                    </a:ext>
                  </a:extLst>
                </a:gridCol>
                <a:gridCol w="927654">
                  <a:extLst>
                    <a:ext uri="{9D8B030D-6E8A-4147-A177-3AD203B41FA5}">
                      <a16:colId xmlns:a16="http://schemas.microsoft.com/office/drawing/2014/main" val="175898142"/>
                    </a:ext>
                  </a:extLst>
                </a:gridCol>
                <a:gridCol w="927654">
                  <a:extLst>
                    <a:ext uri="{9D8B030D-6E8A-4147-A177-3AD203B41FA5}">
                      <a16:colId xmlns:a16="http://schemas.microsoft.com/office/drawing/2014/main" val="2503985266"/>
                    </a:ext>
                  </a:extLst>
                </a:gridCol>
                <a:gridCol w="927654">
                  <a:extLst>
                    <a:ext uri="{9D8B030D-6E8A-4147-A177-3AD203B41FA5}">
                      <a16:colId xmlns:a16="http://schemas.microsoft.com/office/drawing/2014/main" val="4012353985"/>
                    </a:ext>
                  </a:extLst>
                </a:gridCol>
              </a:tblGrid>
              <a:tr h="922464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 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1.6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614209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A4F1440D-3D8E-4476-B4B1-E6441BE9912E}"/>
              </a:ext>
            </a:extLst>
          </p:cNvPr>
          <p:cNvGrpSpPr/>
          <p:nvPr/>
        </p:nvGrpSpPr>
        <p:grpSpPr>
          <a:xfrm>
            <a:off x="2160102" y="1660778"/>
            <a:ext cx="4823795" cy="1999509"/>
            <a:chOff x="2829299" y="2619792"/>
            <a:chExt cx="2995196" cy="1241537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5D719540-5729-4BB3-AA29-D94053EDCDD3}"/>
                </a:ext>
              </a:extLst>
            </p:cNvPr>
            <p:cNvSpPr/>
            <p:nvPr/>
          </p:nvSpPr>
          <p:spPr>
            <a:xfrm>
              <a:off x="5284495" y="2619792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72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5C1B0AC-E150-47D7-BF80-9EDA447CA08E}"/>
                </a:ext>
              </a:extLst>
            </p:cNvPr>
            <p:cNvSpPr/>
            <p:nvPr/>
          </p:nvSpPr>
          <p:spPr>
            <a:xfrm>
              <a:off x="3647698" y="2619792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680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DE21624-CEBC-4FC0-A379-0AF05D0C6B7F}"/>
                </a:ext>
              </a:extLst>
            </p:cNvPr>
            <p:cNvSpPr/>
            <p:nvPr/>
          </p:nvSpPr>
          <p:spPr>
            <a:xfrm>
              <a:off x="4466097" y="2619792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3.5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8DF6C5E-0F00-4D1D-B438-068855A9FB57}"/>
                </a:ext>
              </a:extLst>
            </p:cNvPr>
            <p:cNvSpPr/>
            <p:nvPr/>
          </p:nvSpPr>
          <p:spPr>
            <a:xfrm>
              <a:off x="2829299" y="2619792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5.3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134400C7-89B4-492E-85D2-AB3FB7349C8B}"/>
                </a:ext>
              </a:extLst>
            </p:cNvPr>
            <p:cNvSpPr/>
            <p:nvPr/>
          </p:nvSpPr>
          <p:spPr>
            <a:xfrm>
              <a:off x="5284495" y="3321329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53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AF0B4AC5-2E62-4EBD-92DD-C76AF8619680}"/>
                </a:ext>
              </a:extLst>
            </p:cNvPr>
            <p:cNvSpPr/>
            <p:nvPr/>
          </p:nvSpPr>
          <p:spPr>
            <a:xfrm>
              <a:off x="3647697" y="3321329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7.2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B6156138-EFE3-44A5-B0F3-5F3FBA96B46E}"/>
                </a:ext>
              </a:extLst>
            </p:cNvPr>
            <p:cNvSpPr/>
            <p:nvPr/>
          </p:nvSpPr>
          <p:spPr>
            <a:xfrm>
              <a:off x="4466097" y="3321329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1.6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A77A074-0245-4F5C-A1D0-0C4C834F4140}"/>
                </a:ext>
              </a:extLst>
            </p:cNvPr>
            <p:cNvSpPr/>
            <p:nvPr/>
          </p:nvSpPr>
          <p:spPr>
            <a:xfrm>
              <a:off x="2829299" y="3321329"/>
              <a:ext cx="540000" cy="540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1852E88-F021-4AAA-9FD2-49A3624740C8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55771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38E4E10-96F8-4D54-AA1D-B4570F4CB9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80BC9FD-91AD-4312-8FFD-13BA66CF362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Alina has divided 92 by 10 on the </a:t>
            </a: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Gattegno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chart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59F906C-9B08-4191-A77B-36EBD18D9170}"/>
              </a:ext>
            </a:extLst>
          </p:cNvPr>
          <p:cNvGraphicFramePr>
            <a:graphicFrameLocks noGrp="1"/>
          </p:cNvGraphicFramePr>
          <p:nvPr/>
        </p:nvGraphicFramePr>
        <p:xfrm>
          <a:off x="1838466" y="3077097"/>
          <a:ext cx="5467068" cy="1480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7452">
                  <a:extLst>
                    <a:ext uri="{9D8B030D-6E8A-4147-A177-3AD203B41FA5}">
                      <a16:colId xmlns:a16="http://schemas.microsoft.com/office/drawing/2014/main" val="3617825937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984894183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1411233610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3347465215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2679299724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2908145598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4120810850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3055341560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766586246"/>
                    </a:ext>
                  </a:extLst>
                </a:gridCol>
              </a:tblGrid>
              <a:tr h="493588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26672"/>
                  </a:ext>
                </a:extLst>
              </a:tr>
              <a:tr h="493588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110871"/>
                  </a:ext>
                </a:extLst>
              </a:tr>
              <a:tr h="493588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118531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18AC35CF-FFAF-45FB-9BC3-F0A15C0E1CD7}"/>
              </a:ext>
            </a:extLst>
          </p:cNvPr>
          <p:cNvSpPr/>
          <p:nvPr/>
        </p:nvSpPr>
        <p:spPr>
          <a:xfrm>
            <a:off x="6799734" y="3623581"/>
            <a:ext cx="387795" cy="3877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2D671A2-C139-4E37-9783-E5923BF21175}"/>
              </a:ext>
            </a:extLst>
          </p:cNvPr>
          <p:cNvSpPr/>
          <p:nvPr/>
        </p:nvSpPr>
        <p:spPr>
          <a:xfrm>
            <a:off x="2554035" y="3623581"/>
            <a:ext cx="387795" cy="3877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33BE37-1DE8-4410-9D3C-593FF157C72E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31796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38E4E10-96F8-4D54-AA1D-B4570F4CB9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80BC9FD-91AD-4312-8FFD-13BA66CF362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Alina has divided 92 by 10 on the </a:t>
            </a: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Gattegno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chart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Alina is not correct because…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59F906C-9B08-4191-A77B-36EBD18D9170}"/>
              </a:ext>
            </a:extLst>
          </p:cNvPr>
          <p:cNvGraphicFramePr>
            <a:graphicFrameLocks noGrp="1"/>
          </p:cNvGraphicFramePr>
          <p:nvPr/>
        </p:nvGraphicFramePr>
        <p:xfrm>
          <a:off x="1838466" y="3077097"/>
          <a:ext cx="5467068" cy="1480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7452">
                  <a:extLst>
                    <a:ext uri="{9D8B030D-6E8A-4147-A177-3AD203B41FA5}">
                      <a16:colId xmlns:a16="http://schemas.microsoft.com/office/drawing/2014/main" val="3617825937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984894183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1411233610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3347465215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2679299724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2908145598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4120810850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3055341560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766586246"/>
                    </a:ext>
                  </a:extLst>
                </a:gridCol>
              </a:tblGrid>
              <a:tr h="493588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26672"/>
                  </a:ext>
                </a:extLst>
              </a:tr>
              <a:tr h="493588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110871"/>
                  </a:ext>
                </a:extLst>
              </a:tr>
              <a:tr h="493588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118531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18AC35CF-FFAF-45FB-9BC3-F0A15C0E1CD7}"/>
              </a:ext>
            </a:extLst>
          </p:cNvPr>
          <p:cNvSpPr/>
          <p:nvPr/>
        </p:nvSpPr>
        <p:spPr>
          <a:xfrm>
            <a:off x="6799734" y="3623581"/>
            <a:ext cx="387795" cy="3877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2D671A2-C139-4E37-9783-E5923BF21175}"/>
              </a:ext>
            </a:extLst>
          </p:cNvPr>
          <p:cNvSpPr/>
          <p:nvPr/>
        </p:nvSpPr>
        <p:spPr>
          <a:xfrm>
            <a:off x="2554035" y="3623581"/>
            <a:ext cx="387795" cy="3877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A48A7D-FA5F-4CD7-AC96-9728D83BA351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618913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38E4E10-96F8-4D54-AA1D-B4570F4CB9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80BC9FD-91AD-4312-8FFD-13BA66CF362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Alina has divided 92 by 10 on the </a:t>
            </a: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Gattegno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chart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Alina is not correct because she has only moved the tens counter. The correct answer is 9.2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59F906C-9B08-4191-A77B-36EBD18D9170}"/>
              </a:ext>
            </a:extLst>
          </p:cNvPr>
          <p:cNvGraphicFramePr>
            <a:graphicFrameLocks noGrp="1"/>
          </p:cNvGraphicFramePr>
          <p:nvPr/>
        </p:nvGraphicFramePr>
        <p:xfrm>
          <a:off x="1838466" y="3077097"/>
          <a:ext cx="5467068" cy="1480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7452">
                  <a:extLst>
                    <a:ext uri="{9D8B030D-6E8A-4147-A177-3AD203B41FA5}">
                      <a16:colId xmlns:a16="http://schemas.microsoft.com/office/drawing/2014/main" val="3617825937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984894183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1411233610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3347465215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2679299724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2908145598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4120810850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3055341560"/>
                    </a:ext>
                  </a:extLst>
                </a:gridCol>
                <a:gridCol w="607452">
                  <a:extLst>
                    <a:ext uri="{9D8B030D-6E8A-4147-A177-3AD203B41FA5}">
                      <a16:colId xmlns:a16="http://schemas.microsoft.com/office/drawing/2014/main" val="766586246"/>
                    </a:ext>
                  </a:extLst>
                </a:gridCol>
              </a:tblGrid>
              <a:tr h="493588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26672"/>
                  </a:ext>
                </a:extLst>
              </a:tr>
              <a:tr h="493588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110871"/>
                  </a:ext>
                </a:extLst>
              </a:tr>
              <a:tr h="493588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118531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18AC35CF-FFAF-45FB-9BC3-F0A15C0E1CD7}"/>
              </a:ext>
            </a:extLst>
          </p:cNvPr>
          <p:cNvSpPr/>
          <p:nvPr/>
        </p:nvSpPr>
        <p:spPr>
          <a:xfrm>
            <a:off x="6799734" y="3623581"/>
            <a:ext cx="387795" cy="3877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2D671A2-C139-4E37-9783-E5923BF21175}"/>
              </a:ext>
            </a:extLst>
          </p:cNvPr>
          <p:cNvSpPr/>
          <p:nvPr/>
        </p:nvSpPr>
        <p:spPr>
          <a:xfrm>
            <a:off x="2554035" y="3623581"/>
            <a:ext cx="387795" cy="3877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5CE560-72FF-4A8F-AC47-FE0CB2FC9BAD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936195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f0ae0ff-29c4-4766-b250-c1a9bee8d43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F2C31FE-4B6E-44E8-B2E1-AC2055BC25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</TotalTime>
  <Words>502</Words>
  <Application>Microsoft Office PowerPoint</Application>
  <PresentationFormat>On-screen Show (4:3)</PresentationFormat>
  <Paragraphs>388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52</cp:revision>
  <dcterms:created xsi:type="dcterms:W3CDTF">2018-03-17T10:08:43Z</dcterms:created>
  <dcterms:modified xsi:type="dcterms:W3CDTF">2020-03-23T12:49:27Z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